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22"/>
  </p:notesMasterIdLst>
  <p:handoutMasterIdLst>
    <p:handoutMasterId r:id="rId23"/>
  </p:handoutMasterIdLst>
  <p:sldIdLst>
    <p:sldId id="282" r:id="rId3"/>
    <p:sldId id="312" r:id="rId4"/>
    <p:sldId id="307" r:id="rId5"/>
    <p:sldId id="313" r:id="rId6"/>
    <p:sldId id="318" r:id="rId7"/>
    <p:sldId id="315" r:id="rId8"/>
    <p:sldId id="316" r:id="rId9"/>
    <p:sldId id="284" r:id="rId10"/>
    <p:sldId id="317" r:id="rId11"/>
    <p:sldId id="314" r:id="rId12"/>
    <p:sldId id="308" r:id="rId13"/>
    <p:sldId id="295" r:id="rId14"/>
    <p:sldId id="299" r:id="rId15"/>
    <p:sldId id="297" r:id="rId16"/>
    <p:sldId id="304" r:id="rId17"/>
    <p:sldId id="305" r:id="rId18"/>
    <p:sldId id="301" r:id="rId19"/>
    <p:sldId id="298" r:id="rId20"/>
    <p:sldId id="275" r:id="rId2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3" d="100"/>
          <a:sy n="133" d="100"/>
        </p:scale>
        <p:origin x="984"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24" d="100"/>
          <a:sy n="124" d="100"/>
        </p:scale>
        <p:origin x="49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Ranell Hobson </a:t>
            </a:r>
          </a:p>
          <a:p>
            <a:r>
              <a:rPr lang="en-US" dirty="0"/>
              <a:t>Academy of Sport Speed Australia</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9B8475-901B-4D5F-B0AD-BBCFCCE976B0}" type="slidenum">
              <a:rPr lang="en-US" smtClean="0"/>
              <a:t>‹#›</a:t>
            </a:fld>
            <a:endParaRPr lang="en-US"/>
          </a:p>
        </p:txBody>
      </p:sp>
    </p:spTree>
    <p:extLst>
      <p:ext uri="{BB962C8B-B14F-4D97-AF65-F5344CB8AC3E}">
        <p14:creationId xmlns:p14="http://schemas.microsoft.com/office/powerpoint/2010/main" val="3710893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C6C18-D5DA-4F03-B47E-F95B84CDFEEE}" type="datetimeFigureOut">
              <a:rPr lang="en-AU" smtClean="0"/>
              <a:t>28/06/2024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68236-E473-4392-85D0-B1BB141B3430}" type="slidenum">
              <a:rPr lang="en-AU" smtClean="0"/>
              <a:t>‹#›</a:t>
            </a:fld>
            <a:endParaRPr lang="en-AU"/>
          </a:p>
        </p:txBody>
      </p:sp>
    </p:spTree>
    <p:extLst>
      <p:ext uri="{BB962C8B-B14F-4D97-AF65-F5344CB8AC3E}">
        <p14:creationId xmlns:p14="http://schemas.microsoft.com/office/powerpoint/2010/main" val="41432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Instead of ONE perfect running technique, there is an acceptable RANGE of running variations. Examples are a running cadence between 160 and 185, rather than ONLY 180; or variations in foot strike patterns since new research shows that heel striking isn’t actually less efficient than midfoot/forefoot strike after all! Only when someone is exhibiting biomechanics that is on the extreme ends of the spectrum, and is obviously inefficient, risking injury or if they are already suffering from injury, then such circumstance calls for an immediate running technique change</a:t>
            </a:r>
            <a:endParaRPr lang="en-AU" dirty="0"/>
          </a:p>
        </p:txBody>
      </p:sp>
      <p:sp>
        <p:nvSpPr>
          <p:cNvPr id="4" name="Slide Number Placeholder 3"/>
          <p:cNvSpPr>
            <a:spLocks noGrp="1"/>
          </p:cNvSpPr>
          <p:nvPr>
            <p:ph type="sldNum" sz="quarter" idx="5"/>
          </p:nvPr>
        </p:nvSpPr>
        <p:spPr/>
        <p:txBody>
          <a:bodyPr/>
          <a:lstStyle/>
          <a:p>
            <a:fld id="{BEE68236-E473-4392-85D0-B1BB141B3430}" type="slidenum">
              <a:rPr lang="en-AU" smtClean="0"/>
              <a:t>3</a:t>
            </a:fld>
            <a:endParaRPr lang="en-AU"/>
          </a:p>
        </p:txBody>
      </p:sp>
    </p:spTree>
    <p:extLst>
      <p:ext uri="{BB962C8B-B14F-4D97-AF65-F5344CB8AC3E}">
        <p14:creationId xmlns:p14="http://schemas.microsoft.com/office/powerpoint/2010/main" val="147435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Balance </a:t>
            </a:r>
          </a:p>
        </p:txBody>
      </p:sp>
      <p:sp>
        <p:nvSpPr>
          <p:cNvPr id="4" name="Slide Number Placeholder 3"/>
          <p:cNvSpPr>
            <a:spLocks noGrp="1"/>
          </p:cNvSpPr>
          <p:nvPr>
            <p:ph type="sldNum" sz="quarter" idx="5"/>
          </p:nvPr>
        </p:nvSpPr>
        <p:spPr/>
        <p:txBody>
          <a:bodyPr/>
          <a:lstStyle/>
          <a:p>
            <a:fld id="{BEE68236-E473-4392-85D0-B1BB141B3430}" type="slidenum">
              <a:rPr lang="en-AU" smtClean="0"/>
              <a:t>11</a:t>
            </a:fld>
            <a:endParaRPr lang="en-AU"/>
          </a:p>
        </p:txBody>
      </p:sp>
    </p:spTree>
    <p:extLst>
      <p:ext uri="{BB962C8B-B14F-4D97-AF65-F5344CB8AC3E}">
        <p14:creationId xmlns:p14="http://schemas.microsoft.com/office/powerpoint/2010/main" val="274900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During stance the waistband of a runners shorts should stay parallel to the ground. If it tilts laterally the issue is weak hips</a:t>
            </a:r>
            <a:endParaRPr lang="en-AU" dirty="0"/>
          </a:p>
        </p:txBody>
      </p:sp>
      <p:sp>
        <p:nvSpPr>
          <p:cNvPr id="4" name="Slide Number Placeholder 3"/>
          <p:cNvSpPr>
            <a:spLocks noGrp="1"/>
          </p:cNvSpPr>
          <p:nvPr>
            <p:ph type="sldNum" sz="quarter" idx="5"/>
          </p:nvPr>
        </p:nvSpPr>
        <p:spPr/>
        <p:txBody>
          <a:bodyPr/>
          <a:lstStyle/>
          <a:p>
            <a:fld id="{BEE68236-E473-4392-85D0-B1BB141B3430}" type="slidenum">
              <a:rPr lang="en-AU" smtClean="0"/>
              <a:t>14</a:t>
            </a:fld>
            <a:endParaRPr lang="en-AU"/>
          </a:p>
        </p:txBody>
      </p:sp>
    </p:spTree>
    <p:extLst>
      <p:ext uri="{BB962C8B-B14F-4D97-AF65-F5344CB8AC3E}">
        <p14:creationId xmlns:p14="http://schemas.microsoft.com/office/powerpoint/2010/main" val="252261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Patellofemoral pain syndrome is more common among women. </a:t>
            </a:r>
          </a:p>
        </p:txBody>
      </p:sp>
      <p:sp>
        <p:nvSpPr>
          <p:cNvPr id="4" name="Slide Number Placeholder 3"/>
          <p:cNvSpPr>
            <a:spLocks noGrp="1"/>
          </p:cNvSpPr>
          <p:nvPr>
            <p:ph type="sldNum" sz="quarter" idx="5"/>
          </p:nvPr>
        </p:nvSpPr>
        <p:spPr/>
        <p:txBody>
          <a:bodyPr/>
          <a:lstStyle/>
          <a:p>
            <a:fld id="{BEE68236-E473-4392-85D0-B1BB141B3430}" type="slidenum">
              <a:rPr lang="en-AU" smtClean="0"/>
              <a:t>15</a:t>
            </a:fld>
            <a:endParaRPr lang="en-AU"/>
          </a:p>
        </p:txBody>
      </p:sp>
    </p:spTree>
    <p:extLst>
      <p:ext uri="{BB962C8B-B14F-4D97-AF65-F5344CB8AC3E}">
        <p14:creationId xmlns:p14="http://schemas.microsoft.com/office/powerpoint/2010/main" val="367261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stops your ability to have upright posture and a ‘tall spine’ when running, shortens your stride and decreases your stability. </a:t>
            </a:r>
          </a:p>
          <a:p>
            <a:endParaRPr lang="en-AU" dirty="0"/>
          </a:p>
        </p:txBody>
      </p:sp>
      <p:sp>
        <p:nvSpPr>
          <p:cNvPr id="4" name="Slide Number Placeholder 3"/>
          <p:cNvSpPr>
            <a:spLocks noGrp="1"/>
          </p:cNvSpPr>
          <p:nvPr>
            <p:ph type="sldNum" sz="quarter" idx="5"/>
          </p:nvPr>
        </p:nvSpPr>
        <p:spPr/>
        <p:txBody>
          <a:bodyPr/>
          <a:lstStyle/>
          <a:p>
            <a:fld id="{BEE68236-E473-4392-85D0-B1BB141B3430}" type="slidenum">
              <a:rPr lang="en-AU" smtClean="0"/>
              <a:t>18</a:t>
            </a:fld>
            <a:endParaRPr lang="en-AU"/>
          </a:p>
        </p:txBody>
      </p:sp>
    </p:spTree>
    <p:extLst>
      <p:ext uri="{BB962C8B-B14F-4D97-AF65-F5344CB8AC3E}">
        <p14:creationId xmlns:p14="http://schemas.microsoft.com/office/powerpoint/2010/main" val="1088211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6" name="competition_main.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62" b="-373"/>
          <a:stretch/>
        </p:blipFill>
        <p:spPr>
          <a:xfrm>
            <a:off x="0" y="-695325"/>
            <a:ext cx="9144000" cy="5860597"/>
          </a:xfrm>
          <a:prstGeom prst="rect">
            <a:avLst/>
          </a:prstGeom>
        </p:spPr>
      </p:pic>
      <p:sp>
        <p:nvSpPr>
          <p:cNvPr id="8" name="Rectangle 7"/>
          <p:cNvSpPr/>
          <p:nvPr userDrawn="1"/>
        </p:nvSpPr>
        <p:spPr>
          <a:xfrm>
            <a:off x="0" y="2815311"/>
            <a:ext cx="9144000" cy="2328189"/>
          </a:xfrm>
          <a:custGeom>
            <a:avLst/>
            <a:gdLst/>
            <a:ahLst/>
            <a:cxnLst/>
            <a:rect l="l" t="t" r="r" b="b"/>
            <a:pathLst>
              <a:path w="9144000" h="3104252">
                <a:moveTo>
                  <a:pt x="153700" y="687"/>
                </a:moveTo>
                <a:cubicBezTo>
                  <a:pt x="1799577" y="-53131"/>
                  <a:pt x="5651509" y="3076527"/>
                  <a:pt x="9144000" y="1751229"/>
                </a:cubicBezTo>
                <a:lnTo>
                  <a:pt x="9144000" y="3104252"/>
                </a:lnTo>
                <a:lnTo>
                  <a:pt x="0" y="3104252"/>
                </a:lnTo>
                <a:lnTo>
                  <a:pt x="0" y="16339"/>
                </a:lnTo>
                <a:cubicBezTo>
                  <a:pt x="48835" y="7569"/>
                  <a:pt x="100097" y="2440"/>
                  <a:pt x="153700" y="68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userDrawn="1"/>
        </p:nvSpPr>
        <p:spPr>
          <a:xfrm>
            <a:off x="-47171" y="3291228"/>
            <a:ext cx="9436095" cy="1874044"/>
          </a:xfrm>
          <a:custGeom>
            <a:avLst/>
            <a:gdLst/>
            <a:ahLst/>
            <a:cxnLst/>
            <a:rect l="l" t="t" r="r" b="b"/>
            <a:pathLst>
              <a:path w="9436095" h="2498725">
                <a:moveTo>
                  <a:pt x="8837076" y="68"/>
                </a:moveTo>
                <a:cubicBezTo>
                  <a:pt x="9032658" y="-889"/>
                  <a:pt x="9232025" y="8240"/>
                  <a:pt x="9436095" y="30016"/>
                </a:cubicBezTo>
                <a:lnTo>
                  <a:pt x="9436095" y="2498725"/>
                </a:lnTo>
                <a:lnTo>
                  <a:pt x="3553" y="2498725"/>
                </a:lnTo>
                <a:cubicBezTo>
                  <a:pt x="53" y="2380952"/>
                  <a:pt x="-1119" y="2256975"/>
                  <a:pt x="1209" y="2124879"/>
                </a:cubicBezTo>
                <a:cubicBezTo>
                  <a:pt x="4101191" y="2004984"/>
                  <a:pt x="6097993" y="13465"/>
                  <a:pt x="8837076" y="68"/>
                </a:cubicBezTo>
                <a:close/>
              </a:path>
            </a:pathLst>
          </a:custGeom>
          <a:solidFill>
            <a:schemeClr val="tx1"/>
          </a:solidFill>
          <a:ln>
            <a:solidFill>
              <a:schemeClr val="bg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userDrawn="1"/>
        </p:nvSpPr>
        <p:spPr>
          <a:xfrm>
            <a:off x="0" y="0"/>
            <a:ext cx="9144000" cy="45529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63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7" fill="hold"/>
                                        <p:tgtEl>
                                          <p:spTgt spid="16"/>
                                        </p:tgtEl>
                                      </p:cBhvr>
                                    </p:cmd>
                                  </p:childTnLst>
                                </p:cTn>
                              </p:par>
                              <p:par>
                                <p:cTn id="7" presetID="22" presetClass="entr" presetSubtype="8"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2000"/>
                                        <p:tgtEl>
                                          <p:spTgt spid="8"/>
                                        </p:tgtEl>
                                      </p:cBhvr>
                                    </p:animEffect>
                                  </p:childTnLst>
                                </p:cTn>
                              </p:par>
                              <p:par>
                                <p:cTn id="10" presetID="22" presetClass="entr" presetSubtype="8" fill="hold" nodeType="withEffect">
                                  <p:stCondLst>
                                    <p:cond delay="15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repeatCount="indefinite" fill="remove" display="0">
                  <p:stCondLst>
                    <p:cond delay="indefinite"/>
                  </p:stCondLst>
                </p:cTn>
                <p:tgtEl>
                  <p:spTgt spid="16"/>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267200" y="1828800"/>
            <a:ext cx="3048000" cy="26289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itle 1"/>
          <p:cNvSpPr>
            <a:spLocks noGrp="1"/>
          </p:cNvSpPr>
          <p:nvPr>
            <p:ph type="title"/>
          </p:nvPr>
        </p:nvSpPr>
        <p:spPr>
          <a:xfrm>
            <a:off x="1371600" y="205978"/>
            <a:ext cx="6858000" cy="857250"/>
          </a:xfrm>
        </p:spPr>
        <p:txBody>
          <a:bodyPr/>
          <a:lstStyle/>
          <a:p>
            <a:r>
              <a:rPr lang="en-US"/>
              <a:t>Click to edit Master title style</a:t>
            </a:r>
          </a:p>
        </p:txBody>
      </p:sp>
    </p:spTree>
    <p:extLst>
      <p:ext uri="{BB962C8B-B14F-4D97-AF65-F5344CB8AC3E}">
        <p14:creationId xmlns:p14="http://schemas.microsoft.com/office/powerpoint/2010/main" val="54756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30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2097" b="20699"/>
          <a:stretch/>
        </p:blipFill>
        <p:spPr>
          <a:xfrm>
            <a:off x="0" y="0"/>
            <a:ext cx="9144000" cy="4762500"/>
          </a:xfrm>
          <a:prstGeom prst="rect">
            <a:avLst/>
          </a:prstGeom>
        </p:spPr>
      </p:pic>
      <p:sp>
        <p:nvSpPr>
          <p:cNvPr id="8" name="Rectangle 7"/>
          <p:cNvSpPr/>
          <p:nvPr userDrawn="1"/>
        </p:nvSpPr>
        <p:spPr>
          <a:xfrm>
            <a:off x="0" y="2815311"/>
            <a:ext cx="9144000" cy="2328189"/>
          </a:xfrm>
          <a:custGeom>
            <a:avLst/>
            <a:gdLst/>
            <a:ahLst/>
            <a:cxnLst/>
            <a:rect l="l" t="t" r="r" b="b"/>
            <a:pathLst>
              <a:path w="9144000" h="3104252">
                <a:moveTo>
                  <a:pt x="153700" y="687"/>
                </a:moveTo>
                <a:cubicBezTo>
                  <a:pt x="1799577" y="-53131"/>
                  <a:pt x="5651509" y="3076527"/>
                  <a:pt x="9144000" y="1751229"/>
                </a:cubicBezTo>
                <a:lnTo>
                  <a:pt x="9144000" y="3104252"/>
                </a:lnTo>
                <a:lnTo>
                  <a:pt x="0" y="3104252"/>
                </a:lnTo>
                <a:lnTo>
                  <a:pt x="0" y="16339"/>
                </a:lnTo>
                <a:cubicBezTo>
                  <a:pt x="48835" y="7569"/>
                  <a:pt x="100097" y="2440"/>
                  <a:pt x="153700" y="68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userDrawn="1"/>
        </p:nvSpPr>
        <p:spPr>
          <a:xfrm>
            <a:off x="-47171" y="3291228"/>
            <a:ext cx="9436095" cy="1874044"/>
          </a:xfrm>
          <a:custGeom>
            <a:avLst/>
            <a:gdLst/>
            <a:ahLst/>
            <a:cxnLst/>
            <a:rect l="l" t="t" r="r" b="b"/>
            <a:pathLst>
              <a:path w="9436095" h="2498725">
                <a:moveTo>
                  <a:pt x="8837076" y="68"/>
                </a:moveTo>
                <a:cubicBezTo>
                  <a:pt x="9032658" y="-889"/>
                  <a:pt x="9232025" y="8240"/>
                  <a:pt x="9436095" y="30016"/>
                </a:cubicBezTo>
                <a:lnTo>
                  <a:pt x="9436095" y="2498725"/>
                </a:lnTo>
                <a:lnTo>
                  <a:pt x="3553" y="2498725"/>
                </a:lnTo>
                <a:cubicBezTo>
                  <a:pt x="53" y="2380952"/>
                  <a:pt x="-1119" y="2256975"/>
                  <a:pt x="1209" y="2124879"/>
                </a:cubicBezTo>
                <a:cubicBezTo>
                  <a:pt x="4101191" y="2004984"/>
                  <a:pt x="6097993" y="13465"/>
                  <a:pt x="8837076" y="68"/>
                </a:cubicBezTo>
                <a:close/>
              </a:path>
            </a:pathLst>
          </a:custGeom>
          <a:solidFill>
            <a:schemeClr val="tx1"/>
          </a:solidFill>
          <a:ln>
            <a:solidFill>
              <a:schemeClr val="bg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2985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8" fill="hold"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ain Content">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1981200" y="22860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 name="Text Placeholder 2"/>
          <p:cNvSpPr>
            <a:spLocks noGrp="1"/>
          </p:cNvSpPr>
          <p:nvPr>
            <p:ph idx="1"/>
          </p:nvPr>
        </p:nvSpPr>
        <p:spPr bwMode="auto">
          <a:xfrm>
            <a:off x="2209800" y="1200151"/>
            <a:ext cx="64770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681734" y="0"/>
            <a:ext cx="1828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703450" y="0"/>
            <a:ext cx="1082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74495" cy="5143500"/>
          </a:xfrm>
          <a:prstGeom prst="rect">
            <a:avLst/>
          </a:prstGeom>
        </p:spPr>
      </p:pic>
    </p:spTree>
    <p:extLst>
      <p:ext uri="{BB962C8B-B14F-4D97-AF65-F5344CB8AC3E}">
        <p14:creationId xmlns:p14="http://schemas.microsoft.com/office/powerpoint/2010/main" val="292751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tmplLst>
          <p:tmpl>
            <p:tnLst>
              <p:par>
                <p:cTn presetID="10" presetClass="entr" presetSubtype="0" fill="hold" nodeType="withEffect">
                  <p:stCondLst>
                    <p:cond delay="2200"/>
                  </p:stCondLst>
                  <p:childTnLst>
                    <p:set>
                      <p:cBhvr>
                        <p:cTn dur="1" fill="hold">
                          <p:stCondLst>
                            <p:cond delay="0"/>
                          </p:stCondLst>
                        </p:cTn>
                        <p:tgtEl>
                          <p:spTgt spid="7"/>
                        </p:tgtEl>
                        <p:attrNameLst>
                          <p:attrName>style.visibility</p:attrName>
                        </p:attrNameLst>
                      </p:cBhvr>
                      <p:to>
                        <p:strVal val="visible"/>
                      </p:to>
                    </p:set>
                    <p:animEffect transition="in" filter="fade">
                      <p:cBhvr>
                        <p:cTn dur="1100"/>
                        <p:tgtEl>
                          <p:spTgt spid="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Alternate_M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681734" y="0"/>
            <a:ext cx="1828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703450" y="0"/>
            <a:ext cx="1082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74495" cy="5143500"/>
          </a:xfrm>
          <a:prstGeom prst="rect">
            <a:avLst/>
          </a:prstGeom>
        </p:spPr>
      </p:pic>
    </p:spTree>
    <p:extLst>
      <p:ext uri="{BB962C8B-B14F-4D97-AF65-F5344CB8AC3E}">
        <p14:creationId xmlns:p14="http://schemas.microsoft.com/office/powerpoint/2010/main" val="185792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22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22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par>
                                <p:cTn id="17" presetID="10" presetClass="entr" presetSubtype="0" fill="hold" grpId="0" nodeType="withEffect">
                                  <p:stCondLst>
                                    <p:cond delay="22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par>
                                <p:cTn id="20" presetID="10" presetClass="entr" presetSubtype="0" fill="hold" grpId="0" nodeType="withEffect">
                                  <p:stCondLst>
                                    <p:cond delay="22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2">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3">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4">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5">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858000" cy="857250"/>
          </a:xfrm>
        </p:spPr>
        <p:txBody>
          <a:bodyPr/>
          <a:lstStyle/>
          <a:p>
            <a:r>
              <a:rPr lang="en-US"/>
              <a:t>Click to edit Master title style</a:t>
            </a:r>
          </a:p>
        </p:txBody>
      </p:sp>
    </p:spTree>
    <p:extLst>
      <p:ext uri="{BB962C8B-B14F-4D97-AF65-F5344CB8AC3E}">
        <p14:creationId xmlns:p14="http://schemas.microsoft.com/office/powerpoint/2010/main" val="1269690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Layout">
    <p:spTree>
      <p:nvGrpSpPr>
        <p:cNvPr id="1" name=""/>
        <p:cNvGrpSpPr/>
        <p:nvPr/>
      </p:nvGrpSpPr>
      <p:grpSpPr>
        <a:xfrm>
          <a:off x="0" y="0"/>
          <a:ext cx="0" cy="0"/>
          <a:chOff x="0" y="0"/>
          <a:chExt cx="0" cy="0"/>
        </a:xfrm>
      </p:grpSpPr>
      <p:sp>
        <p:nvSpPr>
          <p:cNvPr id="3" name="Title 1"/>
          <p:cNvSpPr>
            <a:spLocks noGrp="1"/>
          </p:cNvSpPr>
          <p:nvPr>
            <p:ph type="title"/>
          </p:nvPr>
        </p:nvSpPr>
        <p:spPr>
          <a:xfrm>
            <a:off x="1905000" y="422671"/>
            <a:ext cx="7162800" cy="448427"/>
          </a:xfrm>
        </p:spPr>
        <p:txBody>
          <a:bodyPr/>
          <a:lstStyle>
            <a:lvl1pPr algn="ctr">
              <a:defRPr/>
            </a:lvl1pPr>
          </a:lstStyle>
          <a:p>
            <a:r>
              <a:rPr lang="en-US" dirty="0"/>
              <a:t>Click to edit Master title style</a:t>
            </a:r>
          </a:p>
        </p:txBody>
      </p:sp>
      <p:sp>
        <p:nvSpPr>
          <p:cNvPr id="4" name="Content Placeholder 2"/>
          <p:cNvSpPr>
            <a:spLocks noGrp="1"/>
          </p:cNvSpPr>
          <p:nvPr>
            <p:ph idx="1"/>
          </p:nvPr>
        </p:nvSpPr>
        <p:spPr>
          <a:xfrm>
            <a:off x="2209800" y="1051321"/>
            <a:ext cx="6629400" cy="3863579"/>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384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886200" y="2344500"/>
            <a:ext cx="5029200" cy="628650"/>
          </a:xfrm>
        </p:spPr>
        <p:txBody>
          <a:bodyP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6"/>
          </p:nvPr>
        </p:nvSpPr>
        <p:spPr>
          <a:xfrm>
            <a:off x="3886200" y="1143000"/>
            <a:ext cx="5029200" cy="628650"/>
          </a:xfrm>
        </p:spPr>
        <p:txBody>
          <a:bodyPr>
            <a:normAutofit/>
          </a:bodyPr>
          <a:lstStyle>
            <a:lvl1pPr marL="57150" indent="0">
              <a:buFontTx/>
              <a:buNone/>
              <a:defRPr sz="1800" baseline="0"/>
            </a:lvl1pPr>
          </a:lstStyle>
          <a:p>
            <a:pPr lvl="0"/>
            <a:r>
              <a:rPr lang="en-US" dirty="0"/>
              <a:t>Click to edit Master text styles</a:t>
            </a:r>
          </a:p>
        </p:txBody>
      </p:sp>
      <p:sp>
        <p:nvSpPr>
          <p:cNvPr id="14" name="Text Placeholder 8"/>
          <p:cNvSpPr>
            <a:spLocks noGrp="1"/>
          </p:cNvSpPr>
          <p:nvPr>
            <p:ph type="body" sz="quarter" idx="17"/>
          </p:nvPr>
        </p:nvSpPr>
        <p:spPr>
          <a:xfrm>
            <a:off x="3886200" y="1743750"/>
            <a:ext cx="5029200" cy="628650"/>
          </a:xfrm>
        </p:spPr>
        <p:txBody>
          <a:bodyPr>
            <a:normAutofit/>
          </a:bodyPr>
          <a:lstStyle>
            <a:lvl1pPr marL="57150" indent="0">
              <a:buFontTx/>
              <a:buNone/>
              <a:defRPr sz="1800" baseline="0"/>
            </a:lvl1pPr>
          </a:lstStyle>
          <a:p>
            <a:pPr lvl="0"/>
            <a:r>
              <a:rPr lang="en-US" dirty="0"/>
              <a:t>Click to edit Master text styles</a:t>
            </a:r>
          </a:p>
        </p:txBody>
      </p:sp>
      <p:sp>
        <p:nvSpPr>
          <p:cNvPr id="15" name="Text Placeholder 8"/>
          <p:cNvSpPr>
            <a:spLocks noGrp="1"/>
          </p:cNvSpPr>
          <p:nvPr>
            <p:ph type="body" sz="quarter" idx="18"/>
          </p:nvPr>
        </p:nvSpPr>
        <p:spPr>
          <a:xfrm>
            <a:off x="3886200" y="2945250"/>
            <a:ext cx="5029200" cy="628650"/>
          </a:xfrm>
        </p:spPr>
        <p:txBody>
          <a:bodyPr>
            <a:normAutofit/>
          </a:bodyPr>
          <a:lstStyle>
            <a:lvl1pPr marL="57150" indent="0">
              <a:buFontTx/>
              <a:buNone/>
              <a:defRPr sz="1800" baseline="0"/>
            </a:lvl1pPr>
          </a:lstStyle>
          <a:p>
            <a:pPr lvl="0"/>
            <a:r>
              <a:rPr lang="en-US" dirty="0"/>
              <a:t>Click to edit Master text styles</a:t>
            </a:r>
          </a:p>
        </p:txBody>
      </p:sp>
      <p:sp>
        <p:nvSpPr>
          <p:cNvPr id="10" name="Title 1"/>
          <p:cNvSpPr>
            <a:spLocks noGrp="1"/>
          </p:cNvSpPr>
          <p:nvPr>
            <p:ph type="title"/>
          </p:nvPr>
        </p:nvSpPr>
        <p:spPr>
          <a:xfrm>
            <a:off x="1828800" y="205978"/>
            <a:ext cx="6858000" cy="857250"/>
          </a:xfrm>
        </p:spPr>
        <p:txBody>
          <a:bodyPr/>
          <a:lstStyle/>
          <a:p>
            <a:r>
              <a:rPr lang="en-US"/>
              <a:t>Click to edit Master title style</a:t>
            </a:r>
          </a:p>
        </p:txBody>
      </p:sp>
    </p:spTree>
    <p:extLst>
      <p:ext uri="{BB962C8B-B14F-4D97-AF65-F5344CB8AC3E}">
        <p14:creationId xmlns:p14="http://schemas.microsoft.com/office/powerpoint/2010/main" val="602820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9800" y="1200151"/>
            <a:ext cx="31242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62600" y="1200151"/>
            <a:ext cx="31242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0378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214312"/>
            <a:ext cx="2438400" cy="871538"/>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4800600" y="204788"/>
            <a:ext cx="41910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0" y="1085851"/>
            <a:ext cx="2438400"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394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Content">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1981200" y="22860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 name="Text Placeholder 2"/>
          <p:cNvSpPr>
            <a:spLocks noGrp="1"/>
          </p:cNvSpPr>
          <p:nvPr>
            <p:ph idx="1"/>
          </p:nvPr>
        </p:nvSpPr>
        <p:spPr bwMode="auto">
          <a:xfrm>
            <a:off x="2209800" y="1200151"/>
            <a:ext cx="64770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competition_sidebar.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2400" y="0"/>
            <a:ext cx="1828800" cy="5143500"/>
          </a:xfrm>
          <a:prstGeom prst="rect">
            <a:avLst/>
          </a:prstGeom>
        </p:spPr>
      </p:pic>
      <p:sp>
        <p:nvSpPr>
          <p:cNvPr id="9" name="Rectangle 8"/>
          <p:cNvSpPr/>
          <p:nvPr userDrawn="1"/>
        </p:nvSpPr>
        <p:spPr>
          <a:xfrm>
            <a:off x="1681734" y="0"/>
            <a:ext cx="1828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703450" y="0"/>
            <a:ext cx="1082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47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8"/>
                                        </p:tgtEl>
                                      </p:cBhvr>
                                    </p:cmd>
                                  </p:childTnLst>
                                </p:cTn>
                              </p:par>
                              <p:par>
                                <p:cTn id="7" presetID="10" presetClass="entr" presetSubtype="0" fill="hold" grpId="0" nodeType="withEffect">
                                  <p:stCondLst>
                                    <p:cond delay="16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10" presetClass="entr" presetSubtype="0" fill="hold" grpId="0" nodeType="withEffect">
                                  <p:stCondLst>
                                    <p:cond delay="2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repeatCount="indefinite" fill="remove" display="0">
                  <p:stCondLst>
                    <p:cond delay="indefinite"/>
                  </p:stCondLst>
                </p:cTn>
                <p:tgtEl>
                  <p:spTgt spid="8"/>
                </p:tgtEl>
              </p:cMediaNode>
            </p:video>
          </p:childTnLst>
        </p:cTn>
      </p:par>
    </p:tnLst>
    <p:bldLst>
      <p:bldP spid="6" grpId="0"/>
      <p:bldP spid="7" grpId="0">
        <p:tmplLst>
          <p:tmpl>
            <p:tnLst>
              <p:par>
                <p:cTn presetID="10" presetClass="entr" presetSubtype="0" fill="hold" nodeType="withEffect">
                  <p:stCondLst>
                    <p:cond delay="2200"/>
                  </p:stCondLst>
                  <p:childTnLst>
                    <p:set>
                      <p:cBhvr>
                        <p:cTn dur="1" fill="hold">
                          <p:stCondLst>
                            <p:cond delay="0"/>
                          </p:stCondLst>
                        </p:cTn>
                        <p:tgtEl>
                          <p:spTgt spid="7"/>
                        </p:tgtEl>
                        <p:attrNameLst>
                          <p:attrName>style.visibility</p:attrName>
                        </p:attrNameLst>
                      </p:cBhvr>
                      <p:to>
                        <p:strVal val="visible"/>
                      </p:to>
                    </p:set>
                    <p:animEffect transition="in" filter="fade">
                      <p:cBhvr>
                        <p:cTn dur="1100"/>
                        <p:tgtEl>
                          <p:spTgt spid="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32012" y="1151335"/>
            <a:ext cx="3125788"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132012" y="1631156"/>
            <a:ext cx="3125788" cy="296346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59784" y="1151335"/>
            <a:ext cx="3127016"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559784" y="1631156"/>
            <a:ext cx="3127016" cy="296346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1828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5486400" cy="425054"/>
          </a:xfrm>
        </p:spPr>
        <p:txBody>
          <a:bodyPr anchor="b"/>
          <a:lstStyle>
            <a:lvl1pPr algn="l">
              <a:defRPr sz="3200" b="0"/>
            </a:lvl1pPr>
          </a:lstStyle>
          <a:p>
            <a:r>
              <a:rPr lang="en-US" dirty="0"/>
              <a:t>Click to edit Master title style</a:t>
            </a:r>
          </a:p>
        </p:txBody>
      </p:sp>
      <p:sp>
        <p:nvSpPr>
          <p:cNvPr id="3" name="Picture Placeholder 2"/>
          <p:cNvSpPr>
            <a:spLocks noGrp="1"/>
          </p:cNvSpPr>
          <p:nvPr>
            <p:ph type="pic" idx="1"/>
          </p:nvPr>
        </p:nvSpPr>
        <p:spPr>
          <a:xfrm>
            <a:off x="3048000" y="177165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304800" y="710803"/>
            <a:ext cx="5486400" cy="603647"/>
          </a:xfrm>
        </p:spPr>
        <p:txBody>
          <a:bodyPr/>
          <a:lstStyle>
            <a:lvl1pPr marL="0" indent="0" algn="l">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18242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92774" y="1084848"/>
            <a:ext cx="3193626" cy="3144252"/>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62601" y="1085850"/>
            <a:ext cx="3124199" cy="32004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828800" y="205978"/>
            <a:ext cx="6858000" cy="857250"/>
          </a:xfrm>
        </p:spPr>
        <p:txBody>
          <a:bodyPr/>
          <a:lstStyle/>
          <a:p>
            <a:r>
              <a:rPr lang="en-US"/>
              <a:t>Click to edit Master title style</a:t>
            </a:r>
          </a:p>
        </p:txBody>
      </p:sp>
    </p:spTree>
    <p:extLst>
      <p:ext uri="{BB962C8B-B14F-4D97-AF65-F5344CB8AC3E}">
        <p14:creationId xmlns:p14="http://schemas.microsoft.com/office/powerpoint/2010/main" val="2564864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286000" y="2400301"/>
            <a:ext cx="20574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4495800" y="2400301"/>
            <a:ext cx="20574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686550" y="2400301"/>
            <a:ext cx="2000250" cy="1600199"/>
          </a:xfrm>
        </p:spPr>
        <p:txBody>
          <a:bodyPr lIns="274320" tIns="0" rIns="182880">
            <a:normAutofit/>
          </a:bodyPr>
          <a:lstStyle>
            <a:lvl1pPr>
              <a:lnSpc>
                <a:spcPts val="2000"/>
              </a:lnSpc>
              <a:defRPr lang="en-US" sz="18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a:t>Click to edit Master text styles</a:t>
            </a:r>
          </a:p>
        </p:txBody>
      </p:sp>
      <p:sp>
        <p:nvSpPr>
          <p:cNvPr id="15" name="Content Placeholder 2"/>
          <p:cNvSpPr>
            <a:spLocks noGrp="1"/>
          </p:cNvSpPr>
          <p:nvPr>
            <p:ph sz="half" idx="15"/>
          </p:nvPr>
        </p:nvSpPr>
        <p:spPr>
          <a:xfrm>
            <a:off x="2286000" y="1085849"/>
            <a:ext cx="2057400" cy="1257301"/>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514850" y="1085849"/>
            <a:ext cx="2000250" cy="1257301"/>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686550" y="1085849"/>
            <a:ext cx="2000250" cy="1257301"/>
          </a:xfrm>
        </p:spPr>
        <p:txBody>
          <a:bodyPr>
            <a:normAutofit/>
          </a:bodyPr>
          <a:lstStyle>
            <a:lvl1pPr>
              <a:defRPr lang="en-US" sz="20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Title 1"/>
          <p:cNvSpPr>
            <a:spLocks noGrp="1"/>
          </p:cNvSpPr>
          <p:nvPr>
            <p:ph type="title"/>
          </p:nvPr>
        </p:nvSpPr>
        <p:spPr>
          <a:xfrm>
            <a:off x="1828800" y="205978"/>
            <a:ext cx="6858000" cy="857250"/>
          </a:xfrm>
        </p:spPr>
        <p:txBody>
          <a:bodyPr/>
          <a:lstStyle/>
          <a:p>
            <a:r>
              <a:rPr lang="en-US"/>
              <a:t>Click to edit Master title style</a:t>
            </a:r>
          </a:p>
        </p:txBody>
      </p:sp>
    </p:spTree>
    <p:extLst>
      <p:ext uri="{BB962C8B-B14F-4D97-AF65-F5344CB8AC3E}">
        <p14:creationId xmlns:p14="http://schemas.microsoft.com/office/powerpoint/2010/main" val="1918692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133600" y="1028700"/>
            <a:ext cx="3276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5440362" y="2796779"/>
            <a:ext cx="3208338" cy="1371600"/>
          </a:xfrm>
        </p:spPr>
        <p:txBody>
          <a:bodyPr>
            <a:normAutofit/>
          </a:bodyPr>
          <a:lstStyle>
            <a:lvl1pPr marL="0" indent="0" algn="l">
              <a:buFontTx/>
              <a:buNone/>
              <a:defRPr sz="1600" b="1">
                <a:solidFill>
                  <a:schemeClr val="tx1"/>
                </a:solidFill>
              </a:defRPr>
            </a:lvl1pPr>
            <a:lvl2pPr marL="0" indent="0" algn="l">
              <a:buFontTx/>
              <a:buNone/>
              <a:defRPr sz="1600">
                <a:solidFill>
                  <a:schemeClr val="tx1"/>
                </a:solidFill>
              </a:defRPr>
            </a:lvl2pPr>
            <a:lvl3pPr marL="0" indent="0" algn="l">
              <a:buFontTx/>
              <a:buNone/>
              <a:defRPr sz="1600">
                <a:solidFill>
                  <a:schemeClr val="tx1"/>
                </a:solidFill>
              </a:defRPr>
            </a:lvl3pPr>
            <a:lvl4pPr marL="0" indent="0" algn="l">
              <a:buFontTx/>
              <a:buNone/>
              <a:defRPr sz="1600">
                <a:solidFill>
                  <a:schemeClr val="tx1"/>
                </a:solidFill>
              </a:defRPr>
            </a:lvl4pPr>
            <a:lvl5pPr marL="0" indent="0" algn="l">
              <a:buFontTx/>
              <a:buNone/>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9" name="Content Placeholder 2"/>
          <p:cNvSpPr>
            <a:spLocks noGrp="1"/>
          </p:cNvSpPr>
          <p:nvPr>
            <p:ph sz="half" idx="14"/>
          </p:nvPr>
        </p:nvSpPr>
        <p:spPr>
          <a:xfrm>
            <a:off x="5410200" y="1028701"/>
            <a:ext cx="3276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2133601" y="2793207"/>
            <a:ext cx="3276599" cy="1371600"/>
          </a:xfrm>
        </p:spPr>
        <p:txBody>
          <a:bodyPr>
            <a:normAutofit/>
          </a:bodyPr>
          <a:lstStyle>
            <a:lvl1pPr marL="0" indent="0">
              <a:buFontTx/>
              <a:buNone/>
              <a:defRPr sz="1600" b="1">
                <a:solidFill>
                  <a:schemeClr val="tx1"/>
                </a:solidFill>
              </a:defRPr>
            </a:lvl1pPr>
            <a:lvl2pPr marL="0" indent="0">
              <a:buFontTx/>
              <a:buNone/>
              <a:defRPr sz="1600">
                <a:solidFill>
                  <a:schemeClr val="tx1"/>
                </a:solidFill>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11" name="Title 1"/>
          <p:cNvSpPr>
            <a:spLocks noGrp="1"/>
          </p:cNvSpPr>
          <p:nvPr>
            <p:ph type="title"/>
          </p:nvPr>
        </p:nvSpPr>
        <p:spPr>
          <a:xfrm>
            <a:off x="1828800" y="205978"/>
            <a:ext cx="6858000" cy="857250"/>
          </a:xfrm>
        </p:spPr>
        <p:txBody>
          <a:bodyPr/>
          <a:lstStyle/>
          <a:p>
            <a:r>
              <a:rPr lang="en-US"/>
              <a:t>Click to edit Master title style</a:t>
            </a:r>
          </a:p>
        </p:txBody>
      </p:sp>
    </p:spTree>
    <p:extLst>
      <p:ext uri="{BB962C8B-B14F-4D97-AF65-F5344CB8AC3E}">
        <p14:creationId xmlns:p14="http://schemas.microsoft.com/office/powerpoint/2010/main" val="4115861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267200" y="1828800"/>
            <a:ext cx="3048000" cy="26289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Title 1"/>
          <p:cNvSpPr>
            <a:spLocks noGrp="1"/>
          </p:cNvSpPr>
          <p:nvPr>
            <p:ph type="title"/>
          </p:nvPr>
        </p:nvSpPr>
        <p:spPr>
          <a:xfrm>
            <a:off x="1371600" y="205978"/>
            <a:ext cx="6858000" cy="857250"/>
          </a:xfrm>
        </p:spPr>
        <p:txBody>
          <a:bodyPr/>
          <a:lstStyle/>
          <a:p>
            <a:r>
              <a:rPr lang="en-US"/>
              <a:t>Click to edit Master title style</a:t>
            </a:r>
          </a:p>
        </p:txBody>
      </p:sp>
    </p:spTree>
    <p:extLst>
      <p:ext uri="{BB962C8B-B14F-4D97-AF65-F5344CB8AC3E}">
        <p14:creationId xmlns:p14="http://schemas.microsoft.com/office/powerpoint/2010/main" val="2874651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838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101DD766-FDBA-4D63-A104-2C5E164B1C62}"/>
              </a:ext>
            </a:extLst>
          </p:cNvPr>
          <p:cNvSpPr>
            <a:spLocks noGrp="1"/>
          </p:cNvSpPr>
          <p:nvPr>
            <p:ph type="pic" sz="quarter" idx="10" hasCustomPrompt="1"/>
          </p:nvPr>
        </p:nvSpPr>
        <p:spPr>
          <a:xfrm>
            <a:off x="4572000" y="0"/>
            <a:ext cx="4572000" cy="5143500"/>
          </a:xfrm>
          <a:custGeom>
            <a:avLst/>
            <a:gdLst>
              <a:gd name="connsiteX0" fmla="*/ 2286000 w 4572000"/>
              <a:gd name="connsiteY0" fmla="*/ 0 h 6858000"/>
              <a:gd name="connsiteX1" fmla="*/ 4572000 w 4572000"/>
              <a:gd name="connsiteY1" fmla="*/ 0 h 6858000"/>
              <a:gd name="connsiteX2" fmla="*/ 4572000 w 4572000"/>
              <a:gd name="connsiteY2" fmla="*/ 6858000 h 6858000"/>
              <a:gd name="connsiteX3" fmla="*/ 2286000 w 4572000"/>
              <a:gd name="connsiteY3" fmla="*/ 6858000 h 6858000"/>
              <a:gd name="connsiteX4" fmla="*/ 0 w 4572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6858000">
                <a:moveTo>
                  <a:pt x="2286000" y="0"/>
                </a:moveTo>
                <a:lnTo>
                  <a:pt x="4572000" y="0"/>
                </a:lnTo>
                <a:lnTo>
                  <a:pt x="4572000" y="6858000"/>
                </a:lnTo>
                <a:lnTo>
                  <a:pt x="2286000" y="6858000"/>
                </a:lnTo>
                <a:lnTo>
                  <a:pt x="0" y="3429000"/>
                </a:lnTo>
                <a:close/>
              </a:path>
            </a:pathLst>
          </a:custGeom>
          <a:solidFill>
            <a:schemeClr val="bg1">
              <a:lumMod val="75000"/>
            </a:schemeClr>
          </a:solidFill>
          <a:effectLst>
            <a:innerShdw blurRad="63500" dist="50800" dir="10800000">
              <a:prstClr val="black">
                <a:alpha val="50000"/>
              </a:prstClr>
            </a:innerShdw>
          </a:effectLst>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4106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8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lternate_Mai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681734" y="0"/>
            <a:ext cx="1828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703450" y="0"/>
            <a:ext cx="1082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mpetition_sidebar_alternativ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019" y="0"/>
            <a:ext cx="1828800" cy="5143500"/>
          </a:xfrm>
          <a:prstGeom prst="rect">
            <a:avLst/>
          </a:prstGeom>
        </p:spPr>
      </p:pic>
    </p:spTree>
    <p:extLst>
      <p:ext uri="{BB962C8B-B14F-4D97-AF65-F5344CB8AC3E}">
        <p14:creationId xmlns:p14="http://schemas.microsoft.com/office/powerpoint/2010/main" val="10246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7" fill="hold"/>
                                        <p:tgtEl>
                                          <p:spTgt spid="4"/>
                                        </p:tgtEl>
                                      </p:cBhvr>
                                    </p:cmd>
                                  </p:childTnLst>
                                </p:cTn>
                              </p:par>
                              <p:par>
                                <p:cTn id="7" presetID="10" presetClass="entr" presetSubtype="0" fill="hold" grpId="0" nodeType="withEffect">
                                  <p:stCondLst>
                                    <p:cond delay="16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22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22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22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22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par>
                                <p:cTn id="22" presetID="10" presetClass="entr" presetSubtype="0" fill="hold" grpId="0" nodeType="withEffect">
                                  <p:stCondLst>
                                    <p:cond delay="22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remove"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uiExpand="1"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2">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3">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4">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 lvl="5">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858000" cy="857250"/>
          </a:xfrm>
        </p:spPr>
        <p:txBody>
          <a:bodyPr/>
          <a:lstStyle/>
          <a:p>
            <a:r>
              <a:rPr lang="en-US"/>
              <a:t>Click to edit Master title style</a:t>
            </a:r>
          </a:p>
        </p:txBody>
      </p:sp>
    </p:spTree>
    <p:extLst>
      <p:ext uri="{BB962C8B-B14F-4D97-AF65-F5344CB8AC3E}">
        <p14:creationId xmlns:p14="http://schemas.microsoft.com/office/powerpoint/2010/main" val="128714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Layout">
    <p:spTree>
      <p:nvGrpSpPr>
        <p:cNvPr id="1" name=""/>
        <p:cNvGrpSpPr/>
        <p:nvPr/>
      </p:nvGrpSpPr>
      <p:grpSpPr>
        <a:xfrm>
          <a:off x="0" y="0"/>
          <a:ext cx="0" cy="0"/>
          <a:chOff x="0" y="0"/>
          <a:chExt cx="0" cy="0"/>
        </a:xfrm>
      </p:grpSpPr>
      <p:sp>
        <p:nvSpPr>
          <p:cNvPr id="3" name="Title 1"/>
          <p:cNvSpPr>
            <a:spLocks noGrp="1"/>
          </p:cNvSpPr>
          <p:nvPr>
            <p:ph type="title"/>
          </p:nvPr>
        </p:nvSpPr>
        <p:spPr>
          <a:xfrm>
            <a:off x="1905000" y="422671"/>
            <a:ext cx="7162800" cy="448427"/>
          </a:xfrm>
        </p:spPr>
        <p:txBody>
          <a:bodyPr/>
          <a:lstStyle>
            <a:lvl1pPr algn="ctr">
              <a:defRPr/>
            </a:lvl1pPr>
          </a:lstStyle>
          <a:p>
            <a:r>
              <a:rPr lang="en-US" dirty="0"/>
              <a:t>Click to edit Master title style</a:t>
            </a:r>
          </a:p>
        </p:txBody>
      </p:sp>
      <p:sp>
        <p:nvSpPr>
          <p:cNvPr id="4" name="Content Placeholder 2"/>
          <p:cNvSpPr>
            <a:spLocks noGrp="1"/>
          </p:cNvSpPr>
          <p:nvPr>
            <p:ph idx="1"/>
          </p:nvPr>
        </p:nvSpPr>
        <p:spPr>
          <a:xfrm>
            <a:off x="2209800" y="1051321"/>
            <a:ext cx="6629400" cy="3863579"/>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4911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9800" y="1200151"/>
            <a:ext cx="31242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62600" y="1200151"/>
            <a:ext cx="31242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6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0" y="214312"/>
            <a:ext cx="2438400" cy="871538"/>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4800600" y="204788"/>
            <a:ext cx="41910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0" y="1085851"/>
            <a:ext cx="2438400"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635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32012" y="1151335"/>
            <a:ext cx="3125788"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132012" y="1631156"/>
            <a:ext cx="3125788" cy="296346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559784" y="1151335"/>
            <a:ext cx="3127016" cy="47982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559784" y="1631156"/>
            <a:ext cx="3127016" cy="296346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759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5486400" cy="425054"/>
          </a:xfrm>
        </p:spPr>
        <p:txBody>
          <a:bodyPr anchor="b"/>
          <a:lstStyle>
            <a:lvl1pPr algn="l">
              <a:defRPr sz="3200" b="0"/>
            </a:lvl1pPr>
          </a:lstStyle>
          <a:p>
            <a:r>
              <a:rPr lang="en-US" dirty="0"/>
              <a:t>Click to edit Master title style</a:t>
            </a:r>
          </a:p>
        </p:txBody>
      </p:sp>
      <p:sp>
        <p:nvSpPr>
          <p:cNvPr id="3" name="Picture Placeholder 2"/>
          <p:cNvSpPr>
            <a:spLocks noGrp="1"/>
          </p:cNvSpPr>
          <p:nvPr>
            <p:ph type="pic" idx="1"/>
          </p:nvPr>
        </p:nvSpPr>
        <p:spPr>
          <a:xfrm>
            <a:off x="3048000" y="177165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304800" y="710803"/>
            <a:ext cx="5486400" cy="603647"/>
          </a:xfrm>
        </p:spPr>
        <p:txBody>
          <a:bodyPr/>
          <a:lstStyle>
            <a:lvl1pPr marL="0" indent="0" algn="l">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805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58000">
              <a:schemeClr val="bg1"/>
            </a:gs>
            <a:gs pos="52000">
              <a:schemeClr val="bg1">
                <a:lumMod val="7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81200" y="22860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209800" y="1200151"/>
            <a:ext cx="64770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competition_sidebar.mo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5"/>
          <a:srcRect t="7430" b="8978"/>
          <a:stretch/>
        </p:blipFill>
        <p:spPr>
          <a:xfrm>
            <a:off x="-152400" y="0"/>
            <a:ext cx="1828800" cy="5143500"/>
          </a:xfrm>
          <a:prstGeom prst="rect">
            <a:avLst/>
          </a:prstGeom>
        </p:spPr>
      </p:pic>
      <p:sp>
        <p:nvSpPr>
          <p:cNvPr id="19" name="Rectangle 18"/>
          <p:cNvSpPr/>
          <p:nvPr userDrawn="1"/>
        </p:nvSpPr>
        <p:spPr>
          <a:xfrm>
            <a:off x="1681734" y="0"/>
            <a:ext cx="1828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703450" y="0"/>
            <a:ext cx="1082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00" y="0"/>
            <a:ext cx="1834134"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77" r:id="rId3"/>
    <p:sldLayoutId id="2147483665" r:id="rId4"/>
    <p:sldLayoutId id="2147483678" r:id="rId5"/>
    <p:sldLayoutId id="2147483663" r:id="rId6"/>
    <p:sldLayoutId id="2147483667" r:id="rId7"/>
    <p:sldLayoutId id="2147483664" r:id="rId8"/>
    <p:sldLayoutId id="2147483668" r:id="rId9"/>
    <p:sldLayoutId id="2147483676" r:id="rId10"/>
    <p:sldLayoutId id="214748366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txStyles>
    <p:titleStyle>
      <a:lvl1pPr algn="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defRPr>
      </a:lvl2pPr>
      <a:lvl3pPr algn="ctr" rtl="0" fontAlgn="base">
        <a:spcBef>
          <a:spcPct val="0"/>
        </a:spcBef>
        <a:spcAft>
          <a:spcPct val="0"/>
        </a:spcAft>
        <a:defRPr sz="4400">
          <a:solidFill>
            <a:schemeClr val="tx1"/>
          </a:solidFill>
          <a:latin typeface="Impact" pitchFamily="34" charset="0"/>
        </a:defRPr>
      </a:lvl3pPr>
      <a:lvl4pPr algn="ctr" rtl="0" fontAlgn="base">
        <a:spcBef>
          <a:spcPct val="0"/>
        </a:spcBef>
        <a:spcAft>
          <a:spcPct val="0"/>
        </a:spcAft>
        <a:defRPr sz="4400">
          <a:solidFill>
            <a:schemeClr val="tx1"/>
          </a:solidFill>
          <a:latin typeface="Impact" pitchFamily="34" charset="0"/>
        </a:defRPr>
      </a:lvl4pPr>
      <a:lvl5pPr algn="ctr" rtl="0" fontAlgn="base">
        <a:spcBef>
          <a:spcPct val="0"/>
        </a:spcBef>
        <a:spcAft>
          <a:spcPct val="0"/>
        </a:spcAft>
        <a:defRPr sz="4400">
          <a:solidFill>
            <a:schemeClr val="tx1"/>
          </a:solidFill>
          <a:latin typeface="Impact" pitchFamily="34" charset="0"/>
        </a:defRPr>
      </a:lvl5pPr>
      <a:lvl6pPr marL="457200" algn="ctr" rtl="0" fontAlgn="base">
        <a:spcBef>
          <a:spcPct val="0"/>
        </a:spcBef>
        <a:spcAft>
          <a:spcPct val="0"/>
        </a:spcAft>
        <a:defRPr sz="4400">
          <a:solidFill>
            <a:schemeClr val="tx1"/>
          </a:solidFill>
          <a:latin typeface="Impact" pitchFamily="34" charset="0"/>
        </a:defRPr>
      </a:lvl6pPr>
      <a:lvl7pPr marL="914400" algn="ctr" rtl="0" fontAlgn="base">
        <a:spcBef>
          <a:spcPct val="0"/>
        </a:spcBef>
        <a:spcAft>
          <a:spcPct val="0"/>
        </a:spcAft>
        <a:defRPr sz="4400">
          <a:solidFill>
            <a:schemeClr val="tx1"/>
          </a:solidFill>
          <a:latin typeface="Impact" pitchFamily="34" charset="0"/>
        </a:defRPr>
      </a:lvl7pPr>
      <a:lvl8pPr marL="1371600" algn="ctr" rtl="0" fontAlgn="base">
        <a:spcBef>
          <a:spcPct val="0"/>
        </a:spcBef>
        <a:spcAft>
          <a:spcPct val="0"/>
        </a:spcAft>
        <a:defRPr sz="4400">
          <a:solidFill>
            <a:schemeClr val="tx1"/>
          </a:solidFill>
          <a:latin typeface="Impact" pitchFamily="34" charset="0"/>
        </a:defRPr>
      </a:lvl8pPr>
      <a:lvl9pPr marL="1828800" algn="ctr" rtl="0" fontAlgn="base">
        <a:spcBef>
          <a:spcPct val="0"/>
        </a:spcBef>
        <a:spcAft>
          <a:spcPct val="0"/>
        </a:spcAft>
        <a:defRPr sz="4400">
          <a:solidFill>
            <a:schemeClr val="tx1"/>
          </a:solidFill>
          <a:latin typeface="Impact" pitchFamily="34" charset="0"/>
        </a:defRPr>
      </a:lvl9pPr>
    </p:titleStyle>
    <p:bodyStyle>
      <a:lvl1pPr marL="0" indent="0" algn="l" rtl="0" fontAlgn="base">
        <a:spcBef>
          <a:spcPct val="20000"/>
        </a:spcBef>
        <a:spcAft>
          <a:spcPct val="0"/>
        </a:spcAft>
        <a:buFontTx/>
        <a:buNone/>
        <a:defRPr sz="2000" kern="1200">
          <a:solidFill>
            <a:schemeClr val="tx1"/>
          </a:solidFill>
          <a:latin typeface="+mn-lt"/>
          <a:ea typeface="+mn-ea"/>
          <a:cs typeface="+mn-cs"/>
        </a:defRPr>
      </a:lvl1pPr>
      <a:lvl2pPr marL="457200" indent="0" algn="l" rtl="0" fontAlgn="base">
        <a:spcBef>
          <a:spcPct val="20000"/>
        </a:spcBef>
        <a:spcAft>
          <a:spcPct val="0"/>
        </a:spcAft>
        <a:buFontTx/>
        <a:buNone/>
        <a:defRPr sz="2000" kern="1200">
          <a:solidFill>
            <a:schemeClr val="tx1"/>
          </a:solidFill>
          <a:latin typeface="+mn-lt"/>
          <a:ea typeface="+mn-ea"/>
          <a:cs typeface="+mn-cs"/>
        </a:defRPr>
      </a:lvl2pPr>
      <a:lvl3pPr marL="914400" indent="0" algn="l" rtl="0" fontAlgn="base">
        <a:spcBef>
          <a:spcPct val="20000"/>
        </a:spcBef>
        <a:spcAft>
          <a:spcPct val="0"/>
        </a:spcAft>
        <a:buFontTx/>
        <a:buNone/>
        <a:defRPr sz="2000" kern="1200">
          <a:solidFill>
            <a:schemeClr val="tx1"/>
          </a:solidFill>
          <a:latin typeface="+mn-lt"/>
          <a:ea typeface="+mn-ea"/>
          <a:cs typeface="+mn-cs"/>
        </a:defRPr>
      </a:lvl3pPr>
      <a:lvl4pPr marL="1371600" indent="0" algn="l" rtl="0" fontAlgn="base">
        <a:spcBef>
          <a:spcPct val="20000"/>
        </a:spcBef>
        <a:spcAft>
          <a:spcPct val="0"/>
        </a:spcAft>
        <a:buFontTx/>
        <a:buNone/>
        <a:defRPr sz="2000" kern="1200">
          <a:solidFill>
            <a:schemeClr val="tx1"/>
          </a:solidFill>
          <a:latin typeface="+mn-lt"/>
          <a:ea typeface="+mn-ea"/>
          <a:cs typeface="+mn-cs"/>
        </a:defRPr>
      </a:lvl4pPr>
      <a:lvl5pPr marL="1828800" indent="0" algn="l" rtl="0" fontAlgn="base">
        <a:spcBef>
          <a:spcPct val="20000"/>
        </a:spcBef>
        <a:spcAft>
          <a:spcPct val="0"/>
        </a:spcAft>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58000">
              <a:schemeClr val="bg1"/>
            </a:gs>
            <a:gs pos="52000">
              <a:schemeClr val="bg1">
                <a:lumMod val="7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81200" y="22860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209800" y="1200151"/>
            <a:ext cx="64770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1681734" y="0"/>
            <a:ext cx="1828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703450" y="0"/>
            <a:ext cx="1082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18">
            <a:extLst>
              <a:ext uri="{28A0092B-C50C-407E-A947-70E740481C1C}">
                <a14:useLocalDpi xmlns:a14="http://schemas.microsoft.com/office/drawing/2010/main" val="0"/>
              </a:ext>
            </a:extLst>
          </a:blip>
          <a:srcRect t="4720" b="15634"/>
          <a:stretch/>
        </p:blipFill>
        <p:spPr>
          <a:xfrm>
            <a:off x="1" y="0"/>
            <a:ext cx="1674495" cy="5143500"/>
          </a:xfrm>
          <a:prstGeom prst="rect">
            <a:avLst/>
          </a:prstGeom>
        </p:spPr>
      </p:pic>
    </p:spTree>
    <p:extLst>
      <p:ext uri="{BB962C8B-B14F-4D97-AF65-F5344CB8AC3E}">
        <p14:creationId xmlns:p14="http://schemas.microsoft.com/office/powerpoint/2010/main" val="7653745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defRPr>
      </a:lvl2pPr>
      <a:lvl3pPr algn="ctr" rtl="0" fontAlgn="base">
        <a:spcBef>
          <a:spcPct val="0"/>
        </a:spcBef>
        <a:spcAft>
          <a:spcPct val="0"/>
        </a:spcAft>
        <a:defRPr sz="4400">
          <a:solidFill>
            <a:schemeClr val="tx1"/>
          </a:solidFill>
          <a:latin typeface="Impact" pitchFamily="34" charset="0"/>
        </a:defRPr>
      </a:lvl3pPr>
      <a:lvl4pPr algn="ctr" rtl="0" fontAlgn="base">
        <a:spcBef>
          <a:spcPct val="0"/>
        </a:spcBef>
        <a:spcAft>
          <a:spcPct val="0"/>
        </a:spcAft>
        <a:defRPr sz="4400">
          <a:solidFill>
            <a:schemeClr val="tx1"/>
          </a:solidFill>
          <a:latin typeface="Impact" pitchFamily="34" charset="0"/>
        </a:defRPr>
      </a:lvl4pPr>
      <a:lvl5pPr algn="ctr" rtl="0" fontAlgn="base">
        <a:spcBef>
          <a:spcPct val="0"/>
        </a:spcBef>
        <a:spcAft>
          <a:spcPct val="0"/>
        </a:spcAft>
        <a:defRPr sz="4400">
          <a:solidFill>
            <a:schemeClr val="tx1"/>
          </a:solidFill>
          <a:latin typeface="Impact" pitchFamily="34" charset="0"/>
        </a:defRPr>
      </a:lvl5pPr>
      <a:lvl6pPr marL="457200" algn="ctr" rtl="0" fontAlgn="base">
        <a:spcBef>
          <a:spcPct val="0"/>
        </a:spcBef>
        <a:spcAft>
          <a:spcPct val="0"/>
        </a:spcAft>
        <a:defRPr sz="4400">
          <a:solidFill>
            <a:schemeClr val="tx1"/>
          </a:solidFill>
          <a:latin typeface="Impact" pitchFamily="34" charset="0"/>
        </a:defRPr>
      </a:lvl6pPr>
      <a:lvl7pPr marL="914400" algn="ctr" rtl="0" fontAlgn="base">
        <a:spcBef>
          <a:spcPct val="0"/>
        </a:spcBef>
        <a:spcAft>
          <a:spcPct val="0"/>
        </a:spcAft>
        <a:defRPr sz="4400">
          <a:solidFill>
            <a:schemeClr val="tx1"/>
          </a:solidFill>
          <a:latin typeface="Impact" pitchFamily="34" charset="0"/>
        </a:defRPr>
      </a:lvl7pPr>
      <a:lvl8pPr marL="1371600" algn="ctr" rtl="0" fontAlgn="base">
        <a:spcBef>
          <a:spcPct val="0"/>
        </a:spcBef>
        <a:spcAft>
          <a:spcPct val="0"/>
        </a:spcAft>
        <a:defRPr sz="4400">
          <a:solidFill>
            <a:schemeClr val="tx1"/>
          </a:solidFill>
          <a:latin typeface="Impact" pitchFamily="34" charset="0"/>
        </a:defRPr>
      </a:lvl8pPr>
      <a:lvl9pPr marL="1828800" algn="ctr" rtl="0" fontAlgn="base">
        <a:spcBef>
          <a:spcPct val="0"/>
        </a:spcBef>
        <a:spcAft>
          <a:spcPct val="0"/>
        </a:spcAft>
        <a:defRPr sz="4400">
          <a:solidFill>
            <a:schemeClr val="tx1"/>
          </a:solidFill>
          <a:latin typeface="Impact" pitchFamily="34" charset="0"/>
        </a:defRPr>
      </a:lvl9pPr>
    </p:titleStyle>
    <p:bodyStyle>
      <a:lvl1pPr marL="0" indent="0" algn="l" rtl="0" fontAlgn="base">
        <a:spcBef>
          <a:spcPct val="20000"/>
        </a:spcBef>
        <a:spcAft>
          <a:spcPct val="0"/>
        </a:spcAft>
        <a:buFontTx/>
        <a:buNone/>
        <a:defRPr sz="2000" kern="1200">
          <a:solidFill>
            <a:schemeClr val="tx1"/>
          </a:solidFill>
          <a:latin typeface="+mn-lt"/>
          <a:ea typeface="+mn-ea"/>
          <a:cs typeface="+mn-cs"/>
        </a:defRPr>
      </a:lvl1pPr>
      <a:lvl2pPr marL="457200" indent="0" algn="l" rtl="0" fontAlgn="base">
        <a:spcBef>
          <a:spcPct val="20000"/>
        </a:spcBef>
        <a:spcAft>
          <a:spcPct val="0"/>
        </a:spcAft>
        <a:buFontTx/>
        <a:buNone/>
        <a:defRPr sz="2000" kern="1200">
          <a:solidFill>
            <a:schemeClr val="tx1"/>
          </a:solidFill>
          <a:latin typeface="+mn-lt"/>
          <a:ea typeface="+mn-ea"/>
          <a:cs typeface="+mn-cs"/>
        </a:defRPr>
      </a:lvl2pPr>
      <a:lvl3pPr marL="914400" indent="0" algn="l" rtl="0" fontAlgn="base">
        <a:spcBef>
          <a:spcPct val="20000"/>
        </a:spcBef>
        <a:spcAft>
          <a:spcPct val="0"/>
        </a:spcAft>
        <a:buFontTx/>
        <a:buNone/>
        <a:defRPr sz="2000" kern="1200">
          <a:solidFill>
            <a:schemeClr val="tx1"/>
          </a:solidFill>
          <a:latin typeface="+mn-lt"/>
          <a:ea typeface="+mn-ea"/>
          <a:cs typeface="+mn-cs"/>
        </a:defRPr>
      </a:lvl3pPr>
      <a:lvl4pPr marL="1371600" indent="0" algn="l" rtl="0" fontAlgn="base">
        <a:spcBef>
          <a:spcPct val="20000"/>
        </a:spcBef>
        <a:spcAft>
          <a:spcPct val="0"/>
        </a:spcAft>
        <a:buFontTx/>
        <a:buNone/>
        <a:defRPr sz="2000" kern="1200">
          <a:solidFill>
            <a:schemeClr val="tx1"/>
          </a:solidFill>
          <a:latin typeface="+mn-lt"/>
          <a:ea typeface="+mn-ea"/>
          <a:cs typeface="+mn-cs"/>
        </a:defRPr>
      </a:lvl4pPr>
      <a:lvl5pPr marL="1828800" indent="0" algn="l" rtl="0" fontAlgn="base">
        <a:spcBef>
          <a:spcPct val="20000"/>
        </a:spcBef>
        <a:spcAft>
          <a:spcPct val="0"/>
        </a:spcAft>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52400" y="3867150"/>
            <a:ext cx="6246191" cy="742950"/>
          </a:xfrm>
          <a:prstGeom prst="rect">
            <a:avLst/>
          </a:prstGeom>
        </p:spPr>
        <p:txBody>
          <a:bodyPr/>
          <a:lstStyle>
            <a:lvl1pPr algn="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defRPr>
            </a:lvl2pPr>
            <a:lvl3pPr algn="ctr" rtl="0" fontAlgn="base">
              <a:spcBef>
                <a:spcPct val="0"/>
              </a:spcBef>
              <a:spcAft>
                <a:spcPct val="0"/>
              </a:spcAft>
              <a:defRPr sz="4400">
                <a:solidFill>
                  <a:schemeClr val="tx1"/>
                </a:solidFill>
                <a:latin typeface="Impact" pitchFamily="34" charset="0"/>
              </a:defRPr>
            </a:lvl3pPr>
            <a:lvl4pPr algn="ctr" rtl="0" fontAlgn="base">
              <a:spcBef>
                <a:spcPct val="0"/>
              </a:spcBef>
              <a:spcAft>
                <a:spcPct val="0"/>
              </a:spcAft>
              <a:defRPr sz="4400">
                <a:solidFill>
                  <a:schemeClr val="tx1"/>
                </a:solidFill>
                <a:latin typeface="Impact" pitchFamily="34" charset="0"/>
              </a:defRPr>
            </a:lvl4pPr>
            <a:lvl5pPr algn="ctr" rtl="0" fontAlgn="base">
              <a:spcBef>
                <a:spcPct val="0"/>
              </a:spcBef>
              <a:spcAft>
                <a:spcPct val="0"/>
              </a:spcAft>
              <a:defRPr sz="4400">
                <a:solidFill>
                  <a:schemeClr val="tx1"/>
                </a:solidFill>
                <a:latin typeface="Impact" pitchFamily="34" charset="0"/>
              </a:defRPr>
            </a:lvl5pPr>
            <a:lvl6pPr marL="457200" algn="ctr" rtl="0" fontAlgn="base">
              <a:spcBef>
                <a:spcPct val="0"/>
              </a:spcBef>
              <a:spcAft>
                <a:spcPct val="0"/>
              </a:spcAft>
              <a:defRPr sz="4400">
                <a:solidFill>
                  <a:schemeClr val="tx1"/>
                </a:solidFill>
                <a:latin typeface="Impact" pitchFamily="34" charset="0"/>
              </a:defRPr>
            </a:lvl6pPr>
            <a:lvl7pPr marL="914400" algn="ctr" rtl="0" fontAlgn="base">
              <a:spcBef>
                <a:spcPct val="0"/>
              </a:spcBef>
              <a:spcAft>
                <a:spcPct val="0"/>
              </a:spcAft>
              <a:defRPr sz="4400">
                <a:solidFill>
                  <a:schemeClr val="tx1"/>
                </a:solidFill>
                <a:latin typeface="Impact" pitchFamily="34" charset="0"/>
              </a:defRPr>
            </a:lvl7pPr>
            <a:lvl8pPr marL="1371600" algn="ctr" rtl="0" fontAlgn="base">
              <a:spcBef>
                <a:spcPct val="0"/>
              </a:spcBef>
              <a:spcAft>
                <a:spcPct val="0"/>
              </a:spcAft>
              <a:defRPr sz="4400">
                <a:solidFill>
                  <a:schemeClr val="tx1"/>
                </a:solidFill>
                <a:latin typeface="Impact" pitchFamily="34" charset="0"/>
              </a:defRPr>
            </a:lvl8pPr>
            <a:lvl9pPr marL="1828800" algn="ctr" rtl="0" fontAlgn="base">
              <a:spcBef>
                <a:spcPct val="0"/>
              </a:spcBef>
              <a:spcAft>
                <a:spcPct val="0"/>
              </a:spcAft>
              <a:defRPr sz="4400">
                <a:solidFill>
                  <a:schemeClr val="tx1"/>
                </a:solidFill>
                <a:latin typeface="Impact" pitchFamily="34" charset="0"/>
              </a:defRPr>
            </a:lvl9pPr>
          </a:lstStyle>
          <a:p>
            <a:pPr algn="l"/>
            <a:r>
              <a:rPr lang="en-US" sz="3200" dirty="0">
                <a:solidFill>
                  <a:schemeClr val="bg1"/>
                </a:solidFill>
              </a:rPr>
              <a:t>Corrective Drills </a:t>
            </a:r>
          </a:p>
          <a:p>
            <a:pPr algn="l"/>
            <a:r>
              <a:rPr lang="en-US" sz="3200" dirty="0">
                <a:solidFill>
                  <a:schemeClr val="bg1"/>
                </a:solidFill>
              </a:rPr>
              <a:t>For Running Mechanics</a:t>
            </a:r>
            <a:endParaRPr lang="en-US" sz="4000" dirty="0">
              <a:solidFill>
                <a:schemeClr val="bg1"/>
              </a:solidFill>
            </a:endParaRPr>
          </a:p>
        </p:txBody>
      </p:sp>
    </p:spTree>
    <p:extLst>
      <p:ext uri="{BB962C8B-B14F-4D97-AF65-F5344CB8AC3E}">
        <p14:creationId xmlns:p14="http://schemas.microsoft.com/office/powerpoint/2010/main" val="224837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E4A2-E8CE-4A1B-B741-AAA71CBE42A1}"/>
              </a:ext>
            </a:extLst>
          </p:cNvPr>
          <p:cNvSpPr>
            <a:spLocks noGrp="1"/>
          </p:cNvSpPr>
          <p:nvPr>
            <p:ph type="title"/>
          </p:nvPr>
        </p:nvSpPr>
        <p:spPr/>
        <p:txBody>
          <a:bodyPr/>
          <a:lstStyle/>
          <a:p>
            <a:r>
              <a:rPr lang="en-AU" dirty="0">
                <a:solidFill>
                  <a:schemeClr val="accent1"/>
                </a:solidFill>
              </a:rPr>
              <a:t>Swing Thigh </a:t>
            </a:r>
            <a:r>
              <a:rPr lang="en-AU" dirty="0"/>
              <a:t>Velocity </a:t>
            </a:r>
          </a:p>
        </p:txBody>
      </p:sp>
      <p:pic>
        <p:nvPicPr>
          <p:cNvPr id="4" name="Content Placeholder 3">
            <a:extLst>
              <a:ext uri="{FF2B5EF4-FFF2-40B4-BE49-F238E27FC236}">
                <a16:creationId xmlns:a16="http://schemas.microsoft.com/office/drawing/2014/main" id="{35F8700A-96F7-4647-A1B9-33EFF63FF521}"/>
              </a:ext>
            </a:extLst>
          </p:cNvPr>
          <p:cNvPicPr>
            <a:picLocks noGrp="1" noChangeAspect="1"/>
          </p:cNvPicPr>
          <p:nvPr>
            <p:ph idx="1"/>
          </p:nvPr>
        </p:nvPicPr>
        <p:blipFill>
          <a:blip r:embed="rId2"/>
          <a:stretch>
            <a:fillRect/>
          </a:stretch>
        </p:blipFill>
        <p:spPr>
          <a:xfrm>
            <a:off x="2707778" y="1182545"/>
            <a:ext cx="2206904" cy="3183478"/>
          </a:xfrm>
          <a:prstGeom prst="rect">
            <a:avLst/>
          </a:prstGeom>
        </p:spPr>
      </p:pic>
      <p:pic>
        <p:nvPicPr>
          <p:cNvPr id="5" name="Picture 4">
            <a:extLst>
              <a:ext uri="{FF2B5EF4-FFF2-40B4-BE49-F238E27FC236}">
                <a16:creationId xmlns:a16="http://schemas.microsoft.com/office/drawing/2014/main" id="{A2E33759-E562-4433-9CF5-A5345A47D13C}"/>
              </a:ext>
            </a:extLst>
          </p:cNvPr>
          <p:cNvPicPr>
            <a:picLocks noChangeAspect="1"/>
          </p:cNvPicPr>
          <p:nvPr/>
        </p:nvPicPr>
        <p:blipFill>
          <a:blip r:embed="rId3"/>
          <a:stretch>
            <a:fillRect/>
          </a:stretch>
        </p:blipFill>
        <p:spPr>
          <a:xfrm>
            <a:off x="5867400" y="1270226"/>
            <a:ext cx="2499577" cy="3145809"/>
          </a:xfrm>
          <a:prstGeom prst="rect">
            <a:avLst/>
          </a:prstGeom>
        </p:spPr>
      </p:pic>
      <p:sp>
        <p:nvSpPr>
          <p:cNvPr id="6" name="TextBox 5">
            <a:extLst>
              <a:ext uri="{FF2B5EF4-FFF2-40B4-BE49-F238E27FC236}">
                <a16:creationId xmlns:a16="http://schemas.microsoft.com/office/drawing/2014/main" id="{A1A51B35-462E-4211-8715-AF8283C7D510}"/>
              </a:ext>
            </a:extLst>
          </p:cNvPr>
          <p:cNvSpPr txBox="1"/>
          <p:nvPr/>
        </p:nvSpPr>
        <p:spPr>
          <a:xfrm>
            <a:off x="2209800" y="4545568"/>
            <a:ext cx="6781800" cy="369332"/>
          </a:xfrm>
          <a:prstGeom prst="rect">
            <a:avLst/>
          </a:prstGeom>
          <a:noFill/>
        </p:spPr>
        <p:txBody>
          <a:bodyPr wrap="square" rtlCol="0">
            <a:spAutoFit/>
          </a:bodyPr>
          <a:lstStyle/>
          <a:p>
            <a:r>
              <a:rPr lang="en-AU" b="1" i="1" dirty="0"/>
              <a:t>Control of lower limb in technical drills is a critical factor</a:t>
            </a:r>
          </a:p>
        </p:txBody>
      </p:sp>
    </p:spTree>
    <p:extLst>
      <p:ext uri="{BB962C8B-B14F-4D97-AF65-F5344CB8AC3E}">
        <p14:creationId xmlns:p14="http://schemas.microsoft.com/office/powerpoint/2010/main" val="429929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BC56-2472-4545-B1DD-BCC95211A5B5}"/>
              </a:ext>
            </a:extLst>
          </p:cNvPr>
          <p:cNvSpPr>
            <a:spLocks noGrp="1"/>
          </p:cNvSpPr>
          <p:nvPr>
            <p:ph type="title"/>
          </p:nvPr>
        </p:nvSpPr>
        <p:spPr/>
        <p:txBody>
          <a:bodyPr/>
          <a:lstStyle/>
          <a:p>
            <a:pPr algn="ctr"/>
            <a:r>
              <a:rPr lang="en-AU" dirty="0"/>
              <a:t>The Running </a:t>
            </a:r>
            <a:r>
              <a:rPr lang="en-AU" dirty="0">
                <a:solidFill>
                  <a:schemeClr val="tx2"/>
                </a:solidFill>
              </a:rPr>
              <a:t>Gait</a:t>
            </a:r>
            <a:r>
              <a:rPr lang="en-AU" dirty="0"/>
              <a:t> </a:t>
            </a:r>
            <a:r>
              <a:rPr lang="en-AU" dirty="0">
                <a:solidFill>
                  <a:schemeClr val="accent1"/>
                </a:solidFill>
              </a:rPr>
              <a:t>Cycle</a:t>
            </a:r>
          </a:p>
        </p:txBody>
      </p:sp>
      <p:pic>
        <p:nvPicPr>
          <p:cNvPr id="5" name="Picture 4">
            <a:extLst>
              <a:ext uri="{FF2B5EF4-FFF2-40B4-BE49-F238E27FC236}">
                <a16:creationId xmlns:a16="http://schemas.microsoft.com/office/drawing/2014/main" id="{F33D00A1-38B5-49C8-B8AA-233B211A9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779432"/>
            <a:ext cx="2959100" cy="3251200"/>
          </a:xfrm>
          <a:prstGeom prst="rect">
            <a:avLst/>
          </a:prstGeom>
        </p:spPr>
      </p:pic>
      <p:sp>
        <p:nvSpPr>
          <p:cNvPr id="6" name="TextBox 5">
            <a:extLst>
              <a:ext uri="{FF2B5EF4-FFF2-40B4-BE49-F238E27FC236}">
                <a16:creationId xmlns:a16="http://schemas.microsoft.com/office/drawing/2014/main" id="{D5A0DB72-AEE6-4313-9563-83E25EB29793}"/>
              </a:ext>
            </a:extLst>
          </p:cNvPr>
          <p:cNvSpPr txBox="1"/>
          <p:nvPr/>
        </p:nvSpPr>
        <p:spPr>
          <a:xfrm>
            <a:off x="4967732" y="1428364"/>
            <a:ext cx="4203700" cy="3602268"/>
          </a:xfrm>
          <a:prstGeom prst="rect">
            <a:avLst/>
          </a:prstGeom>
          <a:noFill/>
        </p:spPr>
        <p:txBody>
          <a:bodyPr wrap="square" rtlCol="0">
            <a:spAutoFit/>
          </a:bodyPr>
          <a:lstStyle/>
          <a:p>
            <a:r>
              <a:rPr lang="en-AU" dirty="0"/>
              <a:t>Running requires: </a:t>
            </a:r>
          </a:p>
          <a:p>
            <a:pPr marL="342900" indent="-342900">
              <a:lnSpc>
                <a:spcPct val="200000"/>
              </a:lnSpc>
              <a:buClr>
                <a:schemeClr val="accent1"/>
              </a:buClr>
              <a:buFont typeface="Wingdings" panose="05000000000000000000" pitchFamily="2" charset="2"/>
              <a:buChar char="Ø"/>
            </a:pPr>
            <a:r>
              <a:rPr lang="en-AU" dirty="0"/>
              <a:t>Balance</a:t>
            </a:r>
          </a:p>
          <a:p>
            <a:pPr marL="342900" indent="-342900">
              <a:lnSpc>
                <a:spcPct val="200000"/>
              </a:lnSpc>
              <a:buClr>
                <a:schemeClr val="accent1"/>
              </a:buClr>
              <a:buFont typeface="Wingdings" panose="05000000000000000000" pitchFamily="2" charset="2"/>
              <a:buChar char="Ø"/>
            </a:pPr>
            <a:r>
              <a:rPr lang="en-AU" dirty="0"/>
              <a:t>Muscle strength</a:t>
            </a:r>
          </a:p>
          <a:p>
            <a:pPr marL="342900" indent="-342900">
              <a:lnSpc>
                <a:spcPct val="200000"/>
              </a:lnSpc>
              <a:buClr>
                <a:schemeClr val="accent1"/>
              </a:buClr>
              <a:buFont typeface="Wingdings" panose="05000000000000000000" pitchFamily="2" charset="2"/>
              <a:buChar char="Ø"/>
            </a:pPr>
            <a:r>
              <a:rPr lang="en-AU" dirty="0"/>
              <a:t>Sufficiency in joint ROM </a:t>
            </a:r>
          </a:p>
          <a:p>
            <a:pPr marL="342900" indent="-342900">
              <a:lnSpc>
                <a:spcPct val="200000"/>
              </a:lnSpc>
              <a:buClr>
                <a:schemeClr val="accent1"/>
              </a:buClr>
              <a:buFont typeface="Wingdings" panose="05000000000000000000" pitchFamily="2" charset="2"/>
              <a:buChar char="Ø"/>
            </a:pPr>
            <a:r>
              <a:rPr lang="en-AU" dirty="0"/>
              <a:t>Muscle and tendon elasticity</a:t>
            </a:r>
          </a:p>
          <a:p>
            <a:pPr marL="342900" indent="-342900">
              <a:lnSpc>
                <a:spcPct val="200000"/>
              </a:lnSpc>
              <a:buClr>
                <a:schemeClr val="accent1"/>
              </a:buClr>
              <a:buFont typeface="Wingdings" panose="05000000000000000000" pitchFamily="2" charset="2"/>
              <a:buChar char="Ø"/>
            </a:pPr>
            <a:r>
              <a:rPr lang="en-AU" dirty="0"/>
              <a:t>Stiffness </a:t>
            </a:r>
          </a:p>
          <a:p>
            <a:pPr marL="342900" indent="-342900">
              <a:lnSpc>
                <a:spcPct val="200000"/>
              </a:lnSpc>
              <a:buClr>
                <a:schemeClr val="accent1"/>
              </a:buClr>
              <a:buFont typeface="Wingdings" panose="05000000000000000000" pitchFamily="2" charset="2"/>
              <a:buChar char="Ø"/>
            </a:pPr>
            <a:r>
              <a:rPr lang="en-AU" dirty="0"/>
              <a:t>Postural Integrity</a:t>
            </a:r>
          </a:p>
        </p:txBody>
      </p:sp>
    </p:spTree>
    <p:extLst>
      <p:ext uri="{BB962C8B-B14F-4D97-AF65-F5344CB8AC3E}">
        <p14:creationId xmlns:p14="http://schemas.microsoft.com/office/powerpoint/2010/main" val="418961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A86E93-1725-4CAD-8E5B-F13FB3AF2EF2}"/>
              </a:ext>
            </a:extLst>
          </p:cNvPr>
          <p:cNvSpPr>
            <a:spLocks noGrp="1"/>
          </p:cNvSpPr>
          <p:nvPr>
            <p:ph type="title"/>
          </p:nvPr>
        </p:nvSpPr>
        <p:spPr>
          <a:xfrm>
            <a:off x="1828800" y="209550"/>
            <a:ext cx="7086600" cy="857250"/>
          </a:xfrm>
        </p:spPr>
        <p:txBody>
          <a:bodyPr/>
          <a:lstStyle/>
          <a:p>
            <a:r>
              <a:rPr lang="en-AU" sz="3600" dirty="0"/>
              <a:t>Observing Foot strike and postural integrity in common drills</a:t>
            </a:r>
          </a:p>
        </p:txBody>
      </p:sp>
      <p:pic>
        <p:nvPicPr>
          <p:cNvPr id="6" name="Logo">
            <a:extLst>
              <a:ext uri="{FF2B5EF4-FFF2-40B4-BE49-F238E27FC236}">
                <a16:creationId xmlns:a16="http://schemas.microsoft.com/office/drawing/2014/main" id="{5E4BC974-7332-414C-8CE8-46A619510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4230245"/>
            <a:ext cx="1347786" cy="728756"/>
          </a:xfrm>
          <a:prstGeom prst="rect">
            <a:avLst/>
          </a:prstGeom>
        </p:spPr>
      </p:pic>
      <p:pic>
        <p:nvPicPr>
          <p:cNvPr id="10" name="Foot strike and A skips stiffness">
            <a:hlinkClick r:id="" action="ppaction://media"/>
            <a:extLst>
              <a:ext uri="{FF2B5EF4-FFF2-40B4-BE49-F238E27FC236}">
                <a16:creationId xmlns:a16="http://schemas.microsoft.com/office/drawing/2014/main" id="{10246523-C7B6-445F-A48E-A9C9921CC642}"/>
              </a:ext>
            </a:extLst>
          </p:cNvPr>
          <p:cNvPicPr>
            <a:picLocks noGrp="1" noChangeAspect="1"/>
          </p:cNvPicPr>
          <p:nvPr>
            <p:ph idx="1"/>
            <a:videoFile r:link="rId1"/>
            <p:extLst>
              <p:ext uri="{DAA4B4D4-6D71-4841-9C94-3DE7FCFB9230}">
                <p14:media xmlns:p14="http://schemas.microsoft.com/office/powerpoint/2010/main" r:embed="rId2">
                  <p14:trim st="6820" end="12255.6458"/>
                </p14:media>
              </p:ext>
            </p:extLst>
          </p:nvPr>
        </p:nvPicPr>
        <p:blipFill>
          <a:blip r:embed="rId5"/>
          <a:stretch>
            <a:fillRect/>
          </a:stretch>
        </p:blipFill>
        <p:spPr>
          <a:xfrm>
            <a:off x="2428875" y="1200150"/>
            <a:ext cx="6038850" cy="3394075"/>
          </a:xfrm>
        </p:spPr>
      </p:pic>
    </p:spTree>
    <p:extLst>
      <p:ext uri="{BB962C8B-B14F-4D97-AF65-F5344CB8AC3E}">
        <p14:creationId xmlns:p14="http://schemas.microsoft.com/office/powerpoint/2010/main" val="199281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8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1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7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3ACF1-5224-4FAC-AE89-13D7F903E7F8}"/>
              </a:ext>
            </a:extLst>
          </p:cNvPr>
          <p:cNvSpPr txBox="1"/>
          <p:nvPr/>
        </p:nvSpPr>
        <p:spPr>
          <a:xfrm>
            <a:off x="-1219" y="4019550"/>
            <a:ext cx="6934200" cy="1077218"/>
          </a:xfrm>
          <a:prstGeom prst="rect">
            <a:avLst/>
          </a:prstGeom>
          <a:noFill/>
        </p:spPr>
        <p:txBody>
          <a:bodyPr wrap="square" rtlCol="0">
            <a:spAutoFit/>
          </a:bodyPr>
          <a:lstStyle/>
          <a:p>
            <a:r>
              <a:rPr lang="en-AU" sz="3200" dirty="0">
                <a:solidFill>
                  <a:schemeClr val="bg1"/>
                </a:solidFill>
                <a:latin typeface="+mj-lt"/>
                <a:ea typeface="+mj-ea"/>
                <a:cs typeface="+mj-cs"/>
              </a:rPr>
              <a:t>Common Technical </a:t>
            </a:r>
          </a:p>
          <a:p>
            <a:r>
              <a:rPr lang="en-AU" sz="3200" dirty="0">
                <a:solidFill>
                  <a:schemeClr val="bg1"/>
                </a:solidFill>
                <a:latin typeface="+mj-lt"/>
                <a:ea typeface="+mj-ea"/>
                <a:cs typeface="+mj-cs"/>
              </a:rPr>
              <a:t>Faults in youth and endurance runners </a:t>
            </a:r>
          </a:p>
        </p:txBody>
      </p:sp>
    </p:spTree>
    <p:extLst>
      <p:ext uri="{BB962C8B-B14F-4D97-AF65-F5344CB8AC3E}">
        <p14:creationId xmlns:p14="http://schemas.microsoft.com/office/powerpoint/2010/main" val="51619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33419-341B-449C-8F6D-583713F80CB2}"/>
              </a:ext>
            </a:extLst>
          </p:cNvPr>
          <p:cNvSpPr>
            <a:spLocks noGrp="1"/>
          </p:cNvSpPr>
          <p:nvPr>
            <p:ph type="title"/>
          </p:nvPr>
        </p:nvSpPr>
        <p:spPr/>
        <p:txBody>
          <a:bodyPr/>
          <a:lstStyle/>
          <a:p>
            <a:r>
              <a:rPr lang="en-AU" dirty="0"/>
              <a:t>One Hip Drops in Stance</a:t>
            </a:r>
          </a:p>
        </p:txBody>
      </p:sp>
      <p:pic>
        <p:nvPicPr>
          <p:cNvPr id="5" name="Content Placeholder 4">
            <a:extLst>
              <a:ext uri="{FF2B5EF4-FFF2-40B4-BE49-F238E27FC236}">
                <a16:creationId xmlns:a16="http://schemas.microsoft.com/office/drawing/2014/main" id="{4F2EC09D-C8D0-47D1-BF4D-EB8092BB85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823" y="1200150"/>
            <a:ext cx="3266478" cy="3394075"/>
          </a:xfrm>
        </p:spPr>
      </p:pic>
      <p:sp>
        <p:nvSpPr>
          <p:cNvPr id="6" name="TextBox 5">
            <a:extLst>
              <a:ext uri="{FF2B5EF4-FFF2-40B4-BE49-F238E27FC236}">
                <a16:creationId xmlns:a16="http://schemas.microsoft.com/office/drawing/2014/main" id="{38F75B51-E1E5-4606-9B6B-287F37FC4F67}"/>
              </a:ext>
            </a:extLst>
          </p:cNvPr>
          <p:cNvSpPr txBox="1"/>
          <p:nvPr/>
        </p:nvSpPr>
        <p:spPr>
          <a:xfrm>
            <a:off x="5410200" y="1192073"/>
            <a:ext cx="3429000" cy="3862596"/>
          </a:xfrm>
          <a:prstGeom prst="rect">
            <a:avLst/>
          </a:prstGeom>
          <a:noFill/>
        </p:spPr>
        <p:txBody>
          <a:bodyPr wrap="square" rtlCol="0">
            <a:spAutoFit/>
          </a:bodyPr>
          <a:lstStyle/>
          <a:p>
            <a:pPr>
              <a:lnSpc>
                <a:spcPct val="150000"/>
              </a:lnSpc>
            </a:pPr>
            <a:r>
              <a:rPr lang="en-AU" sz="1400" dirty="0">
                <a:solidFill>
                  <a:srgbClr val="FF0000"/>
                </a:solidFill>
              </a:rPr>
              <a:t>CAUSE: </a:t>
            </a:r>
            <a:r>
              <a:rPr lang="en-AU" sz="1400" dirty="0"/>
              <a:t>Weak Hips &amp; Core Musculature</a:t>
            </a:r>
          </a:p>
          <a:p>
            <a:pPr>
              <a:lnSpc>
                <a:spcPct val="150000"/>
              </a:lnSpc>
            </a:pPr>
            <a:r>
              <a:rPr lang="en-AU" sz="1400" dirty="0">
                <a:solidFill>
                  <a:srgbClr val="FF0000"/>
                </a:solidFill>
              </a:rPr>
              <a:t>EXERCISES: </a:t>
            </a:r>
          </a:p>
          <a:p>
            <a:pPr>
              <a:lnSpc>
                <a:spcPct val="150000"/>
              </a:lnSpc>
            </a:pPr>
            <a:r>
              <a:rPr lang="en-AU" sz="1400" dirty="0"/>
              <a:t>Mini Band Lateral walks, Diagonal Steps, Elvis Knees Side Planks with Leg Abduction, Single Leg Box Squats, </a:t>
            </a:r>
            <a:r>
              <a:rPr lang="en-AU" sz="1400" b="1" dirty="0"/>
              <a:t>Ankle drop to knee drive (hip hike). </a:t>
            </a:r>
          </a:p>
          <a:p>
            <a:pPr>
              <a:lnSpc>
                <a:spcPct val="150000"/>
              </a:lnSpc>
            </a:pPr>
            <a:r>
              <a:rPr lang="en-AU" sz="1400" dirty="0">
                <a:solidFill>
                  <a:srgbClr val="FF0000"/>
                </a:solidFill>
              </a:rPr>
              <a:t>INJURY ASSOCIATIONS: </a:t>
            </a:r>
            <a:r>
              <a:rPr lang="en-AU" sz="1400" dirty="0"/>
              <a:t>patellofemoral pain, ITB syndrome, shin pain, stress fractures, plantar fasciitis and Achilles tendinopathy </a:t>
            </a:r>
          </a:p>
          <a:p>
            <a:pPr>
              <a:lnSpc>
                <a:spcPct val="150000"/>
              </a:lnSpc>
            </a:pPr>
            <a:endParaRPr lang="en-AU" sz="1400" dirty="0"/>
          </a:p>
          <a:p>
            <a:endParaRPr lang="en-AU" sz="1400" dirty="0"/>
          </a:p>
        </p:txBody>
      </p:sp>
    </p:spTree>
    <p:extLst>
      <p:ext uri="{BB962C8B-B14F-4D97-AF65-F5344CB8AC3E}">
        <p14:creationId xmlns:p14="http://schemas.microsoft.com/office/powerpoint/2010/main" val="56751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8B7C-08BF-4380-9592-4DC645E507EC}"/>
              </a:ext>
            </a:extLst>
          </p:cNvPr>
          <p:cNvSpPr>
            <a:spLocks noGrp="1"/>
          </p:cNvSpPr>
          <p:nvPr>
            <p:ph type="title"/>
          </p:nvPr>
        </p:nvSpPr>
        <p:spPr>
          <a:xfrm>
            <a:off x="1981200" y="119903"/>
            <a:ext cx="3657600" cy="666750"/>
          </a:xfrm>
        </p:spPr>
        <p:txBody>
          <a:bodyPr/>
          <a:lstStyle/>
          <a:p>
            <a:r>
              <a:rPr lang="en-AU" dirty="0"/>
              <a:t>Knee Collapse</a:t>
            </a:r>
          </a:p>
        </p:txBody>
      </p:sp>
      <p:sp>
        <p:nvSpPr>
          <p:cNvPr id="3" name="Content Placeholder 2">
            <a:extLst>
              <a:ext uri="{FF2B5EF4-FFF2-40B4-BE49-F238E27FC236}">
                <a16:creationId xmlns:a16="http://schemas.microsoft.com/office/drawing/2014/main" id="{9A6158F7-D831-429B-84EC-713D5A280609}"/>
              </a:ext>
            </a:extLst>
          </p:cNvPr>
          <p:cNvSpPr>
            <a:spLocks noGrp="1"/>
          </p:cNvSpPr>
          <p:nvPr>
            <p:ph idx="1"/>
          </p:nvPr>
        </p:nvSpPr>
        <p:spPr>
          <a:xfrm>
            <a:off x="1905000" y="1047750"/>
            <a:ext cx="4114800" cy="3570194"/>
          </a:xfrm>
        </p:spPr>
        <p:txBody>
          <a:bodyPr/>
          <a:lstStyle/>
          <a:p>
            <a:pPr>
              <a:lnSpc>
                <a:spcPct val="150000"/>
              </a:lnSpc>
            </a:pPr>
            <a:r>
              <a:rPr lang="en-AU" sz="1400" dirty="0">
                <a:solidFill>
                  <a:srgbClr val="FF0000"/>
                </a:solidFill>
              </a:rPr>
              <a:t>CAUSE: </a:t>
            </a:r>
            <a:r>
              <a:rPr lang="en-AU" sz="1400" dirty="0"/>
              <a:t>Weak hip abductors and external rotators.</a:t>
            </a:r>
          </a:p>
          <a:p>
            <a:pPr>
              <a:lnSpc>
                <a:spcPct val="150000"/>
              </a:lnSpc>
            </a:pPr>
            <a:endParaRPr lang="en-AU" sz="1400" dirty="0">
              <a:solidFill>
                <a:srgbClr val="FF0000"/>
              </a:solidFill>
            </a:endParaRPr>
          </a:p>
          <a:p>
            <a:pPr>
              <a:lnSpc>
                <a:spcPct val="150000"/>
              </a:lnSpc>
            </a:pPr>
            <a:r>
              <a:rPr lang="en-AU" sz="1400" dirty="0">
                <a:solidFill>
                  <a:srgbClr val="FF0000"/>
                </a:solidFill>
              </a:rPr>
              <a:t>EXERCISES: </a:t>
            </a:r>
            <a:r>
              <a:rPr lang="en-AU" sz="1400" dirty="0"/>
              <a:t>mini band exercises (hip abductors, </a:t>
            </a:r>
            <a:r>
              <a:rPr lang="en-AU" sz="1400" dirty="0" err="1"/>
              <a:t>gluteals</a:t>
            </a:r>
            <a:r>
              <a:rPr lang="en-AU" sz="1400" dirty="0"/>
              <a:t> and TFL). Single leg step ups, Single leg box squats, Lateral step downs and Lunges. </a:t>
            </a:r>
          </a:p>
          <a:p>
            <a:pPr>
              <a:lnSpc>
                <a:spcPct val="150000"/>
              </a:lnSpc>
            </a:pPr>
            <a:endParaRPr lang="en-AU" sz="1400" dirty="0">
              <a:solidFill>
                <a:srgbClr val="FF0000"/>
              </a:solidFill>
            </a:endParaRPr>
          </a:p>
          <a:p>
            <a:pPr>
              <a:lnSpc>
                <a:spcPct val="150000"/>
              </a:lnSpc>
            </a:pPr>
            <a:r>
              <a:rPr lang="en-AU" sz="1400" dirty="0">
                <a:solidFill>
                  <a:srgbClr val="FF0000"/>
                </a:solidFill>
              </a:rPr>
              <a:t>INJURY ASSOCIATIONS: </a:t>
            </a:r>
            <a:r>
              <a:rPr lang="en-AU" sz="1400" dirty="0"/>
              <a:t>Runners Knee (patellofemoral pain syndrome), patella tendonitis. </a:t>
            </a:r>
            <a:endParaRPr lang="en-AU" dirty="0"/>
          </a:p>
        </p:txBody>
      </p:sp>
      <p:pic>
        <p:nvPicPr>
          <p:cNvPr id="5" name="Picture 4">
            <a:extLst>
              <a:ext uri="{FF2B5EF4-FFF2-40B4-BE49-F238E27FC236}">
                <a16:creationId xmlns:a16="http://schemas.microsoft.com/office/drawing/2014/main" id="{1C35E015-AD3B-4AA4-86E5-194885EC1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047750"/>
            <a:ext cx="2997200" cy="3570194"/>
          </a:xfrm>
          <a:prstGeom prst="rect">
            <a:avLst/>
          </a:prstGeom>
        </p:spPr>
      </p:pic>
    </p:spTree>
    <p:extLst>
      <p:ext uri="{BB962C8B-B14F-4D97-AF65-F5344CB8AC3E}">
        <p14:creationId xmlns:p14="http://schemas.microsoft.com/office/powerpoint/2010/main" val="178778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48CA-0467-41D0-926F-33E7F4370A7E}"/>
              </a:ext>
            </a:extLst>
          </p:cNvPr>
          <p:cNvSpPr>
            <a:spLocks noGrp="1"/>
          </p:cNvSpPr>
          <p:nvPr>
            <p:ph type="title"/>
          </p:nvPr>
        </p:nvSpPr>
        <p:spPr/>
        <p:txBody>
          <a:bodyPr/>
          <a:lstStyle/>
          <a:p>
            <a:r>
              <a:rPr lang="en-AU" dirty="0"/>
              <a:t>Secondary cause</a:t>
            </a:r>
          </a:p>
        </p:txBody>
      </p:sp>
      <p:pic>
        <p:nvPicPr>
          <p:cNvPr id="4" name="Content Placeholder 3">
            <a:extLst>
              <a:ext uri="{FF2B5EF4-FFF2-40B4-BE49-F238E27FC236}">
                <a16:creationId xmlns:a16="http://schemas.microsoft.com/office/drawing/2014/main" id="{6E5FCE22-9F15-45A4-A701-40A8B1B9F465}"/>
              </a:ext>
            </a:extLst>
          </p:cNvPr>
          <p:cNvPicPr>
            <a:picLocks noGrp="1" noChangeAspect="1"/>
          </p:cNvPicPr>
          <p:nvPr>
            <p:ph idx="1"/>
          </p:nvPr>
        </p:nvPicPr>
        <p:blipFill rotWithShape="1">
          <a:blip r:embed="rId2"/>
          <a:srcRect r="9333"/>
          <a:stretch/>
        </p:blipFill>
        <p:spPr>
          <a:xfrm>
            <a:off x="2209800" y="1223893"/>
            <a:ext cx="6499525" cy="3657600"/>
          </a:xfrm>
          <a:prstGeom prst="rect">
            <a:avLst/>
          </a:prstGeom>
        </p:spPr>
      </p:pic>
    </p:spTree>
    <p:extLst>
      <p:ext uri="{BB962C8B-B14F-4D97-AF65-F5344CB8AC3E}">
        <p14:creationId xmlns:p14="http://schemas.microsoft.com/office/powerpoint/2010/main" val="2840765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7181-22C9-4827-9DA3-05AD5B263EBF}"/>
              </a:ext>
            </a:extLst>
          </p:cNvPr>
          <p:cNvSpPr>
            <a:spLocks noGrp="1"/>
          </p:cNvSpPr>
          <p:nvPr>
            <p:ph type="title"/>
          </p:nvPr>
        </p:nvSpPr>
        <p:spPr>
          <a:xfrm>
            <a:off x="1981200" y="228600"/>
            <a:ext cx="3124200" cy="857250"/>
          </a:xfrm>
        </p:spPr>
        <p:txBody>
          <a:bodyPr/>
          <a:lstStyle/>
          <a:p>
            <a:r>
              <a:rPr lang="en-AU" dirty="0"/>
              <a:t>Overstriding</a:t>
            </a:r>
          </a:p>
        </p:txBody>
      </p:sp>
      <p:sp>
        <p:nvSpPr>
          <p:cNvPr id="4" name="Content Placeholder 3">
            <a:extLst>
              <a:ext uri="{FF2B5EF4-FFF2-40B4-BE49-F238E27FC236}">
                <a16:creationId xmlns:a16="http://schemas.microsoft.com/office/drawing/2014/main" id="{BCABDD7D-9476-444E-B7F0-D7D460F18A32}"/>
              </a:ext>
            </a:extLst>
          </p:cNvPr>
          <p:cNvSpPr txBox="1">
            <a:spLocks noGrp="1"/>
          </p:cNvSpPr>
          <p:nvPr>
            <p:ph idx="1"/>
          </p:nvPr>
        </p:nvSpPr>
        <p:spPr>
          <a:xfrm>
            <a:off x="5334000" y="541020"/>
            <a:ext cx="3810000" cy="4487382"/>
          </a:xfrm>
          <a:prstGeom prst="rect">
            <a:avLst/>
          </a:prstGeom>
          <a:noFill/>
        </p:spPr>
        <p:txBody>
          <a:bodyPr wrap="square" rtlCol="0">
            <a:spAutoFit/>
          </a:bodyPr>
          <a:lstStyle/>
          <a:p>
            <a:pPr>
              <a:lnSpc>
                <a:spcPct val="150000"/>
              </a:lnSpc>
            </a:pPr>
            <a:endParaRPr lang="en-AU" sz="1400" dirty="0">
              <a:solidFill>
                <a:srgbClr val="FF0000"/>
              </a:solidFill>
            </a:endParaRPr>
          </a:p>
          <a:p>
            <a:pPr>
              <a:lnSpc>
                <a:spcPct val="150000"/>
              </a:lnSpc>
            </a:pPr>
            <a:r>
              <a:rPr lang="en-AU" sz="1400" dirty="0">
                <a:solidFill>
                  <a:srgbClr val="FF0000"/>
                </a:solidFill>
              </a:rPr>
              <a:t>CAUSE: </a:t>
            </a:r>
            <a:r>
              <a:rPr lang="en-AU" sz="1400" dirty="0"/>
              <a:t>Tight hips, weak core, poor technique</a:t>
            </a:r>
          </a:p>
          <a:p>
            <a:pPr>
              <a:lnSpc>
                <a:spcPct val="150000"/>
              </a:lnSpc>
            </a:pPr>
            <a:endParaRPr lang="en-AU" sz="1400" dirty="0"/>
          </a:p>
          <a:p>
            <a:pPr>
              <a:lnSpc>
                <a:spcPct val="150000"/>
              </a:lnSpc>
            </a:pPr>
            <a:r>
              <a:rPr lang="en-AU" sz="1400" dirty="0">
                <a:solidFill>
                  <a:srgbClr val="FF0000"/>
                </a:solidFill>
              </a:rPr>
              <a:t>EXERCISES:  </a:t>
            </a:r>
            <a:r>
              <a:rPr lang="en-AU" sz="1400" dirty="0"/>
              <a:t>Technical training to keep heel tucked behind swing thigh knee and strike the ground under the hip. Stretch hips (glutes, hamstrings and quads), strengthen complete hip &amp; core musculature. </a:t>
            </a:r>
          </a:p>
          <a:p>
            <a:pPr>
              <a:lnSpc>
                <a:spcPct val="150000"/>
              </a:lnSpc>
            </a:pPr>
            <a:endParaRPr lang="en-AU" sz="1400" dirty="0"/>
          </a:p>
          <a:p>
            <a:pPr>
              <a:lnSpc>
                <a:spcPct val="150000"/>
              </a:lnSpc>
            </a:pPr>
            <a:r>
              <a:rPr lang="en-AU" sz="1400" dirty="0">
                <a:solidFill>
                  <a:srgbClr val="FF0000"/>
                </a:solidFill>
              </a:rPr>
              <a:t>INJURY ASSOCIATIONS: </a:t>
            </a:r>
            <a:r>
              <a:rPr lang="en-AU" sz="1400" dirty="0"/>
              <a:t>Achilles bursitis, shin splints, runners knee. </a:t>
            </a:r>
          </a:p>
          <a:p>
            <a:pPr>
              <a:lnSpc>
                <a:spcPct val="150000"/>
              </a:lnSpc>
            </a:pPr>
            <a:endParaRPr lang="en-AU" sz="1400" dirty="0"/>
          </a:p>
          <a:p>
            <a:endParaRPr lang="en-AU" sz="1400" dirty="0"/>
          </a:p>
        </p:txBody>
      </p:sp>
      <p:pic>
        <p:nvPicPr>
          <p:cNvPr id="6" name="Picture 5">
            <a:extLst>
              <a:ext uri="{FF2B5EF4-FFF2-40B4-BE49-F238E27FC236}">
                <a16:creationId xmlns:a16="http://schemas.microsoft.com/office/drawing/2014/main" id="{063B734C-B1C1-4DA2-B4D6-2094859A0951}"/>
              </a:ext>
            </a:extLst>
          </p:cNvPr>
          <p:cNvPicPr>
            <a:picLocks noChangeAspect="1"/>
          </p:cNvPicPr>
          <p:nvPr/>
        </p:nvPicPr>
        <p:blipFill rotWithShape="1">
          <a:blip r:embed="rId2">
            <a:extLst>
              <a:ext uri="{28A0092B-C50C-407E-A947-70E740481C1C}">
                <a14:useLocalDpi xmlns:a14="http://schemas.microsoft.com/office/drawing/2010/main" val="0"/>
              </a:ext>
            </a:extLst>
          </a:blip>
          <a:srcRect l="34516" r="29354"/>
          <a:stretch/>
        </p:blipFill>
        <p:spPr>
          <a:xfrm>
            <a:off x="2057400" y="1504950"/>
            <a:ext cx="3200400" cy="3097530"/>
          </a:xfrm>
          <a:prstGeom prst="rect">
            <a:avLst/>
          </a:prstGeom>
        </p:spPr>
      </p:pic>
    </p:spTree>
    <p:extLst>
      <p:ext uri="{BB962C8B-B14F-4D97-AF65-F5344CB8AC3E}">
        <p14:creationId xmlns:p14="http://schemas.microsoft.com/office/powerpoint/2010/main" val="99931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7EC6-3414-4B68-B528-F9BB73FF1D1D}"/>
              </a:ext>
            </a:extLst>
          </p:cNvPr>
          <p:cNvSpPr>
            <a:spLocks noGrp="1"/>
          </p:cNvSpPr>
          <p:nvPr>
            <p:ph type="title"/>
          </p:nvPr>
        </p:nvSpPr>
        <p:spPr/>
        <p:txBody>
          <a:bodyPr/>
          <a:lstStyle/>
          <a:p>
            <a:r>
              <a:rPr lang="en-AU" dirty="0"/>
              <a:t>Arm Swing Faults</a:t>
            </a:r>
          </a:p>
        </p:txBody>
      </p:sp>
      <p:sp>
        <p:nvSpPr>
          <p:cNvPr id="3" name="Content Placeholder 2">
            <a:extLst>
              <a:ext uri="{FF2B5EF4-FFF2-40B4-BE49-F238E27FC236}">
                <a16:creationId xmlns:a16="http://schemas.microsoft.com/office/drawing/2014/main" id="{9D37AB5A-554B-471E-920D-E79BF0FDFEED}"/>
              </a:ext>
            </a:extLst>
          </p:cNvPr>
          <p:cNvSpPr>
            <a:spLocks noGrp="1"/>
          </p:cNvSpPr>
          <p:nvPr>
            <p:ph idx="1"/>
          </p:nvPr>
        </p:nvSpPr>
        <p:spPr>
          <a:xfrm>
            <a:off x="2209800" y="1085850"/>
            <a:ext cx="3771900" cy="3394472"/>
          </a:xfrm>
        </p:spPr>
        <p:txBody>
          <a:bodyPr/>
          <a:lstStyle/>
          <a:p>
            <a:pPr>
              <a:lnSpc>
                <a:spcPct val="150000"/>
              </a:lnSpc>
            </a:pPr>
            <a:r>
              <a:rPr lang="en-AU" dirty="0"/>
              <a:t>Arms stay in front of the body, cross the mid-line of the torso and cause unwanted torso rotation….</a:t>
            </a:r>
          </a:p>
          <a:p>
            <a:pPr>
              <a:lnSpc>
                <a:spcPct val="150000"/>
              </a:lnSpc>
            </a:pPr>
            <a:r>
              <a:rPr lang="en-AU" dirty="0">
                <a:solidFill>
                  <a:schemeClr val="accent1"/>
                </a:solidFill>
              </a:rPr>
              <a:t>CAUSES: tight pectoral muscles and lats. Poor postural integrity and back extensor strength</a:t>
            </a:r>
          </a:p>
          <a:p>
            <a:endParaRPr lang="en-AU" dirty="0"/>
          </a:p>
        </p:txBody>
      </p:sp>
      <p:pic>
        <p:nvPicPr>
          <p:cNvPr id="5" name="Picture 4">
            <a:extLst>
              <a:ext uri="{FF2B5EF4-FFF2-40B4-BE49-F238E27FC236}">
                <a16:creationId xmlns:a16="http://schemas.microsoft.com/office/drawing/2014/main" id="{A3C8436F-8F8F-4AD2-A838-EC970D8CA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428750"/>
            <a:ext cx="2857500" cy="2857500"/>
          </a:xfrm>
          <a:prstGeom prst="rect">
            <a:avLst/>
          </a:prstGeom>
        </p:spPr>
      </p:pic>
    </p:spTree>
    <p:extLst>
      <p:ext uri="{BB962C8B-B14F-4D97-AF65-F5344CB8AC3E}">
        <p14:creationId xmlns:p14="http://schemas.microsoft.com/office/powerpoint/2010/main" val="2349910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313C1-E35C-4E9D-8D56-E0C04D179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38150"/>
            <a:ext cx="4876800" cy="3352800"/>
          </a:xfrm>
          <a:prstGeom prst="rect">
            <a:avLst/>
          </a:prstGeom>
        </p:spPr>
      </p:pic>
      <p:sp>
        <p:nvSpPr>
          <p:cNvPr id="7" name="TextBox 6">
            <a:extLst>
              <a:ext uri="{FF2B5EF4-FFF2-40B4-BE49-F238E27FC236}">
                <a16:creationId xmlns:a16="http://schemas.microsoft.com/office/drawing/2014/main" id="{5472ED95-B0B4-43DB-9509-DA31BDFE3CFB}"/>
              </a:ext>
            </a:extLst>
          </p:cNvPr>
          <p:cNvSpPr txBox="1"/>
          <p:nvPr/>
        </p:nvSpPr>
        <p:spPr>
          <a:xfrm>
            <a:off x="3353757" y="4171950"/>
            <a:ext cx="3657600" cy="1200329"/>
          </a:xfrm>
          <a:prstGeom prst="rect">
            <a:avLst/>
          </a:prstGeom>
          <a:noFill/>
        </p:spPr>
        <p:txBody>
          <a:bodyPr wrap="square" rtlCol="0">
            <a:spAutoFit/>
          </a:bodyPr>
          <a:lstStyle/>
          <a:p>
            <a:r>
              <a:rPr lang="en-AU" dirty="0"/>
              <a:t>Ranell Hobson</a:t>
            </a:r>
          </a:p>
          <a:p>
            <a:r>
              <a:rPr lang="en-AU" dirty="0"/>
              <a:t>www.academyofsportspeed.com</a:t>
            </a:r>
          </a:p>
          <a:p>
            <a:r>
              <a:rPr lang="en-AU" dirty="0"/>
              <a:t> </a:t>
            </a:r>
          </a:p>
          <a:p>
            <a:endParaRPr lang="en-AU" dirty="0"/>
          </a:p>
        </p:txBody>
      </p:sp>
      <p:pic>
        <p:nvPicPr>
          <p:cNvPr id="9" name="Picture 8">
            <a:extLst>
              <a:ext uri="{FF2B5EF4-FFF2-40B4-BE49-F238E27FC236}">
                <a16:creationId xmlns:a16="http://schemas.microsoft.com/office/drawing/2014/main" id="{671B8281-01AA-4FBA-B962-9D9526899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1615" y="2800350"/>
            <a:ext cx="1741385" cy="2110082"/>
          </a:xfrm>
          <a:prstGeom prst="rect">
            <a:avLst/>
          </a:prstGeom>
        </p:spPr>
      </p:pic>
    </p:spTree>
    <p:extLst>
      <p:ext uri="{BB962C8B-B14F-4D97-AF65-F5344CB8AC3E}">
        <p14:creationId xmlns:p14="http://schemas.microsoft.com/office/powerpoint/2010/main" val="34080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C80F-BE76-4C81-B924-9506AA3332E5}"/>
              </a:ext>
            </a:extLst>
          </p:cNvPr>
          <p:cNvSpPr>
            <a:spLocks noGrp="1"/>
          </p:cNvSpPr>
          <p:nvPr>
            <p:ph type="title"/>
          </p:nvPr>
        </p:nvSpPr>
        <p:spPr>
          <a:xfrm>
            <a:off x="1828800" y="228600"/>
            <a:ext cx="7010400" cy="857250"/>
          </a:xfrm>
        </p:spPr>
        <p:txBody>
          <a:bodyPr/>
          <a:lstStyle/>
          <a:p>
            <a:r>
              <a:rPr lang="en-AU" dirty="0"/>
              <a:t>Why is </a:t>
            </a:r>
            <a:r>
              <a:rPr lang="en-AU" dirty="0">
                <a:solidFill>
                  <a:schemeClr val="accent1"/>
                </a:solidFill>
              </a:rPr>
              <a:t>technique</a:t>
            </a:r>
            <a:r>
              <a:rPr lang="en-AU" dirty="0"/>
              <a:t> important ? </a:t>
            </a:r>
          </a:p>
        </p:txBody>
      </p:sp>
      <p:sp>
        <p:nvSpPr>
          <p:cNvPr id="3" name="Content Placeholder 2">
            <a:extLst>
              <a:ext uri="{FF2B5EF4-FFF2-40B4-BE49-F238E27FC236}">
                <a16:creationId xmlns:a16="http://schemas.microsoft.com/office/drawing/2014/main" id="{416B8454-509C-4E34-8897-627F3581F49D}"/>
              </a:ext>
            </a:extLst>
          </p:cNvPr>
          <p:cNvSpPr>
            <a:spLocks noGrp="1"/>
          </p:cNvSpPr>
          <p:nvPr>
            <p:ph idx="1"/>
          </p:nvPr>
        </p:nvSpPr>
        <p:spPr>
          <a:xfrm>
            <a:off x="1828800" y="1657350"/>
            <a:ext cx="6477000" cy="3394472"/>
          </a:xfrm>
        </p:spPr>
        <p:txBody>
          <a:bodyPr/>
          <a:lstStyle/>
          <a:p>
            <a:pPr marL="342900" indent="-342900">
              <a:lnSpc>
                <a:spcPct val="200000"/>
              </a:lnSpc>
              <a:buClr>
                <a:schemeClr val="accent1"/>
              </a:buClr>
              <a:buFont typeface="Wingdings" panose="05000000000000000000" pitchFamily="2" charset="2"/>
              <a:buChar char="ü"/>
            </a:pPr>
            <a:r>
              <a:rPr lang="en-AU" dirty="0"/>
              <a:t>Increased economy of running</a:t>
            </a:r>
          </a:p>
          <a:p>
            <a:pPr marL="342900" indent="-342900">
              <a:lnSpc>
                <a:spcPct val="200000"/>
              </a:lnSpc>
              <a:buClr>
                <a:schemeClr val="accent1"/>
              </a:buClr>
              <a:buFont typeface="Wingdings" panose="05000000000000000000" pitchFamily="2" charset="2"/>
              <a:buChar char="ü"/>
            </a:pPr>
            <a:r>
              <a:rPr lang="en-AU" dirty="0"/>
              <a:t>Decreased risk of injury </a:t>
            </a:r>
          </a:p>
          <a:p>
            <a:pPr marL="342900" indent="-342900">
              <a:lnSpc>
                <a:spcPct val="200000"/>
              </a:lnSpc>
              <a:buClr>
                <a:schemeClr val="accent1"/>
              </a:buClr>
              <a:buFont typeface="Wingdings" panose="05000000000000000000" pitchFamily="2" charset="2"/>
              <a:buChar char="ü"/>
            </a:pPr>
            <a:r>
              <a:rPr lang="en-AU" dirty="0"/>
              <a:t>Much improved performance</a:t>
            </a:r>
          </a:p>
          <a:p>
            <a:pPr marL="342900" indent="-342900">
              <a:lnSpc>
                <a:spcPct val="200000"/>
              </a:lnSpc>
              <a:buClr>
                <a:schemeClr val="accent1"/>
              </a:buClr>
              <a:buFont typeface="Wingdings" panose="05000000000000000000" pitchFamily="2" charset="2"/>
              <a:buChar char="ü"/>
            </a:pPr>
            <a:r>
              <a:rPr lang="en-AU" dirty="0"/>
              <a:t>Delay the onset of fatigue</a:t>
            </a:r>
          </a:p>
        </p:txBody>
      </p:sp>
      <p:pic>
        <p:nvPicPr>
          <p:cNvPr id="5" name="Picture 4">
            <a:extLst>
              <a:ext uri="{FF2B5EF4-FFF2-40B4-BE49-F238E27FC236}">
                <a16:creationId xmlns:a16="http://schemas.microsoft.com/office/drawing/2014/main" id="{F1F0AABB-806B-455F-9CA6-70264EC23A9C}"/>
              </a:ext>
            </a:extLst>
          </p:cNvPr>
          <p:cNvPicPr>
            <a:picLocks noChangeAspect="1"/>
          </p:cNvPicPr>
          <p:nvPr/>
        </p:nvPicPr>
        <p:blipFill rotWithShape="1">
          <a:blip r:embed="rId2">
            <a:extLst>
              <a:ext uri="{28A0092B-C50C-407E-A947-70E740481C1C}">
                <a14:useLocalDpi xmlns:a14="http://schemas.microsoft.com/office/drawing/2010/main" val="0"/>
              </a:ext>
            </a:extLst>
          </a:blip>
          <a:srcRect l="23750" r="27500"/>
          <a:stretch/>
        </p:blipFill>
        <p:spPr>
          <a:xfrm flipH="1">
            <a:off x="6324600" y="1449586"/>
            <a:ext cx="2432164" cy="3048000"/>
          </a:xfrm>
          <a:prstGeom prst="rect">
            <a:avLst/>
          </a:prstGeom>
        </p:spPr>
      </p:pic>
    </p:spTree>
    <p:extLst>
      <p:ext uri="{BB962C8B-B14F-4D97-AF65-F5344CB8AC3E}">
        <p14:creationId xmlns:p14="http://schemas.microsoft.com/office/powerpoint/2010/main" val="56322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8F15-5D64-485D-BE0A-627E429E9761}"/>
              </a:ext>
            </a:extLst>
          </p:cNvPr>
          <p:cNvSpPr>
            <a:spLocks noGrp="1"/>
          </p:cNvSpPr>
          <p:nvPr>
            <p:ph type="title"/>
          </p:nvPr>
        </p:nvSpPr>
        <p:spPr>
          <a:xfrm>
            <a:off x="1828800" y="209550"/>
            <a:ext cx="7010400" cy="857250"/>
          </a:xfrm>
        </p:spPr>
        <p:txBody>
          <a:bodyPr/>
          <a:lstStyle/>
          <a:p>
            <a:r>
              <a:rPr lang="en-AU" dirty="0">
                <a:solidFill>
                  <a:schemeClr val="accent1"/>
                </a:solidFill>
              </a:rPr>
              <a:t>What</a:t>
            </a:r>
            <a:r>
              <a:rPr lang="en-AU" dirty="0"/>
              <a:t> to look at </a:t>
            </a:r>
          </a:p>
        </p:txBody>
      </p:sp>
      <p:sp>
        <p:nvSpPr>
          <p:cNvPr id="3" name="Content Placeholder 2">
            <a:extLst>
              <a:ext uri="{FF2B5EF4-FFF2-40B4-BE49-F238E27FC236}">
                <a16:creationId xmlns:a16="http://schemas.microsoft.com/office/drawing/2014/main" id="{F4DD1D1C-9753-4227-ACD7-314514EF7FC9}"/>
              </a:ext>
            </a:extLst>
          </p:cNvPr>
          <p:cNvSpPr>
            <a:spLocks noGrp="1"/>
          </p:cNvSpPr>
          <p:nvPr>
            <p:ph idx="1"/>
          </p:nvPr>
        </p:nvSpPr>
        <p:spPr>
          <a:xfrm>
            <a:off x="2209800" y="971550"/>
            <a:ext cx="6934200" cy="3394472"/>
          </a:xfrm>
        </p:spPr>
        <p:txBody>
          <a:bodyPr/>
          <a:lstStyle/>
          <a:p>
            <a:pPr>
              <a:lnSpc>
                <a:spcPct val="150000"/>
              </a:lnSpc>
              <a:buClr>
                <a:schemeClr val="accent1"/>
              </a:buClr>
            </a:pPr>
            <a:r>
              <a:rPr lang="en-AU" sz="1600" dirty="0"/>
              <a:t>When looking at running biomechanics, there are many things you can look at:</a:t>
            </a:r>
          </a:p>
          <a:p>
            <a:pPr marL="285750" indent="-285750">
              <a:lnSpc>
                <a:spcPct val="200000"/>
              </a:lnSpc>
              <a:buClr>
                <a:schemeClr val="accent1"/>
              </a:buClr>
              <a:buFont typeface="Wingdings" panose="05000000000000000000" pitchFamily="2" charset="2"/>
              <a:buChar char="Ø"/>
            </a:pPr>
            <a:r>
              <a:rPr lang="en-AU" sz="1600" dirty="0"/>
              <a:t>How the body segments are moving in relation to each other and the ground</a:t>
            </a:r>
          </a:p>
          <a:p>
            <a:pPr marL="285750" indent="-285750">
              <a:lnSpc>
                <a:spcPct val="200000"/>
              </a:lnSpc>
              <a:buClr>
                <a:schemeClr val="accent1"/>
              </a:buClr>
              <a:buFont typeface="Wingdings" panose="05000000000000000000" pitchFamily="2" charset="2"/>
              <a:buChar char="Ø"/>
            </a:pPr>
            <a:r>
              <a:rPr lang="en-AU" sz="1600" dirty="0"/>
              <a:t>Joint angles of the ankle, knee and hips + upper body in each phase of the gait cycle</a:t>
            </a:r>
          </a:p>
          <a:p>
            <a:pPr marL="285750" indent="-285750">
              <a:lnSpc>
                <a:spcPct val="200000"/>
              </a:lnSpc>
              <a:buClr>
                <a:schemeClr val="accent1"/>
              </a:buClr>
              <a:buFont typeface="Wingdings" panose="05000000000000000000" pitchFamily="2" charset="2"/>
              <a:buChar char="Ø"/>
            </a:pPr>
            <a:r>
              <a:rPr lang="en-AU" sz="1600" dirty="0"/>
              <a:t>Stride measurements such as length and cadence</a:t>
            </a:r>
          </a:p>
          <a:p>
            <a:pPr marL="285750" indent="-285750">
              <a:lnSpc>
                <a:spcPct val="200000"/>
              </a:lnSpc>
              <a:buClr>
                <a:schemeClr val="accent1"/>
              </a:buClr>
              <a:buFont typeface="Wingdings" panose="05000000000000000000" pitchFamily="2" charset="2"/>
              <a:buChar char="Ø"/>
            </a:pPr>
            <a:r>
              <a:rPr lang="en-AU" sz="1600" dirty="0"/>
              <a:t>Postural integrity</a:t>
            </a:r>
          </a:p>
          <a:p>
            <a:endParaRPr lang="en-AU" dirty="0"/>
          </a:p>
        </p:txBody>
      </p:sp>
    </p:spTree>
    <p:extLst>
      <p:ext uri="{BB962C8B-B14F-4D97-AF65-F5344CB8AC3E}">
        <p14:creationId xmlns:p14="http://schemas.microsoft.com/office/powerpoint/2010/main" val="408380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81AF-D1A7-4ED2-8D90-581303410623}"/>
              </a:ext>
            </a:extLst>
          </p:cNvPr>
          <p:cNvSpPr>
            <a:spLocks noGrp="1"/>
          </p:cNvSpPr>
          <p:nvPr>
            <p:ph type="title"/>
          </p:nvPr>
        </p:nvSpPr>
        <p:spPr/>
        <p:txBody>
          <a:bodyPr/>
          <a:lstStyle/>
          <a:p>
            <a:r>
              <a:rPr lang="en-AU" dirty="0">
                <a:solidFill>
                  <a:schemeClr val="tx2"/>
                </a:solidFill>
              </a:rPr>
              <a:t>Common</a:t>
            </a:r>
            <a:r>
              <a:rPr lang="en-AU" dirty="0"/>
              <a:t> Faults</a:t>
            </a:r>
          </a:p>
        </p:txBody>
      </p:sp>
      <p:graphicFrame>
        <p:nvGraphicFramePr>
          <p:cNvPr id="4" name="Table 4">
            <a:extLst>
              <a:ext uri="{FF2B5EF4-FFF2-40B4-BE49-F238E27FC236}">
                <a16:creationId xmlns:a16="http://schemas.microsoft.com/office/drawing/2014/main" id="{CB59CF6A-FF22-4068-909D-7986F9C1A90D}"/>
              </a:ext>
            </a:extLst>
          </p:cNvPr>
          <p:cNvGraphicFramePr>
            <a:graphicFrameLocks noGrp="1"/>
          </p:cNvGraphicFramePr>
          <p:nvPr>
            <p:ph idx="1"/>
            <p:extLst>
              <p:ext uri="{D42A27DB-BD31-4B8C-83A1-F6EECF244321}">
                <p14:modId xmlns:p14="http://schemas.microsoft.com/office/powerpoint/2010/main" val="838265018"/>
              </p:ext>
            </p:extLst>
          </p:nvPr>
        </p:nvGraphicFramePr>
        <p:xfrm>
          <a:off x="1905000" y="1047750"/>
          <a:ext cx="7162800" cy="3388360"/>
        </p:xfrm>
        <a:graphic>
          <a:graphicData uri="http://schemas.openxmlformats.org/drawingml/2006/table">
            <a:tbl>
              <a:tblPr firstRow="1" bandRow="1">
                <a:tableStyleId>{5C22544A-7EE6-4342-B048-85BDC9FD1C3A}</a:tableStyleId>
              </a:tblPr>
              <a:tblGrid>
                <a:gridCol w="1432560">
                  <a:extLst>
                    <a:ext uri="{9D8B030D-6E8A-4147-A177-3AD203B41FA5}">
                      <a16:colId xmlns:a16="http://schemas.microsoft.com/office/drawing/2014/main" val="670705538"/>
                    </a:ext>
                  </a:extLst>
                </a:gridCol>
                <a:gridCol w="1516828">
                  <a:extLst>
                    <a:ext uri="{9D8B030D-6E8A-4147-A177-3AD203B41FA5}">
                      <a16:colId xmlns:a16="http://schemas.microsoft.com/office/drawing/2014/main" val="3607607373"/>
                    </a:ext>
                  </a:extLst>
                </a:gridCol>
                <a:gridCol w="1348292">
                  <a:extLst>
                    <a:ext uri="{9D8B030D-6E8A-4147-A177-3AD203B41FA5}">
                      <a16:colId xmlns:a16="http://schemas.microsoft.com/office/drawing/2014/main" val="1248528127"/>
                    </a:ext>
                  </a:extLst>
                </a:gridCol>
                <a:gridCol w="1432560">
                  <a:extLst>
                    <a:ext uri="{9D8B030D-6E8A-4147-A177-3AD203B41FA5}">
                      <a16:colId xmlns:a16="http://schemas.microsoft.com/office/drawing/2014/main" val="2473428310"/>
                    </a:ext>
                  </a:extLst>
                </a:gridCol>
                <a:gridCol w="1432560">
                  <a:extLst>
                    <a:ext uri="{9D8B030D-6E8A-4147-A177-3AD203B41FA5}">
                      <a16:colId xmlns:a16="http://schemas.microsoft.com/office/drawing/2014/main" val="2036654200"/>
                    </a:ext>
                  </a:extLst>
                </a:gridCol>
              </a:tblGrid>
              <a:tr h="370840">
                <a:tc>
                  <a:txBody>
                    <a:bodyPr/>
                    <a:lstStyle/>
                    <a:p>
                      <a:r>
                        <a:rPr lang="en-AU" dirty="0"/>
                        <a:t>Foot</a:t>
                      </a:r>
                    </a:p>
                  </a:txBody>
                  <a:tcPr/>
                </a:tc>
                <a:tc>
                  <a:txBody>
                    <a:bodyPr/>
                    <a:lstStyle/>
                    <a:p>
                      <a:r>
                        <a:rPr lang="en-AU" dirty="0"/>
                        <a:t>Knee</a:t>
                      </a:r>
                    </a:p>
                  </a:txBody>
                  <a:tcPr/>
                </a:tc>
                <a:tc>
                  <a:txBody>
                    <a:bodyPr/>
                    <a:lstStyle/>
                    <a:p>
                      <a:r>
                        <a:rPr lang="en-AU" dirty="0"/>
                        <a:t>Hips</a:t>
                      </a:r>
                    </a:p>
                  </a:txBody>
                  <a:tcPr/>
                </a:tc>
                <a:tc>
                  <a:txBody>
                    <a:bodyPr/>
                    <a:lstStyle/>
                    <a:p>
                      <a:r>
                        <a:rPr lang="en-AU" dirty="0"/>
                        <a:t>Torso</a:t>
                      </a:r>
                    </a:p>
                  </a:txBody>
                  <a:tcPr/>
                </a:tc>
                <a:tc>
                  <a:txBody>
                    <a:bodyPr/>
                    <a:lstStyle/>
                    <a:p>
                      <a:r>
                        <a:rPr lang="en-AU" dirty="0"/>
                        <a:t>Arms</a:t>
                      </a:r>
                    </a:p>
                  </a:txBody>
                  <a:tcPr/>
                </a:tc>
                <a:extLst>
                  <a:ext uri="{0D108BD9-81ED-4DB2-BD59-A6C34878D82A}">
                    <a16:rowId xmlns:a16="http://schemas.microsoft.com/office/drawing/2014/main" val="3127823893"/>
                  </a:ext>
                </a:extLst>
              </a:tr>
              <a:tr h="370840">
                <a:tc>
                  <a:txBody>
                    <a:bodyPr/>
                    <a:lstStyle/>
                    <a:p>
                      <a:r>
                        <a:rPr lang="en-AU" sz="1600" dirty="0"/>
                        <a:t>Running on toes</a:t>
                      </a:r>
                    </a:p>
                    <a:p>
                      <a:endParaRPr lang="en-AU" sz="1600" dirty="0">
                        <a:solidFill>
                          <a:schemeClr val="tx2"/>
                        </a:solidFill>
                      </a:endParaRPr>
                    </a:p>
                    <a:p>
                      <a:r>
                        <a:rPr lang="en-AU" sz="1600" dirty="0">
                          <a:solidFill>
                            <a:schemeClr val="tx2"/>
                          </a:solidFill>
                        </a:rPr>
                        <a:t>Heavy feet</a:t>
                      </a:r>
                    </a:p>
                    <a:p>
                      <a:endParaRPr lang="en-AU" sz="1600" dirty="0"/>
                    </a:p>
                    <a:p>
                      <a:r>
                        <a:rPr lang="en-AU" sz="1600" dirty="0"/>
                        <a:t>Foot strikes in front of pelvis</a:t>
                      </a:r>
                    </a:p>
                    <a:p>
                      <a:endParaRPr lang="en-AU" sz="1600" dirty="0">
                        <a:solidFill>
                          <a:schemeClr val="tx2"/>
                        </a:solidFill>
                      </a:endParaRPr>
                    </a:p>
                    <a:p>
                      <a:r>
                        <a:rPr lang="en-AU" sz="1600" dirty="0">
                          <a:solidFill>
                            <a:schemeClr val="tx2"/>
                          </a:solidFill>
                        </a:rPr>
                        <a:t>Excessive pronation</a:t>
                      </a:r>
                    </a:p>
                    <a:p>
                      <a:endParaRPr lang="en-AU" sz="1600" dirty="0"/>
                    </a:p>
                  </a:txBody>
                  <a:tcPr/>
                </a:tc>
                <a:tc>
                  <a:txBody>
                    <a:bodyPr/>
                    <a:lstStyle/>
                    <a:p>
                      <a:r>
                        <a:rPr lang="en-AU" sz="1600" dirty="0"/>
                        <a:t>Insufficient flexion - swing thigh</a:t>
                      </a:r>
                    </a:p>
                    <a:p>
                      <a:endParaRPr lang="en-AU" sz="1600" dirty="0">
                        <a:solidFill>
                          <a:schemeClr val="tx2"/>
                        </a:solidFill>
                      </a:endParaRPr>
                    </a:p>
                    <a:p>
                      <a:r>
                        <a:rPr lang="en-AU" sz="1600" dirty="0">
                          <a:solidFill>
                            <a:schemeClr val="tx2"/>
                          </a:solidFill>
                        </a:rPr>
                        <a:t>Medial collapse upon ground contact</a:t>
                      </a:r>
                    </a:p>
                  </a:txBody>
                  <a:tcPr/>
                </a:tc>
                <a:tc>
                  <a:txBody>
                    <a:bodyPr/>
                    <a:lstStyle/>
                    <a:p>
                      <a:r>
                        <a:rPr lang="en-AU" sz="1600" dirty="0"/>
                        <a:t>One side drops in stance</a:t>
                      </a:r>
                    </a:p>
                    <a:p>
                      <a:endParaRPr lang="en-AU" sz="1600" dirty="0">
                        <a:solidFill>
                          <a:schemeClr val="tx2"/>
                        </a:solidFill>
                      </a:endParaRPr>
                    </a:p>
                    <a:p>
                      <a:r>
                        <a:rPr lang="en-AU" sz="1600" dirty="0">
                          <a:solidFill>
                            <a:schemeClr val="tx2"/>
                          </a:solidFill>
                        </a:rPr>
                        <a:t>Forward flexion at all</a:t>
                      </a:r>
                      <a:r>
                        <a:rPr lang="en-AU" sz="1600" dirty="0"/>
                        <a:t> </a:t>
                      </a:r>
                      <a:r>
                        <a:rPr lang="en-AU" sz="1600" dirty="0">
                          <a:solidFill>
                            <a:schemeClr val="tx2"/>
                          </a:solidFill>
                        </a:rPr>
                        <a:t>velocities</a:t>
                      </a:r>
                    </a:p>
                    <a:p>
                      <a:endParaRPr lang="en-AU" sz="1600" dirty="0"/>
                    </a:p>
                    <a:p>
                      <a:r>
                        <a:rPr lang="en-AU" sz="1600" dirty="0"/>
                        <a:t>Excessive vertical oscillation</a:t>
                      </a:r>
                    </a:p>
                    <a:p>
                      <a:endParaRPr lang="en-AU" sz="1600" dirty="0"/>
                    </a:p>
                  </a:txBody>
                  <a:tcPr/>
                </a:tc>
                <a:tc>
                  <a:txBody>
                    <a:bodyPr/>
                    <a:lstStyle/>
                    <a:p>
                      <a:r>
                        <a:rPr lang="en-AU" sz="1600" dirty="0"/>
                        <a:t>Excessive axial rotation</a:t>
                      </a:r>
                    </a:p>
                    <a:p>
                      <a:endParaRPr lang="en-AU" sz="1600" dirty="0"/>
                    </a:p>
                    <a:p>
                      <a:r>
                        <a:rPr lang="en-AU" sz="1600" dirty="0">
                          <a:solidFill>
                            <a:schemeClr val="tx2"/>
                          </a:solidFill>
                        </a:rPr>
                        <a:t>Too much slack</a:t>
                      </a:r>
                    </a:p>
                    <a:p>
                      <a:endParaRPr lang="en-AU" sz="1600" dirty="0"/>
                    </a:p>
                    <a:p>
                      <a:endParaRPr lang="en-AU" sz="1600" dirty="0"/>
                    </a:p>
                    <a:p>
                      <a:endParaRPr lang="en-AU" sz="1600" dirty="0"/>
                    </a:p>
                    <a:p>
                      <a:endParaRPr lang="en-AU" sz="1600" dirty="0"/>
                    </a:p>
                  </a:txBody>
                  <a:tcPr/>
                </a:tc>
                <a:tc>
                  <a:txBody>
                    <a:bodyPr/>
                    <a:lstStyle/>
                    <a:p>
                      <a:r>
                        <a:rPr lang="en-AU" sz="1600" dirty="0"/>
                        <a:t>Arms swing across mid-line.</a:t>
                      </a:r>
                    </a:p>
                    <a:p>
                      <a:endParaRPr lang="en-AU" sz="1600" dirty="0"/>
                    </a:p>
                    <a:p>
                      <a:r>
                        <a:rPr lang="en-AU" sz="1600" dirty="0">
                          <a:solidFill>
                            <a:schemeClr val="tx2"/>
                          </a:solidFill>
                        </a:rPr>
                        <a:t>Arm swing occurs only at elbow </a:t>
                      </a:r>
                    </a:p>
                    <a:p>
                      <a:r>
                        <a:rPr lang="en-AU" sz="1600" i="1" dirty="0">
                          <a:solidFill>
                            <a:schemeClr val="tx2"/>
                          </a:solidFill>
                        </a:rPr>
                        <a:t>(drummer arm)</a:t>
                      </a:r>
                    </a:p>
                  </a:txBody>
                  <a:tcPr/>
                </a:tc>
                <a:extLst>
                  <a:ext uri="{0D108BD9-81ED-4DB2-BD59-A6C34878D82A}">
                    <a16:rowId xmlns:a16="http://schemas.microsoft.com/office/drawing/2014/main" val="3257738154"/>
                  </a:ext>
                </a:extLst>
              </a:tr>
            </a:tbl>
          </a:graphicData>
        </a:graphic>
      </p:graphicFrame>
    </p:spTree>
    <p:extLst>
      <p:ext uri="{BB962C8B-B14F-4D97-AF65-F5344CB8AC3E}">
        <p14:creationId xmlns:p14="http://schemas.microsoft.com/office/powerpoint/2010/main" val="3896093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295C-EE98-4C9A-A8F2-4F0CE25BAD6A}"/>
              </a:ext>
            </a:extLst>
          </p:cNvPr>
          <p:cNvSpPr>
            <a:spLocks noGrp="1"/>
          </p:cNvSpPr>
          <p:nvPr>
            <p:ph type="title"/>
          </p:nvPr>
        </p:nvSpPr>
        <p:spPr/>
        <p:txBody>
          <a:bodyPr/>
          <a:lstStyle/>
          <a:p>
            <a:r>
              <a:rPr lang="en-AU" dirty="0"/>
              <a:t>Practical</a:t>
            </a:r>
          </a:p>
        </p:txBody>
      </p:sp>
      <p:graphicFrame>
        <p:nvGraphicFramePr>
          <p:cNvPr id="4" name="Table 4">
            <a:extLst>
              <a:ext uri="{FF2B5EF4-FFF2-40B4-BE49-F238E27FC236}">
                <a16:creationId xmlns:a16="http://schemas.microsoft.com/office/drawing/2014/main" id="{39627469-9C4C-49A6-B11C-2300E0352D74}"/>
              </a:ext>
            </a:extLst>
          </p:cNvPr>
          <p:cNvGraphicFramePr>
            <a:graphicFrameLocks noGrp="1"/>
          </p:cNvGraphicFramePr>
          <p:nvPr>
            <p:ph idx="1"/>
            <p:extLst>
              <p:ext uri="{D42A27DB-BD31-4B8C-83A1-F6EECF244321}">
                <p14:modId xmlns:p14="http://schemas.microsoft.com/office/powerpoint/2010/main" val="3600688803"/>
              </p:ext>
            </p:extLst>
          </p:nvPr>
        </p:nvGraphicFramePr>
        <p:xfrm>
          <a:off x="2222438" y="895350"/>
          <a:ext cx="6477000" cy="33324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128499681"/>
                    </a:ext>
                  </a:extLst>
                </a:gridCol>
                <a:gridCol w="4038600">
                  <a:extLst>
                    <a:ext uri="{9D8B030D-6E8A-4147-A177-3AD203B41FA5}">
                      <a16:colId xmlns:a16="http://schemas.microsoft.com/office/drawing/2014/main" val="343319084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Drill or Exercise</a:t>
                      </a:r>
                    </a:p>
                  </a:txBody>
                  <a:tcPr/>
                </a:tc>
                <a:tc>
                  <a:txBody>
                    <a:bodyPr/>
                    <a:lstStyle/>
                    <a:p>
                      <a:r>
                        <a:rPr lang="en-AU" sz="1400" dirty="0"/>
                        <a:t>Corrective function</a:t>
                      </a:r>
                    </a:p>
                  </a:txBody>
                  <a:tcPr/>
                </a:tc>
                <a:extLst>
                  <a:ext uri="{0D108BD9-81ED-4DB2-BD59-A6C34878D82A}">
                    <a16:rowId xmlns:a16="http://schemas.microsoft.com/office/drawing/2014/main" val="31066588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Ankle drop to hip hike in knee drive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One hip drops </a:t>
                      </a:r>
                      <a:r>
                        <a:rPr lang="en-AU" sz="1400"/>
                        <a:t>in stance</a:t>
                      </a:r>
                      <a:endParaRPr lang="en-AU" sz="1400" dirty="0"/>
                    </a:p>
                  </a:txBody>
                  <a:tcPr/>
                </a:tc>
                <a:extLst>
                  <a:ext uri="{0D108BD9-81ED-4DB2-BD59-A6C34878D82A}">
                    <a16:rowId xmlns:a16="http://schemas.microsoft.com/office/drawing/2014/main" val="263820127"/>
                  </a:ext>
                </a:extLst>
              </a:tr>
              <a:tr h="370840">
                <a:tc>
                  <a:txBody>
                    <a:bodyPr/>
                    <a:lstStyle/>
                    <a:p>
                      <a:r>
                        <a:rPr lang="en-AU" sz="1400" dirty="0"/>
                        <a:t>Ankling drill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Poor foot strike mechanics (</a:t>
                      </a:r>
                      <a:r>
                        <a:rPr lang="en-AU" sz="1400" dirty="0" err="1"/>
                        <a:t>eg</a:t>
                      </a:r>
                      <a:r>
                        <a:rPr lang="en-AU" sz="1400" dirty="0"/>
                        <a:t>: Running on toes)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Collapses through ankle complex </a:t>
                      </a:r>
                    </a:p>
                  </a:txBody>
                  <a:tcPr/>
                </a:tc>
                <a:extLst>
                  <a:ext uri="{0D108BD9-81ED-4DB2-BD59-A6C34878D82A}">
                    <a16:rowId xmlns:a16="http://schemas.microsoft.com/office/drawing/2014/main" val="1923694107"/>
                  </a:ext>
                </a:extLst>
              </a:tr>
              <a:tr h="370840">
                <a:tc>
                  <a:txBody>
                    <a:bodyPr/>
                    <a:lstStyle/>
                    <a:p>
                      <a:r>
                        <a:rPr lang="en-AU" sz="1400" dirty="0"/>
                        <a:t>Wall slide drill </a:t>
                      </a:r>
                    </a:p>
                  </a:txBody>
                  <a:tcPr/>
                </a:tc>
                <a:tc>
                  <a:txBody>
                    <a:bodyPr/>
                    <a:lstStyle/>
                    <a:p>
                      <a:r>
                        <a:rPr lang="en-AU" sz="1400" dirty="0"/>
                        <a:t>Excessive rear side mechanics</a:t>
                      </a:r>
                    </a:p>
                    <a:p>
                      <a:r>
                        <a:rPr lang="en-AU" sz="1400" dirty="0"/>
                        <a:t>Long swing thigh </a:t>
                      </a:r>
                    </a:p>
                  </a:txBody>
                  <a:tcPr/>
                </a:tc>
                <a:extLst>
                  <a:ext uri="{0D108BD9-81ED-4DB2-BD59-A6C34878D82A}">
                    <a16:rowId xmlns:a16="http://schemas.microsoft.com/office/drawing/2014/main" val="1983987513"/>
                  </a:ext>
                </a:extLst>
              </a:tr>
              <a:tr h="370840">
                <a:tc>
                  <a:txBody>
                    <a:bodyPr/>
                    <a:lstStyle/>
                    <a:p>
                      <a:r>
                        <a:rPr lang="en-AU" sz="1400" dirty="0"/>
                        <a:t>Overhead drills</a:t>
                      </a:r>
                    </a:p>
                  </a:txBody>
                  <a:tcPr/>
                </a:tc>
                <a:tc>
                  <a:txBody>
                    <a:bodyPr/>
                    <a:lstStyle/>
                    <a:p>
                      <a:r>
                        <a:rPr lang="en-AU" sz="1400" dirty="0"/>
                        <a:t>Slack, Excessive axial rotation</a:t>
                      </a:r>
                    </a:p>
                  </a:txBody>
                  <a:tcPr/>
                </a:tc>
                <a:extLst>
                  <a:ext uri="{0D108BD9-81ED-4DB2-BD59-A6C34878D82A}">
                    <a16:rowId xmlns:a16="http://schemas.microsoft.com/office/drawing/2014/main" val="2806839976"/>
                  </a:ext>
                </a:extLst>
              </a:tr>
              <a:tr h="370840">
                <a:tc>
                  <a:txBody>
                    <a:bodyPr/>
                    <a:lstStyle/>
                    <a:p>
                      <a:r>
                        <a:rPr lang="en-AU" sz="1400" dirty="0"/>
                        <a:t>Knee drive hammer &amp; </a:t>
                      </a:r>
                    </a:p>
                    <a:p>
                      <a:r>
                        <a:rPr lang="en-AU" sz="1400" dirty="0"/>
                        <a:t>Step over drill (SSH) </a:t>
                      </a:r>
                    </a:p>
                  </a:txBody>
                  <a:tcPr/>
                </a:tc>
                <a:tc>
                  <a:txBody>
                    <a:bodyPr/>
                    <a:lstStyle/>
                    <a:p>
                      <a:r>
                        <a:rPr lang="en-AU" sz="1400" dirty="0"/>
                        <a:t>Lack of postural integrity, collapse or lack of force in foot strike,  </a:t>
                      </a:r>
                    </a:p>
                  </a:txBody>
                  <a:tcPr/>
                </a:tc>
                <a:extLst>
                  <a:ext uri="{0D108BD9-81ED-4DB2-BD59-A6C34878D82A}">
                    <a16:rowId xmlns:a16="http://schemas.microsoft.com/office/drawing/2014/main" val="145919269"/>
                  </a:ext>
                </a:extLst>
              </a:tr>
              <a:tr h="370840">
                <a:tc>
                  <a:txBody>
                    <a:bodyPr/>
                    <a:lstStyle/>
                    <a:p>
                      <a:r>
                        <a:rPr lang="en-AU" sz="1400" dirty="0"/>
                        <a:t>Double hops with knee drive</a:t>
                      </a:r>
                    </a:p>
                  </a:txBody>
                  <a:tcPr/>
                </a:tc>
                <a:tc>
                  <a:txBody>
                    <a:bodyPr/>
                    <a:lstStyle/>
                    <a:p>
                      <a:r>
                        <a:rPr lang="en-AU" sz="1400" dirty="0"/>
                        <a:t>Lack of stiffness, postural integrity, hip flexor strength, hip strength</a:t>
                      </a:r>
                    </a:p>
                  </a:txBody>
                  <a:tcPr/>
                </a:tc>
                <a:extLst>
                  <a:ext uri="{0D108BD9-81ED-4DB2-BD59-A6C34878D82A}">
                    <a16:rowId xmlns:a16="http://schemas.microsoft.com/office/drawing/2014/main" val="3304514507"/>
                  </a:ext>
                </a:extLst>
              </a:tr>
            </a:tbl>
          </a:graphicData>
        </a:graphic>
      </p:graphicFrame>
      <p:sp>
        <p:nvSpPr>
          <p:cNvPr id="6" name="Rectangle 5">
            <a:extLst>
              <a:ext uri="{FF2B5EF4-FFF2-40B4-BE49-F238E27FC236}">
                <a16:creationId xmlns:a16="http://schemas.microsoft.com/office/drawing/2014/main" id="{A91A1139-E22F-48B5-BC8B-5CEE90D8218F}"/>
              </a:ext>
            </a:extLst>
          </p:cNvPr>
          <p:cNvSpPr/>
          <p:nvPr/>
        </p:nvSpPr>
        <p:spPr>
          <a:xfrm>
            <a:off x="2188241" y="4476750"/>
            <a:ext cx="6400800" cy="461665"/>
          </a:xfrm>
          <a:prstGeom prst="rect">
            <a:avLst/>
          </a:prstGeom>
        </p:spPr>
        <p:txBody>
          <a:bodyPr wrap="square">
            <a:spAutoFit/>
          </a:bodyPr>
          <a:lstStyle/>
          <a:p>
            <a:r>
              <a:rPr lang="en-AU" sz="1200" i="1" dirty="0"/>
              <a:t>Stretch calf complex (inadequate dorsi flexion) , Mobilise pelvis for power blockages and stride cycle ROM inefficiencies </a:t>
            </a:r>
          </a:p>
        </p:txBody>
      </p:sp>
    </p:spTree>
    <p:extLst>
      <p:ext uri="{BB962C8B-B14F-4D97-AF65-F5344CB8AC3E}">
        <p14:creationId xmlns:p14="http://schemas.microsoft.com/office/powerpoint/2010/main" val="3224174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5BDFA-362E-469D-B586-5EAB2CC16A0E}"/>
              </a:ext>
            </a:extLst>
          </p:cNvPr>
          <p:cNvSpPr>
            <a:spLocks noGrp="1"/>
          </p:cNvSpPr>
          <p:nvPr>
            <p:ph type="title"/>
          </p:nvPr>
        </p:nvSpPr>
        <p:spPr/>
        <p:txBody>
          <a:bodyPr/>
          <a:lstStyle/>
          <a:p>
            <a:r>
              <a:rPr lang="en-AU" dirty="0"/>
              <a:t>Foot Strike</a:t>
            </a:r>
          </a:p>
        </p:txBody>
      </p:sp>
      <p:graphicFrame>
        <p:nvGraphicFramePr>
          <p:cNvPr id="3" name="Table 3">
            <a:extLst>
              <a:ext uri="{FF2B5EF4-FFF2-40B4-BE49-F238E27FC236}">
                <a16:creationId xmlns:a16="http://schemas.microsoft.com/office/drawing/2014/main" id="{F4E16251-E675-45CF-B35F-8035C3CE62BB}"/>
              </a:ext>
            </a:extLst>
          </p:cNvPr>
          <p:cNvGraphicFramePr>
            <a:graphicFrameLocks noGrp="1"/>
          </p:cNvGraphicFramePr>
          <p:nvPr>
            <p:extLst>
              <p:ext uri="{D42A27DB-BD31-4B8C-83A1-F6EECF244321}">
                <p14:modId xmlns:p14="http://schemas.microsoft.com/office/powerpoint/2010/main" val="3321706352"/>
              </p:ext>
            </p:extLst>
          </p:nvPr>
        </p:nvGraphicFramePr>
        <p:xfrm>
          <a:off x="990600" y="1332230"/>
          <a:ext cx="7010400" cy="2479040"/>
        </p:xfrm>
        <a:graphic>
          <a:graphicData uri="http://schemas.openxmlformats.org/drawingml/2006/table">
            <a:tbl>
              <a:tblPr firstRow="1" bandRow="1">
                <a:tableStyleId>{35758FB7-9AC5-4552-8A53-C91805E547FA}</a:tableStyleId>
              </a:tblPr>
              <a:tblGrid>
                <a:gridCol w="2336800">
                  <a:extLst>
                    <a:ext uri="{9D8B030D-6E8A-4147-A177-3AD203B41FA5}">
                      <a16:colId xmlns:a16="http://schemas.microsoft.com/office/drawing/2014/main" val="3364367178"/>
                    </a:ext>
                  </a:extLst>
                </a:gridCol>
                <a:gridCol w="2336800">
                  <a:extLst>
                    <a:ext uri="{9D8B030D-6E8A-4147-A177-3AD203B41FA5}">
                      <a16:colId xmlns:a16="http://schemas.microsoft.com/office/drawing/2014/main" val="4011447734"/>
                    </a:ext>
                  </a:extLst>
                </a:gridCol>
                <a:gridCol w="2336800">
                  <a:extLst>
                    <a:ext uri="{9D8B030D-6E8A-4147-A177-3AD203B41FA5}">
                      <a16:colId xmlns:a16="http://schemas.microsoft.com/office/drawing/2014/main" val="2806309543"/>
                    </a:ext>
                  </a:extLst>
                </a:gridCol>
              </a:tblGrid>
              <a:tr h="370840">
                <a:tc>
                  <a:txBody>
                    <a:bodyPr/>
                    <a:lstStyle/>
                    <a:p>
                      <a:r>
                        <a:rPr lang="en-AU" dirty="0"/>
                        <a:t>Look For</a:t>
                      </a:r>
                    </a:p>
                  </a:txBody>
                  <a:tcPr/>
                </a:tc>
                <a:tc>
                  <a:txBody>
                    <a:bodyPr/>
                    <a:lstStyle/>
                    <a:p>
                      <a:r>
                        <a:rPr lang="en-AU" dirty="0"/>
                        <a:t>Faults</a:t>
                      </a:r>
                    </a:p>
                  </a:txBody>
                  <a:tcPr/>
                </a:tc>
                <a:tc>
                  <a:txBody>
                    <a:bodyPr/>
                    <a:lstStyle/>
                    <a:p>
                      <a:r>
                        <a:rPr lang="en-AU" dirty="0"/>
                        <a:t>Fixes</a:t>
                      </a:r>
                    </a:p>
                  </a:txBody>
                  <a:tcPr/>
                </a:tc>
                <a:extLst>
                  <a:ext uri="{0D108BD9-81ED-4DB2-BD59-A6C34878D82A}">
                    <a16:rowId xmlns:a16="http://schemas.microsoft.com/office/drawing/2014/main" val="1985148384"/>
                  </a:ext>
                </a:extLst>
              </a:tr>
              <a:tr h="370840">
                <a:tc>
                  <a:txBody>
                    <a:bodyPr/>
                    <a:lstStyle/>
                    <a:p>
                      <a:r>
                        <a:rPr lang="en-AU" sz="1800" dirty="0"/>
                        <a:t>Dorsi-flexion</a:t>
                      </a:r>
                    </a:p>
                    <a:p>
                      <a:r>
                        <a:rPr lang="en-AU" sz="1800" dirty="0"/>
                        <a:t>Mid-foot strike</a:t>
                      </a:r>
                    </a:p>
                    <a:p>
                      <a:r>
                        <a:rPr lang="en-AU" sz="1800" dirty="0"/>
                        <a:t>Strike under the hip</a:t>
                      </a:r>
                    </a:p>
                    <a:p>
                      <a:endParaRPr lang="en-AU" dirty="0"/>
                    </a:p>
                  </a:txBody>
                  <a:tcPr/>
                </a:tc>
                <a:tc>
                  <a:txBody>
                    <a:bodyPr/>
                    <a:lstStyle/>
                    <a:p>
                      <a:r>
                        <a:rPr lang="en-AU" sz="1800" dirty="0"/>
                        <a:t>Running on toes,</a:t>
                      </a:r>
                    </a:p>
                    <a:p>
                      <a:r>
                        <a:rPr lang="en-AU" sz="1800" dirty="0"/>
                        <a:t>Heavy feet,</a:t>
                      </a:r>
                    </a:p>
                    <a:p>
                      <a:r>
                        <a:rPr lang="en-AU" sz="1800" dirty="0"/>
                        <a:t>Foot strikes in front of pelvis</a:t>
                      </a:r>
                    </a:p>
                    <a:p>
                      <a:endParaRPr lang="en-AU" dirty="0"/>
                    </a:p>
                  </a:txBody>
                  <a:tcPr/>
                </a:tc>
                <a:tc>
                  <a:txBody>
                    <a:bodyPr/>
                    <a:lstStyle/>
                    <a:p>
                      <a:r>
                        <a:rPr lang="en-AU" dirty="0"/>
                        <a:t>Increase length of calf musculature,</a:t>
                      </a:r>
                    </a:p>
                    <a:p>
                      <a:r>
                        <a:rPr lang="en-AU" dirty="0"/>
                        <a:t>Increase dorsi flexion ROM,</a:t>
                      </a:r>
                    </a:p>
                    <a:p>
                      <a:r>
                        <a:rPr lang="en-AU" dirty="0"/>
                        <a:t>Increase Hip Extensor strength</a:t>
                      </a:r>
                    </a:p>
                  </a:txBody>
                  <a:tcPr/>
                </a:tc>
                <a:extLst>
                  <a:ext uri="{0D108BD9-81ED-4DB2-BD59-A6C34878D82A}">
                    <a16:rowId xmlns:a16="http://schemas.microsoft.com/office/drawing/2014/main" val="1702414023"/>
                  </a:ext>
                </a:extLst>
              </a:tr>
              <a:tr h="370840">
                <a:tc gridSpan="3">
                  <a:txBody>
                    <a:bodyPr/>
                    <a:lstStyle/>
                    <a:p>
                      <a:pPr algn="ctr"/>
                      <a:r>
                        <a:rPr lang="en-AU" i="1" dirty="0"/>
                        <a:t>TECHNICAL TRAINING </a:t>
                      </a:r>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192858921"/>
                  </a:ext>
                </a:extLst>
              </a:tr>
            </a:tbl>
          </a:graphicData>
        </a:graphic>
      </p:graphicFrame>
      <p:sp>
        <p:nvSpPr>
          <p:cNvPr id="5" name="TextBox 4">
            <a:extLst>
              <a:ext uri="{FF2B5EF4-FFF2-40B4-BE49-F238E27FC236}">
                <a16:creationId xmlns:a16="http://schemas.microsoft.com/office/drawing/2014/main" id="{E4BED06C-C085-4FA2-887D-D84A22E967E7}"/>
              </a:ext>
            </a:extLst>
          </p:cNvPr>
          <p:cNvSpPr txBox="1"/>
          <p:nvPr/>
        </p:nvSpPr>
        <p:spPr>
          <a:xfrm>
            <a:off x="1447800" y="4171950"/>
            <a:ext cx="5628263" cy="369332"/>
          </a:xfrm>
          <a:prstGeom prst="rect">
            <a:avLst/>
          </a:prstGeom>
          <a:noFill/>
        </p:spPr>
        <p:txBody>
          <a:bodyPr wrap="square" rtlCol="0">
            <a:spAutoFit/>
          </a:bodyPr>
          <a:lstStyle/>
          <a:p>
            <a:r>
              <a:rPr lang="en-AU" b="1" i="1" dirty="0">
                <a:solidFill>
                  <a:schemeClr val="accent2"/>
                </a:solidFill>
              </a:rPr>
              <a:t>Only interaction with ground to transfer force</a:t>
            </a:r>
          </a:p>
        </p:txBody>
      </p:sp>
      <p:pic>
        <p:nvPicPr>
          <p:cNvPr id="6" name="Picture 5">
            <a:extLst>
              <a:ext uri="{FF2B5EF4-FFF2-40B4-BE49-F238E27FC236}">
                <a16:creationId xmlns:a16="http://schemas.microsoft.com/office/drawing/2014/main" id="{14AF8445-BD75-4229-926B-5AF3AB7B39E2}"/>
              </a:ext>
            </a:extLst>
          </p:cNvPr>
          <p:cNvPicPr>
            <a:picLocks noChangeAspect="1"/>
          </p:cNvPicPr>
          <p:nvPr/>
        </p:nvPicPr>
        <p:blipFill>
          <a:blip r:embed="rId2"/>
          <a:stretch>
            <a:fillRect/>
          </a:stretch>
        </p:blipFill>
        <p:spPr>
          <a:xfrm>
            <a:off x="8001000" y="4527718"/>
            <a:ext cx="902286" cy="487722"/>
          </a:xfrm>
          <a:prstGeom prst="rect">
            <a:avLst/>
          </a:prstGeom>
        </p:spPr>
      </p:pic>
    </p:spTree>
    <p:extLst>
      <p:ext uri="{BB962C8B-B14F-4D97-AF65-F5344CB8AC3E}">
        <p14:creationId xmlns:p14="http://schemas.microsoft.com/office/powerpoint/2010/main" val="2481345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5BDFA-362E-469D-B586-5EAB2CC16A0E}"/>
              </a:ext>
            </a:extLst>
          </p:cNvPr>
          <p:cNvSpPr>
            <a:spLocks noGrp="1"/>
          </p:cNvSpPr>
          <p:nvPr>
            <p:ph type="title"/>
          </p:nvPr>
        </p:nvSpPr>
        <p:spPr/>
        <p:txBody>
          <a:bodyPr/>
          <a:lstStyle/>
          <a:p>
            <a:r>
              <a:rPr lang="en-AU" dirty="0"/>
              <a:t>Foot Recovery </a:t>
            </a:r>
          </a:p>
        </p:txBody>
      </p:sp>
      <p:graphicFrame>
        <p:nvGraphicFramePr>
          <p:cNvPr id="3" name="Table 3">
            <a:extLst>
              <a:ext uri="{FF2B5EF4-FFF2-40B4-BE49-F238E27FC236}">
                <a16:creationId xmlns:a16="http://schemas.microsoft.com/office/drawing/2014/main" id="{F4E16251-E675-45CF-B35F-8035C3CE62BB}"/>
              </a:ext>
            </a:extLst>
          </p:cNvPr>
          <p:cNvGraphicFramePr>
            <a:graphicFrameLocks noGrp="1"/>
          </p:cNvGraphicFramePr>
          <p:nvPr>
            <p:extLst>
              <p:ext uri="{D42A27DB-BD31-4B8C-83A1-F6EECF244321}">
                <p14:modId xmlns:p14="http://schemas.microsoft.com/office/powerpoint/2010/main" val="1621635288"/>
              </p:ext>
            </p:extLst>
          </p:nvPr>
        </p:nvGraphicFramePr>
        <p:xfrm>
          <a:off x="990600" y="1332230"/>
          <a:ext cx="7620000" cy="2753360"/>
        </p:xfrm>
        <a:graphic>
          <a:graphicData uri="http://schemas.openxmlformats.org/drawingml/2006/table">
            <a:tbl>
              <a:tblPr firstRow="1" bandRow="1">
                <a:tableStyleId>{35758FB7-9AC5-4552-8A53-C91805E547FA}</a:tableStyleId>
              </a:tblPr>
              <a:tblGrid>
                <a:gridCol w="2540000">
                  <a:extLst>
                    <a:ext uri="{9D8B030D-6E8A-4147-A177-3AD203B41FA5}">
                      <a16:colId xmlns:a16="http://schemas.microsoft.com/office/drawing/2014/main" val="3364367178"/>
                    </a:ext>
                  </a:extLst>
                </a:gridCol>
                <a:gridCol w="2540000">
                  <a:extLst>
                    <a:ext uri="{9D8B030D-6E8A-4147-A177-3AD203B41FA5}">
                      <a16:colId xmlns:a16="http://schemas.microsoft.com/office/drawing/2014/main" val="4011447734"/>
                    </a:ext>
                  </a:extLst>
                </a:gridCol>
                <a:gridCol w="2540000">
                  <a:extLst>
                    <a:ext uri="{9D8B030D-6E8A-4147-A177-3AD203B41FA5}">
                      <a16:colId xmlns:a16="http://schemas.microsoft.com/office/drawing/2014/main" val="2806309543"/>
                    </a:ext>
                  </a:extLst>
                </a:gridCol>
              </a:tblGrid>
              <a:tr h="370840">
                <a:tc>
                  <a:txBody>
                    <a:bodyPr/>
                    <a:lstStyle/>
                    <a:p>
                      <a:r>
                        <a:rPr lang="en-AU" dirty="0"/>
                        <a:t>Look For</a:t>
                      </a:r>
                    </a:p>
                  </a:txBody>
                  <a:tcPr/>
                </a:tc>
                <a:tc>
                  <a:txBody>
                    <a:bodyPr/>
                    <a:lstStyle/>
                    <a:p>
                      <a:r>
                        <a:rPr lang="en-AU" dirty="0"/>
                        <a:t>Faults</a:t>
                      </a:r>
                    </a:p>
                  </a:txBody>
                  <a:tcPr/>
                </a:tc>
                <a:tc>
                  <a:txBody>
                    <a:bodyPr/>
                    <a:lstStyle/>
                    <a:p>
                      <a:r>
                        <a:rPr lang="en-AU" dirty="0"/>
                        <a:t>Fixes</a:t>
                      </a:r>
                    </a:p>
                  </a:txBody>
                  <a:tcPr/>
                </a:tc>
                <a:extLst>
                  <a:ext uri="{0D108BD9-81ED-4DB2-BD59-A6C34878D82A}">
                    <a16:rowId xmlns:a16="http://schemas.microsoft.com/office/drawing/2014/main" val="1985148384"/>
                  </a:ext>
                </a:extLst>
              </a:tr>
              <a:tr h="370840">
                <a:tc>
                  <a:txBody>
                    <a:bodyPr/>
                    <a:lstStyle/>
                    <a:p>
                      <a:r>
                        <a:rPr lang="en-AU" sz="1800" dirty="0"/>
                        <a:t>Quick Recovery</a:t>
                      </a:r>
                    </a:p>
                    <a:p>
                      <a:r>
                        <a:rPr lang="en-AU" sz="1800" dirty="0"/>
                        <a:t>Rigid foot</a:t>
                      </a:r>
                    </a:p>
                    <a:p>
                      <a:r>
                        <a:rPr lang="en-AU" sz="1800" dirty="0"/>
                        <a:t>Shortening swing thigh </a:t>
                      </a:r>
                    </a:p>
                    <a:p>
                      <a:endParaRPr lang="en-AU" dirty="0"/>
                    </a:p>
                  </a:txBody>
                  <a:tcPr/>
                </a:tc>
                <a:tc>
                  <a:txBody>
                    <a:bodyPr/>
                    <a:lstStyle/>
                    <a:p>
                      <a:r>
                        <a:rPr lang="en-AU" sz="1800" dirty="0"/>
                        <a:t>Anterior dominance</a:t>
                      </a:r>
                    </a:p>
                    <a:p>
                      <a:r>
                        <a:rPr lang="en-AU" sz="1800" dirty="0"/>
                        <a:t>Negative running</a:t>
                      </a:r>
                    </a:p>
                    <a:p>
                      <a:r>
                        <a:rPr lang="en-AU" sz="1800" dirty="0"/>
                        <a:t>Windmilling</a:t>
                      </a:r>
                    </a:p>
                    <a:p>
                      <a:r>
                        <a:rPr lang="en-AU" sz="1800" dirty="0"/>
                        <a:t>Long lever</a:t>
                      </a:r>
                    </a:p>
                    <a:p>
                      <a:endParaRPr lang="en-AU" dirty="0"/>
                    </a:p>
                  </a:txBody>
                  <a:tcPr/>
                </a:tc>
                <a:tc>
                  <a:txBody>
                    <a:bodyPr/>
                    <a:lstStyle/>
                    <a:p>
                      <a:r>
                        <a:rPr lang="en-AU" dirty="0"/>
                        <a:t>Stretch and or Strengthen Hip Flexors, Strengthen hamstrings,</a:t>
                      </a:r>
                    </a:p>
                    <a:p>
                      <a:r>
                        <a:rPr lang="en-AU" dirty="0"/>
                        <a:t>abductors and adductors </a:t>
                      </a:r>
                    </a:p>
                    <a:p>
                      <a:endParaRPr lang="en-AU" dirty="0"/>
                    </a:p>
                  </a:txBody>
                  <a:tcPr/>
                </a:tc>
                <a:extLst>
                  <a:ext uri="{0D108BD9-81ED-4DB2-BD59-A6C34878D82A}">
                    <a16:rowId xmlns:a16="http://schemas.microsoft.com/office/drawing/2014/main" val="1702414023"/>
                  </a:ext>
                </a:extLst>
              </a:tr>
              <a:tr h="370840">
                <a:tc gridSpan="3">
                  <a:txBody>
                    <a:bodyPr/>
                    <a:lstStyle/>
                    <a:p>
                      <a:pPr algn="ctr"/>
                      <a:r>
                        <a:rPr lang="en-AU" i="1" dirty="0"/>
                        <a:t>TECHNICAL TRAINING </a:t>
                      </a:r>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192858921"/>
                  </a:ext>
                </a:extLst>
              </a:tr>
            </a:tbl>
          </a:graphicData>
        </a:graphic>
      </p:graphicFrame>
      <p:sp>
        <p:nvSpPr>
          <p:cNvPr id="5" name="TextBox 4">
            <a:extLst>
              <a:ext uri="{FF2B5EF4-FFF2-40B4-BE49-F238E27FC236}">
                <a16:creationId xmlns:a16="http://schemas.microsoft.com/office/drawing/2014/main" id="{E4BED06C-C085-4FA2-887D-D84A22E967E7}"/>
              </a:ext>
            </a:extLst>
          </p:cNvPr>
          <p:cNvSpPr txBox="1"/>
          <p:nvPr/>
        </p:nvSpPr>
        <p:spPr>
          <a:xfrm>
            <a:off x="1447800" y="4171950"/>
            <a:ext cx="5628263" cy="369332"/>
          </a:xfrm>
          <a:prstGeom prst="rect">
            <a:avLst/>
          </a:prstGeom>
          <a:noFill/>
        </p:spPr>
        <p:txBody>
          <a:bodyPr wrap="square" rtlCol="0">
            <a:spAutoFit/>
          </a:bodyPr>
          <a:lstStyle/>
          <a:p>
            <a:r>
              <a:rPr lang="en-AU" b="1" i="1" dirty="0">
                <a:solidFill>
                  <a:schemeClr val="accent2"/>
                </a:solidFill>
              </a:rPr>
              <a:t>Only interaction with ground to transfer force</a:t>
            </a:r>
          </a:p>
        </p:txBody>
      </p:sp>
      <p:pic>
        <p:nvPicPr>
          <p:cNvPr id="6" name="Picture 5">
            <a:extLst>
              <a:ext uri="{FF2B5EF4-FFF2-40B4-BE49-F238E27FC236}">
                <a16:creationId xmlns:a16="http://schemas.microsoft.com/office/drawing/2014/main" id="{14AF8445-BD75-4229-926B-5AF3AB7B39E2}"/>
              </a:ext>
            </a:extLst>
          </p:cNvPr>
          <p:cNvPicPr>
            <a:picLocks noChangeAspect="1"/>
          </p:cNvPicPr>
          <p:nvPr/>
        </p:nvPicPr>
        <p:blipFill>
          <a:blip r:embed="rId2"/>
          <a:stretch>
            <a:fillRect/>
          </a:stretch>
        </p:blipFill>
        <p:spPr>
          <a:xfrm>
            <a:off x="8001000" y="4527718"/>
            <a:ext cx="902286" cy="487722"/>
          </a:xfrm>
          <a:prstGeom prst="rect">
            <a:avLst/>
          </a:prstGeom>
        </p:spPr>
      </p:pic>
    </p:spTree>
    <p:extLst>
      <p:ext uri="{BB962C8B-B14F-4D97-AF65-F5344CB8AC3E}">
        <p14:creationId xmlns:p14="http://schemas.microsoft.com/office/powerpoint/2010/main" val="49145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AF9D5E-CED1-40D0-83ED-F7DEAB52EA1A}"/>
              </a:ext>
            </a:extLst>
          </p:cNvPr>
          <p:cNvPicPr>
            <a:picLocks noChangeAspect="1"/>
          </p:cNvPicPr>
          <p:nvPr/>
        </p:nvPicPr>
        <p:blipFill>
          <a:blip r:embed="rId2"/>
          <a:stretch>
            <a:fillRect/>
          </a:stretch>
        </p:blipFill>
        <p:spPr>
          <a:xfrm>
            <a:off x="443788" y="4489146"/>
            <a:ext cx="903190" cy="488360"/>
          </a:xfrm>
          <a:prstGeom prst="rect">
            <a:avLst/>
          </a:prstGeom>
        </p:spPr>
      </p:pic>
      <p:sp>
        <p:nvSpPr>
          <p:cNvPr id="11" name="TextBox 10">
            <a:extLst>
              <a:ext uri="{FF2B5EF4-FFF2-40B4-BE49-F238E27FC236}">
                <a16:creationId xmlns:a16="http://schemas.microsoft.com/office/drawing/2014/main" id="{58434EEF-D097-4BE3-9E91-888237F532C8}"/>
              </a:ext>
            </a:extLst>
          </p:cNvPr>
          <p:cNvSpPr txBox="1"/>
          <p:nvPr/>
        </p:nvSpPr>
        <p:spPr>
          <a:xfrm>
            <a:off x="2200519" y="361950"/>
            <a:ext cx="6781800" cy="646331"/>
          </a:xfrm>
          <a:prstGeom prst="rect">
            <a:avLst/>
          </a:prstGeom>
          <a:noFill/>
        </p:spPr>
        <p:txBody>
          <a:bodyPr wrap="square" rtlCol="0">
            <a:spAutoFit/>
          </a:bodyPr>
          <a:lstStyle/>
          <a:p>
            <a:r>
              <a:rPr lang="en-AU" b="1" i="1" dirty="0">
                <a:solidFill>
                  <a:schemeClr val="accent1"/>
                </a:solidFill>
              </a:rPr>
              <a:t>Foot Recovery – </a:t>
            </a:r>
          </a:p>
          <a:p>
            <a:r>
              <a:rPr lang="en-AU" b="1" i="1" dirty="0">
                <a:solidFill>
                  <a:schemeClr val="accent2"/>
                </a:solidFill>
              </a:rPr>
              <a:t>Strengthen Hip Flexors  and ensure sufficiency in ROM </a:t>
            </a:r>
          </a:p>
        </p:txBody>
      </p:sp>
      <p:pic>
        <p:nvPicPr>
          <p:cNvPr id="16" name="Picture 15">
            <a:extLst>
              <a:ext uri="{FF2B5EF4-FFF2-40B4-BE49-F238E27FC236}">
                <a16:creationId xmlns:a16="http://schemas.microsoft.com/office/drawing/2014/main" id="{62C2BB7F-1E18-40FA-A33A-BD304180C42C}"/>
              </a:ext>
            </a:extLst>
          </p:cNvPr>
          <p:cNvPicPr>
            <a:picLocks noChangeAspect="1"/>
          </p:cNvPicPr>
          <p:nvPr/>
        </p:nvPicPr>
        <p:blipFill rotWithShape="1">
          <a:blip r:embed="rId3"/>
          <a:srcRect t="14573" b="30611"/>
          <a:stretch/>
        </p:blipFill>
        <p:spPr>
          <a:xfrm>
            <a:off x="2092039" y="1213344"/>
            <a:ext cx="3655219" cy="3561958"/>
          </a:xfrm>
          <a:prstGeom prst="rect">
            <a:avLst/>
          </a:prstGeom>
        </p:spPr>
      </p:pic>
      <p:pic>
        <p:nvPicPr>
          <p:cNvPr id="17" name="Picture 16">
            <a:extLst>
              <a:ext uri="{FF2B5EF4-FFF2-40B4-BE49-F238E27FC236}">
                <a16:creationId xmlns:a16="http://schemas.microsoft.com/office/drawing/2014/main" id="{8B7AF92A-6BBD-4493-8678-A458B7107ECF}"/>
              </a:ext>
            </a:extLst>
          </p:cNvPr>
          <p:cNvPicPr>
            <a:picLocks noChangeAspect="1"/>
          </p:cNvPicPr>
          <p:nvPr/>
        </p:nvPicPr>
        <p:blipFill>
          <a:blip r:embed="rId4"/>
          <a:stretch>
            <a:fillRect/>
          </a:stretch>
        </p:blipFill>
        <p:spPr>
          <a:xfrm>
            <a:off x="5943600" y="1213344"/>
            <a:ext cx="2906988" cy="3561958"/>
          </a:xfrm>
          <a:prstGeom prst="rect">
            <a:avLst/>
          </a:prstGeom>
        </p:spPr>
      </p:pic>
    </p:spTree>
    <p:extLst>
      <p:ext uri="{BB962C8B-B14F-4D97-AF65-F5344CB8AC3E}">
        <p14:creationId xmlns:p14="http://schemas.microsoft.com/office/powerpoint/2010/main" val="2729081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5BDFA-362E-469D-B586-5EAB2CC16A0E}"/>
              </a:ext>
            </a:extLst>
          </p:cNvPr>
          <p:cNvSpPr>
            <a:spLocks noGrp="1"/>
          </p:cNvSpPr>
          <p:nvPr>
            <p:ph type="title"/>
          </p:nvPr>
        </p:nvSpPr>
        <p:spPr/>
        <p:txBody>
          <a:bodyPr/>
          <a:lstStyle/>
          <a:p>
            <a:r>
              <a:rPr lang="en-AU" dirty="0"/>
              <a:t>Stride Cycle</a:t>
            </a:r>
          </a:p>
        </p:txBody>
      </p:sp>
      <p:graphicFrame>
        <p:nvGraphicFramePr>
          <p:cNvPr id="3" name="Table 3">
            <a:extLst>
              <a:ext uri="{FF2B5EF4-FFF2-40B4-BE49-F238E27FC236}">
                <a16:creationId xmlns:a16="http://schemas.microsoft.com/office/drawing/2014/main" id="{F4E16251-E675-45CF-B35F-8035C3CE62BB}"/>
              </a:ext>
            </a:extLst>
          </p:cNvPr>
          <p:cNvGraphicFramePr>
            <a:graphicFrameLocks noGrp="1"/>
          </p:cNvGraphicFramePr>
          <p:nvPr>
            <p:extLst>
              <p:ext uri="{D42A27DB-BD31-4B8C-83A1-F6EECF244321}">
                <p14:modId xmlns:p14="http://schemas.microsoft.com/office/powerpoint/2010/main" val="2668905084"/>
              </p:ext>
            </p:extLst>
          </p:nvPr>
        </p:nvGraphicFramePr>
        <p:xfrm>
          <a:off x="990600" y="1332230"/>
          <a:ext cx="7620000" cy="2753360"/>
        </p:xfrm>
        <a:graphic>
          <a:graphicData uri="http://schemas.openxmlformats.org/drawingml/2006/table">
            <a:tbl>
              <a:tblPr firstRow="1" bandRow="1">
                <a:tableStyleId>{35758FB7-9AC5-4552-8A53-C91805E547FA}</a:tableStyleId>
              </a:tblPr>
              <a:tblGrid>
                <a:gridCol w="2540000">
                  <a:extLst>
                    <a:ext uri="{9D8B030D-6E8A-4147-A177-3AD203B41FA5}">
                      <a16:colId xmlns:a16="http://schemas.microsoft.com/office/drawing/2014/main" val="3364367178"/>
                    </a:ext>
                  </a:extLst>
                </a:gridCol>
                <a:gridCol w="2540000">
                  <a:extLst>
                    <a:ext uri="{9D8B030D-6E8A-4147-A177-3AD203B41FA5}">
                      <a16:colId xmlns:a16="http://schemas.microsoft.com/office/drawing/2014/main" val="4011447734"/>
                    </a:ext>
                  </a:extLst>
                </a:gridCol>
                <a:gridCol w="2540000">
                  <a:extLst>
                    <a:ext uri="{9D8B030D-6E8A-4147-A177-3AD203B41FA5}">
                      <a16:colId xmlns:a16="http://schemas.microsoft.com/office/drawing/2014/main" val="2806309543"/>
                    </a:ext>
                  </a:extLst>
                </a:gridCol>
              </a:tblGrid>
              <a:tr h="370840">
                <a:tc>
                  <a:txBody>
                    <a:bodyPr/>
                    <a:lstStyle/>
                    <a:p>
                      <a:r>
                        <a:rPr lang="en-AU" dirty="0"/>
                        <a:t>Look For</a:t>
                      </a:r>
                    </a:p>
                  </a:txBody>
                  <a:tcPr/>
                </a:tc>
                <a:tc>
                  <a:txBody>
                    <a:bodyPr/>
                    <a:lstStyle/>
                    <a:p>
                      <a:r>
                        <a:rPr lang="en-AU" dirty="0"/>
                        <a:t>Faults</a:t>
                      </a:r>
                    </a:p>
                  </a:txBody>
                  <a:tcPr/>
                </a:tc>
                <a:tc>
                  <a:txBody>
                    <a:bodyPr/>
                    <a:lstStyle/>
                    <a:p>
                      <a:r>
                        <a:rPr lang="en-AU" dirty="0"/>
                        <a:t>Fixes</a:t>
                      </a:r>
                    </a:p>
                  </a:txBody>
                  <a:tcPr/>
                </a:tc>
                <a:extLst>
                  <a:ext uri="{0D108BD9-81ED-4DB2-BD59-A6C34878D82A}">
                    <a16:rowId xmlns:a16="http://schemas.microsoft.com/office/drawing/2014/main" val="1985148384"/>
                  </a:ext>
                </a:extLst>
              </a:tr>
              <a:tr h="370840">
                <a:tc>
                  <a:txBody>
                    <a:bodyPr/>
                    <a:lstStyle/>
                    <a:p>
                      <a:r>
                        <a:rPr lang="en-AU" sz="1800" dirty="0"/>
                        <a:t>Foot returns under hip</a:t>
                      </a:r>
                    </a:p>
                    <a:p>
                      <a:r>
                        <a:rPr lang="en-AU" sz="1800" dirty="0"/>
                        <a:t>Short swing thigh</a:t>
                      </a:r>
                    </a:p>
                    <a:p>
                      <a:r>
                        <a:rPr lang="en-AU" sz="1800" dirty="0"/>
                        <a:t>Fast anterior knee drive</a:t>
                      </a:r>
                    </a:p>
                    <a:p>
                      <a:r>
                        <a:rPr lang="en-AU" sz="1800" dirty="0"/>
                        <a:t>Foot strike under hip </a:t>
                      </a:r>
                    </a:p>
                    <a:p>
                      <a:r>
                        <a:rPr lang="en-AU" sz="1800" dirty="0"/>
                        <a:t>Postural Integrity</a:t>
                      </a:r>
                    </a:p>
                    <a:p>
                      <a:endParaRPr lang="en-AU" dirty="0"/>
                    </a:p>
                  </a:txBody>
                  <a:tcPr/>
                </a:tc>
                <a:tc>
                  <a:txBody>
                    <a:bodyPr/>
                    <a:lstStyle/>
                    <a:p>
                      <a:r>
                        <a:rPr lang="en-AU" dirty="0"/>
                        <a:t>Hip drops to one side on stance</a:t>
                      </a:r>
                    </a:p>
                    <a:p>
                      <a:r>
                        <a:rPr lang="en-AU" dirty="0"/>
                        <a:t>Knee collapse on stance</a:t>
                      </a:r>
                    </a:p>
                    <a:p>
                      <a:r>
                        <a:rPr lang="en-AU" dirty="0"/>
                        <a:t>Foot lands in front of hip</a:t>
                      </a:r>
                    </a:p>
                    <a:p>
                      <a:r>
                        <a:rPr lang="en-AU" dirty="0"/>
                        <a:t>Postural collapse</a:t>
                      </a:r>
                    </a:p>
                  </a:txBody>
                  <a:tcPr/>
                </a:tc>
                <a:tc>
                  <a:txBody>
                    <a:bodyPr/>
                    <a:lstStyle/>
                    <a:p>
                      <a:r>
                        <a:rPr lang="en-AU" dirty="0"/>
                        <a:t>Strengthen hip and core musculature</a:t>
                      </a:r>
                    </a:p>
                    <a:p>
                      <a:r>
                        <a:rPr lang="en-AU" dirty="0"/>
                        <a:t>Strengthen Glute Med, TFL and abductors</a:t>
                      </a:r>
                    </a:p>
                    <a:p>
                      <a:r>
                        <a:rPr lang="en-AU" dirty="0"/>
                        <a:t>Strengthen hip extensors</a:t>
                      </a:r>
                    </a:p>
                    <a:p>
                      <a:r>
                        <a:rPr lang="en-AU" dirty="0"/>
                        <a:t>Check ROM sufficiency</a:t>
                      </a:r>
                    </a:p>
                  </a:txBody>
                  <a:tcPr/>
                </a:tc>
                <a:extLst>
                  <a:ext uri="{0D108BD9-81ED-4DB2-BD59-A6C34878D82A}">
                    <a16:rowId xmlns:a16="http://schemas.microsoft.com/office/drawing/2014/main" val="1702414023"/>
                  </a:ext>
                </a:extLst>
              </a:tr>
              <a:tr h="370840">
                <a:tc gridSpan="3">
                  <a:txBody>
                    <a:bodyPr/>
                    <a:lstStyle/>
                    <a:p>
                      <a:pPr algn="ctr"/>
                      <a:r>
                        <a:rPr lang="en-AU" i="1" dirty="0"/>
                        <a:t>TECHNICAL TRAINING </a:t>
                      </a:r>
                    </a:p>
                  </a:txBody>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1192858921"/>
                  </a:ext>
                </a:extLst>
              </a:tr>
            </a:tbl>
          </a:graphicData>
        </a:graphic>
      </p:graphicFrame>
      <p:sp>
        <p:nvSpPr>
          <p:cNvPr id="5" name="TextBox 4">
            <a:extLst>
              <a:ext uri="{FF2B5EF4-FFF2-40B4-BE49-F238E27FC236}">
                <a16:creationId xmlns:a16="http://schemas.microsoft.com/office/drawing/2014/main" id="{E4BED06C-C085-4FA2-887D-D84A22E967E7}"/>
              </a:ext>
            </a:extLst>
          </p:cNvPr>
          <p:cNvSpPr txBox="1"/>
          <p:nvPr/>
        </p:nvSpPr>
        <p:spPr>
          <a:xfrm>
            <a:off x="1447800" y="4171950"/>
            <a:ext cx="5628263" cy="369332"/>
          </a:xfrm>
          <a:prstGeom prst="rect">
            <a:avLst/>
          </a:prstGeom>
          <a:noFill/>
        </p:spPr>
        <p:txBody>
          <a:bodyPr wrap="square" rtlCol="0">
            <a:spAutoFit/>
          </a:bodyPr>
          <a:lstStyle/>
          <a:p>
            <a:r>
              <a:rPr lang="en-AU" b="1" i="1" dirty="0">
                <a:solidFill>
                  <a:schemeClr val="accent2"/>
                </a:solidFill>
              </a:rPr>
              <a:t>Only interaction with ground to transfer force</a:t>
            </a:r>
          </a:p>
        </p:txBody>
      </p:sp>
      <p:pic>
        <p:nvPicPr>
          <p:cNvPr id="6" name="Picture 5">
            <a:extLst>
              <a:ext uri="{FF2B5EF4-FFF2-40B4-BE49-F238E27FC236}">
                <a16:creationId xmlns:a16="http://schemas.microsoft.com/office/drawing/2014/main" id="{14AF8445-BD75-4229-926B-5AF3AB7B39E2}"/>
              </a:ext>
            </a:extLst>
          </p:cNvPr>
          <p:cNvPicPr>
            <a:picLocks noChangeAspect="1"/>
          </p:cNvPicPr>
          <p:nvPr/>
        </p:nvPicPr>
        <p:blipFill>
          <a:blip r:embed="rId2"/>
          <a:stretch>
            <a:fillRect/>
          </a:stretch>
        </p:blipFill>
        <p:spPr>
          <a:xfrm>
            <a:off x="8001000" y="4527718"/>
            <a:ext cx="902286" cy="487722"/>
          </a:xfrm>
          <a:prstGeom prst="rect">
            <a:avLst/>
          </a:prstGeom>
        </p:spPr>
      </p:pic>
    </p:spTree>
    <p:extLst>
      <p:ext uri="{BB962C8B-B14F-4D97-AF65-F5344CB8AC3E}">
        <p14:creationId xmlns:p14="http://schemas.microsoft.com/office/powerpoint/2010/main" val="3831061787"/>
      </p:ext>
    </p:extLst>
  </p:cSld>
  <p:clrMapOvr>
    <a:masterClrMapping/>
  </p:clrMapOvr>
</p:sld>
</file>

<file path=ppt/theme/theme1.xml><?xml version="1.0" encoding="utf-8"?>
<a:theme xmlns:a="http://schemas.openxmlformats.org/drawingml/2006/main" name="PresenterMedia.com Animated Layout">
  <a:themeElements>
    <a:clrScheme name="stay_ahead_of_your_competition">
      <a:dk1>
        <a:sysClr val="windowText" lastClr="000000"/>
      </a:dk1>
      <a:lt1>
        <a:sysClr val="window" lastClr="FFFFFF"/>
      </a:lt1>
      <a:dk2>
        <a:srgbClr val="BC0000"/>
      </a:dk2>
      <a:lt2>
        <a:srgbClr val="D8D8D8"/>
      </a:lt2>
      <a:accent1>
        <a:srgbClr val="BC0000"/>
      </a:accent1>
      <a:accent2>
        <a:srgbClr val="000000"/>
      </a:accent2>
      <a:accent3>
        <a:srgbClr val="BFBFBF"/>
      </a:accent3>
      <a:accent4>
        <a:srgbClr val="FFFFFF"/>
      </a:accent4>
      <a:accent5>
        <a:srgbClr val="BC3E00"/>
      </a:accent5>
      <a:accent6>
        <a:srgbClr val="833838"/>
      </a:accent6>
      <a:hlink>
        <a:srgbClr val="8D0000"/>
      </a:hlink>
      <a:folHlink>
        <a:srgbClr val="FF7E7E"/>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Layout">
  <a:themeElements>
    <a:clrScheme name="stay_ahead_of_your_competition">
      <a:dk1>
        <a:sysClr val="windowText" lastClr="000000"/>
      </a:dk1>
      <a:lt1>
        <a:sysClr val="window" lastClr="FFFFFF"/>
      </a:lt1>
      <a:dk2>
        <a:srgbClr val="BC0000"/>
      </a:dk2>
      <a:lt2>
        <a:srgbClr val="D8D8D8"/>
      </a:lt2>
      <a:accent1>
        <a:srgbClr val="BC0000"/>
      </a:accent1>
      <a:accent2>
        <a:srgbClr val="000000"/>
      </a:accent2>
      <a:accent3>
        <a:srgbClr val="BFBFBF"/>
      </a:accent3>
      <a:accent4>
        <a:srgbClr val="FFFFFF"/>
      </a:accent4>
      <a:accent5>
        <a:srgbClr val="BC3E00"/>
      </a:accent5>
      <a:accent6>
        <a:srgbClr val="833838"/>
      </a:accent6>
      <a:hlink>
        <a:srgbClr val="8D0000"/>
      </a:hlink>
      <a:folHlink>
        <a:srgbClr val="FF7E7E"/>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3859</TotalTime>
  <Words>875</Words>
  <Application>Microsoft Office PowerPoint</Application>
  <PresentationFormat>On-screen Show (16:9)</PresentationFormat>
  <Paragraphs>161</Paragraphs>
  <Slides>19</Slides>
  <Notes>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Impact</vt:lpstr>
      <vt:lpstr>Tahoma</vt:lpstr>
      <vt:lpstr>Wingdings</vt:lpstr>
      <vt:lpstr>PresenterMedia.com Animated Layout</vt:lpstr>
      <vt:lpstr>PresenterMedia.com Static Layout</vt:lpstr>
      <vt:lpstr>PowerPoint Presentation</vt:lpstr>
      <vt:lpstr>Why is technique important ? </vt:lpstr>
      <vt:lpstr>What to look at </vt:lpstr>
      <vt:lpstr>Common Faults</vt:lpstr>
      <vt:lpstr>Practical</vt:lpstr>
      <vt:lpstr>Foot Strike</vt:lpstr>
      <vt:lpstr>Foot Recovery </vt:lpstr>
      <vt:lpstr>PowerPoint Presentation</vt:lpstr>
      <vt:lpstr>Stride Cycle</vt:lpstr>
      <vt:lpstr>Swing Thigh Velocity </vt:lpstr>
      <vt:lpstr>The Running Gait Cycle</vt:lpstr>
      <vt:lpstr>Observing Foot strike and postural integrity in common drills</vt:lpstr>
      <vt:lpstr>PowerPoint Presentation</vt:lpstr>
      <vt:lpstr>One Hip Drops in Stance</vt:lpstr>
      <vt:lpstr>Knee Collapse</vt:lpstr>
      <vt:lpstr>Secondary cause</vt:lpstr>
      <vt:lpstr>Overstriding</vt:lpstr>
      <vt:lpstr>Arm Swing Faults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Ranell Hobson</cp:lastModifiedBy>
  <cp:revision>177</cp:revision>
  <dcterms:created xsi:type="dcterms:W3CDTF">2010-08-04T16:12:43Z</dcterms:created>
  <dcterms:modified xsi:type="dcterms:W3CDTF">2024-06-28T02:09:11Z</dcterms:modified>
</cp:coreProperties>
</file>