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91" r:id="rId3"/>
    <p:sldId id="294" r:id="rId4"/>
    <p:sldId id="272" r:id="rId5"/>
    <p:sldId id="271" r:id="rId6"/>
    <p:sldId id="295" r:id="rId7"/>
    <p:sldId id="263" r:id="rId8"/>
    <p:sldId id="275" r:id="rId9"/>
    <p:sldId id="311" r:id="rId10"/>
    <p:sldId id="269" r:id="rId11"/>
    <p:sldId id="298" r:id="rId12"/>
    <p:sldId id="310" r:id="rId13"/>
    <p:sldId id="296" r:id="rId14"/>
    <p:sldId id="297" r:id="rId15"/>
    <p:sldId id="299" r:id="rId16"/>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63524" autoAdjust="0"/>
  </p:normalViewPr>
  <p:slideViewPr>
    <p:cSldViewPr>
      <p:cViewPr varScale="1">
        <p:scale>
          <a:sx n="69" d="100"/>
          <a:sy n="69" d="100"/>
        </p:scale>
        <p:origin x="185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3024"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F89BD-1C40-48DF-A31A-18C944F8B753}" type="doc">
      <dgm:prSet loTypeId="urn:microsoft.com/office/officeart/2005/8/layout/hierarchy2" loCatId="hierarchy" qsTypeId="urn:microsoft.com/office/officeart/2005/8/quickstyle/3d9" qsCatId="3D" csTypeId="urn:microsoft.com/office/officeart/2005/8/colors/colorful2" csCatId="colorful" phldr="1"/>
      <dgm:spPr/>
      <dgm:t>
        <a:bodyPr/>
        <a:lstStyle/>
        <a:p>
          <a:endParaRPr lang="en-AU"/>
        </a:p>
      </dgm:t>
    </dgm:pt>
    <dgm:pt modelId="{ECC2AAA1-22B2-4585-A969-892D34F72253}">
      <dgm:prSet phldrT="[Text]"/>
      <dgm:spPr/>
      <dgm:t>
        <a:bodyPr/>
        <a:lstStyle/>
        <a:p>
          <a:r>
            <a:rPr lang="en-AU" dirty="0"/>
            <a:t>Multidirectional Speed</a:t>
          </a:r>
        </a:p>
      </dgm:t>
    </dgm:pt>
    <dgm:pt modelId="{D46630DC-BF70-43BE-8C50-C8024487011A}" type="parTrans" cxnId="{6F40EA85-AB56-4BA1-92E3-C9C797463FB7}">
      <dgm:prSet/>
      <dgm:spPr/>
      <dgm:t>
        <a:bodyPr/>
        <a:lstStyle/>
        <a:p>
          <a:endParaRPr lang="en-AU"/>
        </a:p>
      </dgm:t>
    </dgm:pt>
    <dgm:pt modelId="{4C7ED2F7-849B-40BF-A62D-61E02A7C577C}" type="sibTrans" cxnId="{6F40EA85-AB56-4BA1-92E3-C9C797463FB7}">
      <dgm:prSet/>
      <dgm:spPr/>
      <dgm:t>
        <a:bodyPr/>
        <a:lstStyle/>
        <a:p>
          <a:endParaRPr lang="en-AU"/>
        </a:p>
      </dgm:t>
    </dgm:pt>
    <dgm:pt modelId="{EB0EBC38-0F77-417B-BB72-04DA8075CED5}">
      <dgm:prSet phldrT="[Text]"/>
      <dgm:spPr/>
      <dgm:t>
        <a:bodyPr/>
        <a:lstStyle/>
        <a:p>
          <a:r>
            <a:rPr lang="en-AU" dirty="0"/>
            <a:t>Cognitive</a:t>
          </a:r>
        </a:p>
      </dgm:t>
    </dgm:pt>
    <dgm:pt modelId="{2B265FFF-DAB0-47A4-970A-9AE2FC1C8B5F}" type="parTrans" cxnId="{9A4C6BC9-CD84-4AAF-AAC2-410EDEEEC4A8}">
      <dgm:prSet/>
      <dgm:spPr/>
      <dgm:t>
        <a:bodyPr/>
        <a:lstStyle/>
        <a:p>
          <a:endParaRPr lang="en-AU"/>
        </a:p>
      </dgm:t>
    </dgm:pt>
    <dgm:pt modelId="{867C6FB7-4FB7-4DB1-A70F-D9B5999E6F8C}" type="sibTrans" cxnId="{9A4C6BC9-CD84-4AAF-AAC2-410EDEEEC4A8}">
      <dgm:prSet/>
      <dgm:spPr/>
      <dgm:t>
        <a:bodyPr/>
        <a:lstStyle/>
        <a:p>
          <a:endParaRPr lang="en-AU"/>
        </a:p>
      </dgm:t>
    </dgm:pt>
    <dgm:pt modelId="{A97A6939-C32C-49F5-B277-18E4B0C793FD}">
      <dgm:prSet phldrT="[Text]"/>
      <dgm:spPr/>
      <dgm:t>
        <a:bodyPr/>
        <a:lstStyle/>
        <a:p>
          <a:r>
            <a:rPr lang="en-AU" dirty="0"/>
            <a:t>Situational Experience</a:t>
          </a:r>
        </a:p>
      </dgm:t>
    </dgm:pt>
    <dgm:pt modelId="{E843C1CD-A59C-41BE-BA2E-8CF39ED69036}" type="parTrans" cxnId="{6E4CEB23-9E75-4434-8EE0-42A49F44651A}">
      <dgm:prSet/>
      <dgm:spPr/>
      <dgm:t>
        <a:bodyPr/>
        <a:lstStyle/>
        <a:p>
          <a:endParaRPr lang="en-AU"/>
        </a:p>
      </dgm:t>
    </dgm:pt>
    <dgm:pt modelId="{D761904A-A6DF-4768-8553-9825F2AF8510}" type="sibTrans" cxnId="{6E4CEB23-9E75-4434-8EE0-42A49F44651A}">
      <dgm:prSet/>
      <dgm:spPr/>
      <dgm:t>
        <a:bodyPr/>
        <a:lstStyle/>
        <a:p>
          <a:endParaRPr lang="en-AU"/>
        </a:p>
      </dgm:t>
    </dgm:pt>
    <dgm:pt modelId="{A2361749-F628-4F55-B3F9-FB9535298EF7}">
      <dgm:prSet phldrT="[Text]"/>
      <dgm:spPr/>
      <dgm:t>
        <a:bodyPr/>
        <a:lstStyle/>
        <a:p>
          <a:r>
            <a:rPr lang="en-AU" dirty="0"/>
            <a:t>Decision Making</a:t>
          </a:r>
        </a:p>
      </dgm:t>
    </dgm:pt>
    <dgm:pt modelId="{283DECDE-498E-4995-ADF6-BEE04E6498F0}" type="parTrans" cxnId="{E397A36F-660F-4930-B682-333FD5453227}">
      <dgm:prSet/>
      <dgm:spPr/>
      <dgm:t>
        <a:bodyPr/>
        <a:lstStyle/>
        <a:p>
          <a:endParaRPr lang="en-AU"/>
        </a:p>
      </dgm:t>
    </dgm:pt>
    <dgm:pt modelId="{23EA79AD-26ED-4493-B633-3E25690714EE}" type="sibTrans" cxnId="{E397A36F-660F-4930-B682-333FD5453227}">
      <dgm:prSet/>
      <dgm:spPr/>
      <dgm:t>
        <a:bodyPr/>
        <a:lstStyle/>
        <a:p>
          <a:endParaRPr lang="en-AU"/>
        </a:p>
      </dgm:t>
    </dgm:pt>
    <dgm:pt modelId="{1524FE5F-7945-44C2-ADCE-AE9AC18FE17B}">
      <dgm:prSet phldrT="[Text]"/>
      <dgm:spPr/>
      <dgm:t>
        <a:bodyPr/>
        <a:lstStyle/>
        <a:p>
          <a:r>
            <a:rPr lang="en-AU" dirty="0"/>
            <a:t>Physical</a:t>
          </a:r>
        </a:p>
      </dgm:t>
    </dgm:pt>
    <dgm:pt modelId="{30E7F686-9443-4C26-B25A-55F3AE0FA88E}" type="parTrans" cxnId="{5EB09A19-6E8C-4425-B67F-C6C9264C7B57}">
      <dgm:prSet/>
      <dgm:spPr/>
      <dgm:t>
        <a:bodyPr/>
        <a:lstStyle/>
        <a:p>
          <a:endParaRPr lang="en-AU"/>
        </a:p>
      </dgm:t>
    </dgm:pt>
    <dgm:pt modelId="{305B1BD7-C902-4345-A71D-403F46EA8341}" type="sibTrans" cxnId="{5EB09A19-6E8C-4425-B67F-C6C9264C7B57}">
      <dgm:prSet/>
      <dgm:spPr/>
      <dgm:t>
        <a:bodyPr/>
        <a:lstStyle/>
        <a:p>
          <a:endParaRPr lang="en-AU"/>
        </a:p>
      </dgm:t>
    </dgm:pt>
    <dgm:pt modelId="{F67151D0-3011-4ED0-9876-DF7DBE027627}">
      <dgm:prSet phldrT="[Text]"/>
      <dgm:spPr/>
      <dgm:t>
        <a:bodyPr/>
        <a:lstStyle/>
        <a:p>
          <a:r>
            <a:rPr lang="en-AU" dirty="0"/>
            <a:t>Strength </a:t>
          </a:r>
        </a:p>
        <a:p>
          <a:r>
            <a:rPr lang="en-AU" dirty="0"/>
            <a:t>Conc / </a:t>
          </a:r>
          <a:r>
            <a:rPr lang="en-AU" dirty="0" err="1"/>
            <a:t>Ecc</a:t>
          </a:r>
          <a:endParaRPr lang="en-AU" dirty="0"/>
        </a:p>
      </dgm:t>
    </dgm:pt>
    <dgm:pt modelId="{1B0DEC6C-6682-48B0-A3B7-E9705AC914FA}" type="parTrans" cxnId="{6ABFDFDE-FBCF-4B69-9DD0-FFE0B84A7D83}">
      <dgm:prSet/>
      <dgm:spPr/>
      <dgm:t>
        <a:bodyPr/>
        <a:lstStyle/>
        <a:p>
          <a:endParaRPr lang="en-AU"/>
        </a:p>
      </dgm:t>
    </dgm:pt>
    <dgm:pt modelId="{CA053465-1219-4632-833F-1568F5A2EA36}" type="sibTrans" cxnId="{6ABFDFDE-FBCF-4B69-9DD0-FFE0B84A7D83}">
      <dgm:prSet/>
      <dgm:spPr/>
      <dgm:t>
        <a:bodyPr/>
        <a:lstStyle/>
        <a:p>
          <a:endParaRPr lang="en-AU"/>
        </a:p>
      </dgm:t>
    </dgm:pt>
    <dgm:pt modelId="{8C3C8F4C-D55F-4BFB-B1C5-36BA3452A5D9}">
      <dgm:prSet/>
      <dgm:spPr/>
      <dgm:t>
        <a:bodyPr/>
        <a:lstStyle/>
        <a:p>
          <a:r>
            <a:rPr lang="en-AU" dirty="0"/>
            <a:t>Technical </a:t>
          </a:r>
        </a:p>
      </dgm:t>
    </dgm:pt>
    <dgm:pt modelId="{00CFFF3F-B02D-4BAC-B009-6C7D3789A35A}" type="parTrans" cxnId="{C0EE322B-1ED7-4C64-B278-09751A0625B2}">
      <dgm:prSet/>
      <dgm:spPr/>
      <dgm:t>
        <a:bodyPr/>
        <a:lstStyle/>
        <a:p>
          <a:endParaRPr lang="en-AU"/>
        </a:p>
      </dgm:t>
    </dgm:pt>
    <dgm:pt modelId="{E51DE87D-9DBA-4853-BC6A-FEAE48449AD3}" type="sibTrans" cxnId="{C0EE322B-1ED7-4C64-B278-09751A0625B2}">
      <dgm:prSet/>
      <dgm:spPr/>
      <dgm:t>
        <a:bodyPr/>
        <a:lstStyle/>
        <a:p>
          <a:endParaRPr lang="en-AU"/>
        </a:p>
      </dgm:t>
    </dgm:pt>
    <dgm:pt modelId="{EF977661-E6A0-4AA9-BE06-9DA1D83B948B}">
      <dgm:prSet/>
      <dgm:spPr/>
      <dgm:t>
        <a:bodyPr/>
        <a:lstStyle/>
        <a:p>
          <a:r>
            <a:rPr lang="en-AU" dirty="0"/>
            <a:t>COM / BOS</a:t>
          </a:r>
        </a:p>
      </dgm:t>
    </dgm:pt>
    <dgm:pt modelId="{BC504048-431D-4702-A89D-17304575C883}" type="parTrans" cxnId="{AC4BDC73-6892-4C15-A9A0-72FD7173690F}">
      <dgm:prSet/>
      <dgm:spPr/>
      <dgm:t>
        <a:bodyPr/>
        <a:lstStyle/>
        <a:p>
          <a:endParaRPr lang="en-AU"/>
        </a:p>
      </dgm:t>
    </dgm:pt>
    <dgm:pt modelId="{9E384DF8-8DE7-49C6-B02C-DE138B62A58D}" type="sibTrans" cxnId="{AC4BDC73-6892-4C15-A9A0-72FD7173690F}">
      <dgm:prSet/>
      <dgm:spPr/>
      <dgm:t>
        <a:bodyPr/>
        <a:lstStyle/>
        <a:p>
          <a:endParaRPr lang="en-AU"/>
        </a:p>
      </dgm:t>
    </dgm:pt>
    <dgm:pt modelId="{DB745002-10F5-454D-9CB0-7E08F167AE4E}">
      <dgm:prSet/>
      <dgm:spPr/>
      <dgm:t>
        <a:bodyPr/>
        <a:lstStyle/>
        <a:p>
          <a:r>
            <a:rPr lang="en-AU" dirty="0"/>
            <a:t>Direction &amp; Magnitude</a:t>
          </a:r>
        </a:p>
      </dgm:t>
    </dgm:pt>
    <dgm:pt modelId="{A030C9BF-5E90-4DE8-8295-568EF4E946BC}" type="parTrans" cxnId="{09CECECD-E391-4A46-A067-350CF54F0D3B}">
      <dgm:prSet/>
      <dgm:spPr/>
      <dgm:t>
        <a:bodyPr/>
        <a:lstStyle/>
        <a:p>
          <a:endParaRPr lang="en-AU"/>
        </a:p>
      </dgm:t>
    </dgm:pt>
    <dgm:pt modelId="{31451A24-092A-4CFF-89C5-AADAB978368C}" type="sibTrans" cxnId="{09CECECD-E391-4A46-A067-350CF54F0D3B}">
      <dgm:prSet/>
      <dgm:spPr/>
      <dgm:t>
        <a:bodyPr/>
        <a:lstStyle/>
        <a:p>
          <a:endParaRPr lang="en-AU"/>
        </a:p>
      </dgm:t>
    </dgm:pt>
    <dgm:pt modelId="{C121526B-A17C-4368-B294-2DBCA3DC2722}">
      <dgm:prSet/>
      <dgm:spPr/>
      <dgm:t>
        <a:bodyPr/>
        <a:lstStyle/>
        <a:p>
          <a:r>
            <a:rPr lang="en-AU" dirty="0"/>
            <a:t>Mobility &amp; Stability</a:t>
          </a:r>
        </a:p>
      </dgm:t>
    </dgm:pt>
    <dgm:pt modelId="{84DFF3C3-7E98-4F88-ABC8-00A1E0EFA162}" type="parTrans" cxnId="{BF125237-B293-4DA2-9049-7F35E9EC0DC3}">
      <dgm:prSet/>
      <dgm:spPr/>
      <dgm:t>
        <a:bodyPr/>
        <a:lstStyle/>
        <a:p>
          <a:endParaRPr lang="en-AU"/>
        </a:p>
      </dgm:t>
    </dgm:pt>
    <dgm:pt modelId="{CAC814B4-D164-4568-B983-2C3997DF18AF}" type="sibTrans" cxnId="{BF125237-B293-4DA2-9049-7F35E9EC0DC3}">
      <dgm:prSet/>
      <dgm:spPr/>
      <dgm:t>
        <a:bodyPr/>
        <a:lstStyle/>
        <a:p>
          <a:endParaRPr lang="en-AU"/>
        </a:p>
      </dgm:t>
    </dgm:pt>
    <dgm:pt modelId="{DD8E6D31-0C98-4227-930C-64AA40706D9F}" type="pres">
      <dgm:prSet presAssocID="{277F89BD-1C40-48DF-A31A-18C944F8B753}" presName="diagram" presStyleCnt="0">
        <dgm:presLayoutVars>
          <dgm:chPref val="1"/>
          <dgm:dir/>
          <dgm:animOne val="branch"/>
          <dgm:animLvl val="lvl"/>
          <dgm:resizeHandles val="exact"/>
        </dgm:presLayoutVars>
      </dgm:prSet>
      <dgm:spPr/>
    </dgm:pt>
    <dgm:pt modelId="{80EDA917-8B70-4541-A3E8-C084BB3B5184}" type="pres">
      <dgm:prSet presAssocID="{ECC2AAA1-22B2-4585-A969-892D34F72253}" presName="root1" presStyleCnt="0"/>
      <dgm:spPr/>
    </dgm:pt>
    <dgm:pt modelId="{6657D515-17FA-4AF2-91A8-980E68578FD8}" type="pres">
      <dgm:prSet presAssocID="{ECC2AAA1-22B2-4585-A969-892D34F72253}" presName="LevelOneTextNode" presStyleLbl="node0" presStyleIdx="0" presStyleCnt="1" custLinFactNeighborX="370">
        <dgm:presLayoutVars>
          <dgm:chPref val="3"/>
        </dgm:presLayoutVars>
      </dgm:prSet>
      <dgm:spPr/>
    </dgm:pt>
    <dgm:pt modelId="{49529EC6-EE34-40E9-A32C-7327F591B168}" type="pres">
      <dgm:prSet presAssocID="{ECC2AAA1-22B2-4585-A969-892D34F72253}" presName="level2hierChild" presStyleCnt="0"/>
      <dgm:spPr/>
    </dgm:pt>
    <dgm:pt modelId="{D2A1194C-2AEC-4FCF-A403-E1F5C1F57178}" type="pres">
      <dgm:prSet presAssocID="{2B265FFF-DAB0-47A4-970A-9AE2FC1C8B5F}" presName="conn2-1" presStyleLbl="parChTrans1D2" presStyleIdx="0" presStyleCnt="3"/>
      <dgm:spPr/>
    </dgm:pt>
    <dgm:pt modelId="{198DB8B4-2B73-424D-AB7C-A7A810018D60}" type="pres">
      <dgm:prSet presAssocID="{2B265FFF-DAB0-47A4-970A-9AE2FC1C8B5F}" presName="connTx" presStyleLbl="parChTrans1D2" presStyleIdx="0" presStyleCnt="3"/>
      <dgm:spPr/>
    </dgm:pt>
    <dgm:pt modelId="{4C40C093-F5FD-4C15-A2A1-ED2F43F6CAB6}" type="pres">
      <dgm:prSet presAssocID="{EB0EBC38-0F77-417B-BB72-04DA8075CED5}" presName="root2" presStyleCnt="0"/>
      <dgm:spPr/>
    </dgm:pt>
    <dgm:pt modelId="{F416D1C6-613E-4E85-A85E-D5ACAAF026F1}" type="pres">
      <dgm:prSet presAssocID="{EB0EBC38-0F77-417B-BB72-04DA8075CED5}" presName="LevelTwoTextNode" presStyleLbl="node2" presStyleIdx="0" presStyleCnt="3" custLinFactNeighborX="636" custLinFactNeighborY="2802">
        <dgm:presLayoutVars>
          <dgm:chPref val="3"/>
        </dgm:presLayoutVars>
      </dgm:prSet>
      <dgm:spPr/>
    </dgm:pt>
    <dgm:pt modelId="{69FDF5DC-ACA8-44A8-9DE6-E787FB6B2980}" type="pres">
      <dgm:prSet presAssocID="{EB0EBC38-0F77-417B-BB72-04DA8075CED5}" presName="level3hierChild" presStyleCnt="0"/>
      <dgm:spPr/>
    </dgm:pt>
    <dgm:pt modelId="{38828B35-A11D-4DE0-A43E-45210436290A}" type="pres">
      <dgm:prSet presAssocID="{E843C1CD-A59C-41BE-BA2E-8CF39ED69036}" presName="conn2-1" presStyleLbl="parChTrans1D3" presStyleIdx="0" presStyleCnt="6"/>
      <dgm:spPr/>
    </dgm:pt>
    <dgm:pt modelId="{6BFAC851-A81E-4B65-8A1A-40E3B96B0E58}" type="pres">
      <dgm:prSet presAssocID="{E843C1CD-A59C-41BE-BA2E-8CF39ED69036}" presName="connTx" presStyleLbl="parChTrans1D3" presStyleIdx="0" presStyleCnt="6"/>
      <dgm:spPr/>
    </dgm:pt>
    <dgm:pt modelId="{9CFF0F42-677C-4673-A986-12ACE30D0CD0}" type="pres">
      <dgm:prSet presAssocID="{A97A6939-C32C-49F5-B277-18E4B0C793FD}" presName="root2" presStyleCnt="0"/>
      <dgm:spPr/>
    </dgm:pt>
    <dgm:pt modelId="{1CDD7837-C2B9-4227-ADFF-05BC8AE314F8}" type="pres">
      <dgm:prSet presAssocID="{A97A6939-C32C-49F5-B277-18E4B0C793FD}" presName="LevelTwoTextNode" presStyleLbl="node3" presStyleIdx="0" presStyleCnt="6">
        <dgm:presLayoutVars>
          <dgm:chPref val="3"/>
        </dgm:presLayoutVars>
      </dgm:prSet>
      <dgm:spPr/>
    </dgm:pt>
    <dgm:pt modelId="{A30630E4-CAB9-4312-AE78-5A30ADEF9E62}" type="pres">
      <dgm:prSet presAssocID="{A97A6939-C32C-49F5-B277-18E4B0C793FD}" presName="level3hierChild" presStyleCnt="0"/>
      <dgm:spPr/>
    </dgm:pt>
    <dgm:pt modelId="{79DA9174-3D07-4614-A27D-51F8D4FA6355}" type="pres">
      <dgm:prSet presAssocID="{283DECDE-498E-4995-ADF6-BEE04E6498F0}" presName="conn2-1" presStyleLbl="parChTrans1D3" presStyleIdx="1" presStyleCnt="6"/>
      <dgm:spPr/>
    </dgm:pt>
    <dgm:pt modelId="{A86EA695-42DF-4A0F-B6A0-10C25F7A01B9}" type="pres">
      <dgm:prSet presAssocID="{283DECDE-498E-4995-ADF6-BEE04E6498F0}" presName="connTx" presStyleLbl="parChTrans1D3" presStyleIdx="1" presStyleCnt="6"/>
      <dgm:spPr/>
    </dgm:pt>
    <dgm:pt modelId="{779130CD-FA26-40FC-B660-8BB6D9DD69DF}" type="pres">
      <dgm:prSet presAssocID="{A2361749-F628-4F55-B3F9-FB9535298EF7}" presName="root2" presStyleCnt="0"/>
      <dgm:spPr/>
    </dgm:pt>
    <dgm:pt modelId="{C9EE645B-AF9C-4AC6-A411-0E8DFBAAFD7E}" type="pres">
      <dgm:prSet presAssocID="{A2361749-F628-4F55-B3F9-FB9535298EF7}" presName="LevelTwoTextNode" presStyleLbl="node3" presStyleIdx="1" presStyleCnt="6">
        <dgm:presLayoutVars>
          <dgm:chPref val="3"/>
        </dgm:presLayoutVars>
      </dgm:prSet>
      <dgm:spPr/>
    </dgm:pt>
    <dgm:pt modelId="{9D1FAB30-7DF8-48C7-94F0-1C49898901AF}" type="pres">
      <dgm:prSet presAssocID="{A2361749-F628-4F55-B3F9-FB9535298EF7}" presName="level3hierChild" presStyleCnt="0"/>
      <dgm:spPr/>
    </dgm:pt>
    <dgm:pt modelId="{195C5BAA-B475-4522-80DC-2E87EE16CEDD}" type="pres">
      <dgm:prSet presAssocID="{30E7F686-9443-4C26-B25A-55F3AE0FA88E}" presName="conn2-1" presStyleLbl="parChTrans1D2" presStyleIdx="1" presStyleCnt="3"/>
      <dgm:spPr/>
    </dgm:pt>
    <dgm:pt modelId="{A3677598-1DA9-4F8B-84CA-BAB7D2E57FC5}" type="pres">
      <dgm:prSet presAssocID="{30E7F686-9443-4C26-B25A-55F3AE0FA88E}" presName="connTx" presStyleLbl="parChTrans1D2" presStyleIdx="1" presStyleCnt="3"/>
      <dgm:spPr/>
    </dgm:pt>
    <dgm:pt modelId="{55EB1727-E639-47ED-8425-27552C6A6739}" type="pres">
      <dgm:prSet presAssocID="{1524FE5F-7945-44C2-ADCE-AE9AC18FE17B}" presName="root2" presStyleCnt="0"/>
      <dgm:spPr/>
    </dgm:pt>
    <dgm:pt modelId="{5B8D065E-1CC3-481B-84FC-7D4DD6C284F9}" type="pres">
      <dgm:prSet presAssocID="{1524FE5F-7945-44C2-ADCE-AE9AC18FE17B}" presName="LevelTwoTextNode" presStyleLbl="node2" presStyleIdx="1" presStyleCnt="3" custLinFactNeighborX="-1877" custLinFactNeighborY="0">
        <dgm:presLayoutVars>
          <dgm:chPref val="3"/>
        </dgm:presLayoutVars>
      </dgm:prSet>
      <dgm:spPr/>
    </dgm:pt>
    <dgm:pt modelId="{25AE4040-DCDB-4000-B319-E6088E6241D8}" type="pres">
      <dgm:prSet presAssocID="{1524FE5F-7945-44C2-ADCE-AE9AC18FE17B}" presName="level3hierChild" presStyleCnt="0"/>
      <dgm:spPr/>
    </dgm:pt>
    <dgm:pt modelId="{D093B64A-31B3-4210-8276-1096BF7D89EF}" type="pres">
      <dgm:prSet presAssocID="{1B0DEC6C-6682-48B0-A3B7-E9705AC914FA}" presName="conn2-1" presStyleLbl="parChTrans1D3" presStyleIdx="2" presStyleCnt="6"/>
      <dgm:spPr/>
    </dgm:pt>
    <dgm:pt modelId="{5A92C1B0-70D4-4F7A-8C50-87302AD04CA5}" type="pres">
      <dgm:prSet presAssocID="{1B0DEC6C-6682-48B0-A3B7-E9705AC914FA}" presName="connTx" presStyleLbl="parChTrans1D3" presStyleIdx="2" presStyleCnt="6"/>
      <dgm:spPr/>
    </dgm:pt>
    <dgm:pt modelId="{902114E2-EF39-4B0E-A4E6-47653D5405C7}" type="pres">
      <dgm:prSet presAssocID="{F67151D0-3011-4ED0-9876-DF7DBE027627}" presName="root2" presStyleCnt="0"/>
      <dgm:spPr/>
    </dgm:pt>
    <dgm:pt modelId="{9C651D6F-12FA-409C-8950-FDB6B6BBCC2B}" type="pres">
      <dgm:prSet presAssocID="{F67151D0-3011-4ED0-9876-DF7DBE027627}" presName="LevelTwoTextNode" presStyleLbl="node3" presStyleIdx="2" presStyleCnt="6">
        <dgm:presLayoutVars>
          <dgm:chPref val="3"/>
        </dgm:presLayoutVars>
      </dgm:prSet>
      <dgm:spPr/>
    </dgm:pt>
    <dgm:pt modelId="{04E6EC38-ECF5-40EF-9376-3C5CCF799341}" type="pres">
      <dgm:prSet presAssocID="{F67151D0-3011-4ED0-9876-DF7DBE027627}" presName="level3hierChild" presStyleCnt="0"/>
      <dgm:spPr/>
    </dgm:pt>
    <dgm:pt modelId="{D64B75BF-49E9-4F3A-8F90-CED5BBBF7065}" type="pres">
      <dgm:prSet presAssocID="{84DFF3C3-7E98-4F88-ABC8-00A1E0EFA162}" presName="conn2-1" presStyleLbl="parChTrans1D3" presStyleIdx="3" presStyleCnt="6"/>
      <dgm:spPr/>
    </dgm:pt>
    <dgm:pt modelId="{D578E4B4-A98C-454C-B602-E51F9D4F4493}" type="pres">
      <dgm:prSet presAssocID="{84DFF3C3-7E98-4F88-ABC8-00A1E0EFA162}" presName="connTx" presStyleLbl="parChTrans1D3" presStyleIdx="3" presStyleCnt="6"/>
      <dgm:spPr/>
    </dgm:pt>
    <dgm:pt modelId="{A1D07DF4-36D6-49B9-8FE2-D006B405C9E6}" type="pres">
      <dgm:prSet presAssocID="{C121526B-A17C-4368-B294-2DBCA3DC2722}" presName="root2" presStyleCnt="0"/>
      <dgm:spPr/>
    </dgm:pt>
    <dgm:pt modelId="{BF7EE6E8-37BD-4B84-953A-2ECDEF17E2A8}" type="pres">
      <dgm:prSet presAssocID="{C121526B-A17C-4368-B294-2DBCA3DC2722}" presName="LevelTwoTextNode" presStyleLbl="node3" presStyleIdx="3" presStyleCnt="6">
        <dgm:presLayoutVars>
          <dgm:chPref val="3"/>
        </dgm:presLayoutVars>
      </dgm:prSet>
      <dgm:spPr/>
    </dgm:pt>
    <dgm:pt modelId="{AB5F51BB-1147-4392-B167-A35717357F1C}" type="pres">
      <dgm:prSet presAssocID="{C121526B-A17C-4368-B294-2DBCA3DC2722}" presName="level3hierChild" presStyleCnt="0"/>
      <dgm:spPr/>
    </dgm:pt>
    <dgm:pt modelId="{9B39F432-42C5-419D-AD04-76E882C212B5}" type="pres">
      <dgm:prSet presAssocID="{00CFFF3F-B02D-4BAC-B009-6C7D3789A35A}" presName="conn2-1" presStyleLbl="parChTrans1D2" presStyleIdx="2" presStyleCnt="3"/>
      <dgm:spPr/>
    </dgm:pt>
    <dgm:pt modelId="{A8C2A201-F9C1-4572-9A52-5EA755229AA1}" type="pres">
      <dgm:prSet presAssocID="{00CFFF3F-B02D-4BAC-B009-6C7D3789A35A}" presName="connTx" presStyleLbl="parChTrans1D2" presStyleIdx="2" presStyleCnt="3"/>
      <dgm:spPr/>
    </dgm:pt>
    <dgm:pt modelId="{E190CD3B-ECDC-47A4-83E4-7C00DECF31F5}" type="pres">
      <dgm:prSet presAssocID="{8C3C8F4C-D55F-4BFB-B1C5-36BA3452A5D9}" presName="root2" presStyleCnt="0"/>
      <dgm:spPr/>
    </dgm:pt>
    <dgm:pt modelId="{6B5E94FF-D08E-48FC-B834-C1A2B9FB2BB4}" type="pres">
      <dgm:prSet presAssocID="{8C3C8F4C-D55F-4BFB-B1C5-36BA3452A5D9}" presName="LevelTwoTextNode" presStyleLbl="node2" presStyleIdx="2" presStyleCnt="3">
        <dgm:presLayoutVars>
          <dgm:chPref val="3"/>
        </dgm:presLayoutVars>
      </dgm:prSet>
      <dgm:spPr/>
    </dgm:pt>
    <dgm:pt modelId="{A64CDB15-A33A-4AC7-95B1-6E2DAA94DD08}" type="pres">
      <dgm:prSet presAssocID="{8C3C8F4C-D55F-4BFB-B1C5-36BA3452A5D9}" presName="level3hierChild" presStyleCnt="0"/>
      <dgm:spPr/>
    </dgm:pt>
    <dgm:pt modelId="{4DF165B5-BBAD-4E78-B8E8-AEDACE785349}" type="pres">
      <dgm:prSet presAssocID="{BC504048-431D-4702-A89D-17304575C883}" presName="conn2-1" presStyleLbl="parChTrans1D3" presStyleIdx="4" presStyleCnt="6"/>
      <dgm:spPr/>
    </dgm:pt>
    <dgm:pt modelId="{1F18BD1C-50FF-4D64-876B-372D0D9265D8}" type="pres">
      <dgm:prSet presAssocID="{BC504048-431D-4702-A89D-17304575C883}" presName="connTx" presStyleLbl="parChTrans1D3" presStyleIdx="4" presStyleCnt="6"/>
      <dgm:spPr/>
    </dgm:pt>
    <dgm:pt modelId="{5F9FB717-4E6F-4B10-A889-182FDC360B53}" type="pres">
      <dgm:prSet presAssocID="{EF977661-E6A0-4AA9-BE06-9DA1D83B948B}" presName="root2" presStyleCnt="0"/>
      <dgm:spPr/>
    </dgm:pt>
    <dgm:pt modelId="{4E22D032-8D7F-430A-9D38-20210F678878}" type="pres">
      <dgm:prSet presAssocID="{EF977661-E6A0-4AA9-BE06-9DA1D83B948B}" presName="LevelTwoTextNode" presStyleLbl="node3" presStyleIdx="4" presStyleCnt="6">
        <dgm:presLayoutVars>
          <dgm:chPref val="3"/>
        </dgm:presLayoutVars>
      </dgm:prSet>
      <dgm:spPr/>
    </dgm:pt>
    <dgm:pt modelId="{4C88CC47-1CE6-441C-B350-C52DA2C349F6}" type="pres">
      <dgm:prSet presAssocID="{EF977661-E6A0-4AA9-BE06-9DA1D83B948B}" presName="level3hierChild" presStyleCnt="0"/>
      <dgm:spPr/>
    </dgm:pt>
    <dgm:pt modelId="{D3BDC788-7C16-456E-8999-3358D6F9B151}" type="pres">
      <dgm:prSet presAssocID="{A030C9BF-5E90-4DE8-8295-568EF4E946BC}" presName="conn2-1" presStyleLbl="parChTrans1D3" presStyleIdx="5" presStyleCnt="6"/>
      <dgm:spPr/>
    </dgm:pt>
    <dgm:pt modelId="{E4D21C9E-AFFF-40AB-A0A7-20F08BDB1ECF}" type="pres">
      <dgm:prSet presAssocID="{A030C9BF-5E90-4DE8-8295-568EF4E946BC}" presName="connTx" presStyleLbl="parChTrans1D3" presStyleIdx="5" presStyleCnt="6"/>
      <dgm:spPr/>
    </dgm:pt>
    <dgm:pt modelId="{54F9C279-D7D8-49BC-B347-83D4F57F19C0}" type="pres">
      <dgm:prSet presAssocID="{DB745002-10F5-454D-9CB0-7E08F167AE4E}" presName="root2" presStyleCnt="0"/>
      <dgm:spPr/>
    </dgm:pt>
    <dgm:pt modelId="{0627CFEB-6B19-4878-B813-5F2B4DBED33C}" type="pres">
      <dgm:prSet presAssocID="{DB745002-10F5-454D-9CB0-7E08F167AE4E}" presName="LevelTwoTextNode" presStyleLbl="node3" presStyleIdx="5" presStyleCnt="6">
        <dgm:presLayoutVars>
          <dgm:chPref val="3"/>
        </dgm:presLayoutVars>
      </dgm:prSet>
      <dgm:spPr/>
    </dgm:pt>
    <dgm:pt modelId="{F1B26179-9DA2-4286-BFB9-D415C8FEF433}" type="pres">
      <dgm:prSet presAssocID="{DB745002-10F5-454D-9CB0-7E08F167AE4E}" presName="level3hierChild" presStyleCnt="0"/>
      <dgm:spPr/>
    </dgm:pt>
  </dgm:ptLst>
  <dgm:cxnLst>
    <dgm:cxn modelId="{C925F103-0D83-4360-AE0E-A2CDC52E89B7}" type="presOf" srcId="{BC504048-431D-4702-A89D-17304575C883}" destId="{4DF165B5-BBAD-4E78-B8E8-AEDACE785349}" srcOrd="0" destOrd="0" presId="urn:microsoft.com/office/officeart/2005/8/layout/hierarchy2"/>
    <dgm:cxn modelId="{F58DDF16-F25C-436B-9B15-FAED2B888920}" type="presOf" srcId="{BC504048-431D-4702-A89D-17304575C883}" destId="{1F18BD1C-50FF-4D64-876B-372D0D9265D8}" srcOrd="1" destOrd="0" presId="urn:microsoft.com/office/officeart/2005/8/layout/hierarchy2"/>
    <dgm:cxn modelId="{5EB09A19-6E8C-4425-B67F-C6C9264C7B57}" srcId="{ECC2AAA1-22B2-4585-A969-892D34F72253}" destId="{1524FE5F-7945-44C2-ADCE-AE9AC18FE17B}" srcOrd="1" destOrd="0" parTransId="{30E7F686-9443-4C26-B25A-55F3AE0FA88E}" sibTransId="{305B1BD7-C902-4345-A71D-403F46EA8341}"/>
    <dgm:cxn modelId="{8657031C-511C-4997-8C1B-150B9D948089}" type="presOf" srcId="{277F89BD-1C40-48DF-A31A-18C944F8B753}" destId="{DD8E6D31-0C98-4227-930C-64AA40706D9F}" srcOrd="0" destOrd="0" presId="urn:microsoft.com/office/officeart/2005/8/layout/hierarchy2"/>
    <dgm:cxn modelId="{2B8FCF22-E911-4F25-86F6-DF6D0AFD3A9E}" type="presOf" srcId="{283DECDE-498E-4995-ADF6-BEE04E6498F0}" destId="{79DA9174-3D07-4614-A27D-51F8D4FA6355}" srcOrd="0" destOrd="0" presId="urn:microsoft.com/office/officeart/2005/8/layout/hierarchy2"/>
    <dgm:cxn modelId="{6E4CEB23-9E75-4434-8EE0-42A49F44651A}" srcId="{EB0EBC38-0F77-417B-BB72-04DA8075CED5}" destId="{A97A6939-C32C-49F5-B277-18E4B0C793FD}" srcOrd="0" destOrd="0" parTransId="{E843C1CD-A59C-41BE-BA2E-8CF39ED69036}" sibTransId="{D761904A-A6DF-4768-8553-9825F2AF8510}"/>
    <dgm:cxn modelId="{223E8B24-04E2-4A5C-A3BD-59F98A1159FD}" type="presOf" srcId="{EF977661-E6A0-4AA9-BE06-9DA1D83B948B}" destId="{4E22D032-8D7F-430A-9D38-20210F678878}" srcOrd="0" destOrd="0" presId="urn:microsoft.com/office/officeart/2005/8/layout/hierarchy2"/>
    <dgm:cxn modelId="{B46C8027-69EA-4A2D-945A-C7F326579416}" type="presOf" srcId="{84DFF3C3-7E98-4F88-ABC8-00A1E0EFA162}" destId="{D578E4B4-A98C-454C-B602-E51F9D4F4493}" srcOrd="1" destOrd="0" presId="urn:microsoft.com/office/officeart/2005/8/layout/hierarchy2"/>
    <dgm:cxn modelId="{55D6FA29-75EB-4C64-9C4D-DE3BABAC8C24}" type="presOf" srcId="{E843C1CD-A59C-41BE-BA2E-8CF39ED69036}" destId="{38828B35-A11D-4DE0-A43E-45210436290A}" srcOrd="0" destOrd="0" presId="urn:microsoft.com/office/officeart/2005/8/layout/hierarchy2"/>
    <dgm:cxn modelId="{C0EE322B-1ED7-4C64-B278-09751A0625B2}" srcId="{ECC2AAA1-22B2-4585-A969-892D34F72253}" destId="{8C3C8F4C-D55F-4BFB-B1C5-36BA3452A5D9}" srcOrd="2" destOrd="0" parTransId="{00CFFF3F-B02D-4BAC-B009-6C7D3789A35A}" sibTransId="{E51DE87D-9DBA-4853-BC6A-FEAE48449AD3}"/>
    <dgm:cxn modelId="{D18CFF2B-20D4-4ACA-B035-155E870FEB7B}" type="presOf" srcId="{1B0DEC6C-6682-48B0-A3B7-E9705AC914FA}" destId="{D093B64A-31B3-4210-8276-1096BF7D89EF}" srcOrd="0" destOrd="0" presId="urn:microsoft.com/office/officeart/2005/8/layout/hierarchy2"/>
    <dgm:cxn modelId="{BF125237-B293-4DA2-9049-7F35E9EC0DC3}" srcId="{1524FE5F-7945-44C2-ADCE-AE9AC18FE17B}" destId="{C121526B-A17C-4368-B294-2DBCA3DC2722}" srcOrd="1" destOrd="0" parTransId="{84DFF3C3-7E98-4F88-ABC8-00A1E0EFA162}" sibTransId="{CAC814B4-D164-4568-B983-2C3997DF18AF}"/>
    <dgm:cxn modelId="{1DE6505C-E4A7-45E9-9317-77E27B446876}" type="presOf" srcId="{A97A6939-C32C-49F5-B277-18E4B0C793FD}" destId="{1CDD7837-C2B9-4227-ADFF-05BC8AE314F8}" srcOrd="0" destOrd="0" presId="urn:microsoft.com/office/officeart/2005/8/layout/hierarchy2"/>
    <dgm:cxn modelId="{41622241-4F00-47AB-8D7B-3BC4922AE023}" type="presOf" srcId="{2B265FFF-DAB0-47A4-970A-9AE2FC1C8B5F}" destId="{D2A1194C-2AEC-4FCF-A403-E1F5C1F57178}" srcOrd="0" destOrd="0" presId="urn:microsoft.com/office/officeart/2005/8/layout/hierarchy2"/>
    <dgm:cxn modelId="{8DC7596A-BFD0-436B-BCFA-81696A266A5B}" type="presOf" srcId="{E843C1CD-A59C-41BE-BA2E-8CF39ED69036}" destId="{6BFAC851-A81E-4B65-8A1A-40E3B96B0E58}" srcOrd="1" destOrd="0" presId="urn:microsoft.com/office/officeart/2005/8/layout/hierarchy2"/>
    <dgm:cxn modelId="{3EC9B06B-7625-4261-87F9-F81AE0892D81}" type="presOf" srcId="{00CFFF3F-B02D-4BAC-B009-6C7D3789A35A}" destId="{9B39F432-42C5-419D-AD04-76E882C212B5}" srcOrd="0" destOrd="0" presId="urn:microsoft.com/office/officeart/2005/8/layout/hierarchy2"/>
    <dgm:cxn modelId="{E397A36F-660F-4930-B682-333FD5453227}" srcId="{EB0EBC38-0F77-417B-BB72-04DA8075CED5}" destId="{A2361749-F628-4F55-B3F9-FB9535298EF7}" srcOrd="1" destOrd="0" parTransId="{283DECDE-498E-4995-ADF6-BEE04E6498F0}" sibTransId="{23EA79AD-26ED-4493-B633-3E25690714EE}"/>
    <dgm:cxn modelId="{AC4BDC73-6892-4C15-A9A0-72FD7173690F}" srcId="{8C3C8F4C-D55F-4BFB-B1C5-36BA3452A5D9}" destId="{EF977661-E6A0-4AA9-BE06-9DA1D83B948B}" srcOrd="0" destOrd="0" parTransId="{BC504048-431D-4702-A89D-17304575C883}" sibTransId="{9E384DF8-8DE7-49C6-B02C-DE138B62A58D}"/>
    <dgm:cxn modelId="{492FC978-B2CC-4A81-B5D8-0A3DCDFD9920}" type="presOf" srcId="{30E7F686-9443-4C26-B25A-55F3AE0FA88E}" destId="{195C5BAA-B475-4522-80DC-2E87EE16CEDD}" srcOrd="0" destOrd="0" presId="urn:microsoft.com/office/officeart/2005/8/layout/hierarchy2"/>
    <dgm:cxn modelId="{C1BE417C-F927-4336-BB7C-77A05D91BD98}" type="presOf" srcId="{8C3C8F4C-D55F-4BFB-B1C5-36BA3452A5D9}" destId="{6B5E94FF-D08E-48FC-B834-C1A2B9FB2BB4}" srcOrd="0" destOrd="0" presId="urn:microsoft.com/office/officeart/2005/8/layout/hierarchy2"/>
    <dgm:cxn modelId="{6F40EA85-AB56-4BA1-92E3-C9C797463FB7}" srcId="{277F89BD-1C40-48DF-A31A-18C944F8B753}" destId="{ECC2AAA1-22B2-4585-A969-892D34F72253}" srcOrd="0" destOrd="0" parTransId="{D46630DC-BF70-43BE-8C50-C8024487011A}" sibTransId="{4C7ED2F7-849B-40BF-A62D-61E02A7C577C}"/>
    <dgm:cxn modelId="{54ACD186-B368-467C-B750-5F657EB6FFF1}" type="presOf" srcId="{F67151D0-3011-4ED0-9876-DF7DBE027627}" destId="{9C651D6F-12FA-409C-8950-FDB6B6BBCC2B}" srcOrd="0" destOrd="0" presId="urn:microsoft.com/office/officeart/2005/8/layout/hierarchy2"/>
    <dgm:cxn modelId="{3AAEBB94-072C-473A-86D4-26E9FABC8CE6}" type="presOf" srcId="{1524FE5F-7945-44C2-ADCE-AE9AC18FE17B}" destId="{5B8D065E-1CC3-481B-84FC-7D4DD6C284F9}" srcOrd="0" destOrd="0" presId="urn:microsoft.com/office/officeart/2005/8/layout/hierarchy2"/>
    <dgm:cxn modelId="{65ED9E97-014F-4497-B0FA-08D9C9A4A3E7}" type="presOf" srcId="{A2361749-F628-4F55-B3F9-FB9535298EF7}" destId="{C9EE645B-AF9C-4AC6-A411-0E8DFBAAFD7E}" srcOrd="0" destOrd="0" presId="urn:microsoft.com/office/officeart/2005/8/layout/hierarchy2"/>
    <dgm:cxn modelId="{2514419A-6ECD-42D2-8949-005A9954749B}" type="presOf" srcId="{DB745002-10F5-454D-9CB0-7E08F167AE4E}" destId="{0627CFEB-6B19-4878-B813-5F2B4DBED33C}" srcOrd="0" destOrd="0" presId="urn:microsoft.com/office/officeart/2005/8/layout/hierarchy2"/>
    <dgm:cxn modelId="{75A5639B-4342-4885-9B3C-1A52072FBE1E}" type="presOf" srcId="{84DFF3C3-7E98-4F88-ABC8-00A1E0EFA162}" destId="{D64B75BF-49E9-4F3A-8F90-CED5BBBF7065}" srcOrd="0" destOrd="0" presId="urn:microsoft.com/office/officeart/2005/8/layout/hierarchy2"/>
    <dgm:cxn modelId="{B6A0B1A9-E1CB-4136-8C73-EE0D8AA61B1F}" type="presOf" srcId="{283DECDE-498E-4995-ADF6-BEE04E6498F0}" destId="{A86EA695-42DF-4A0F-B6A0-10C25F7A01B9}" srcOrd="1" destOrd="0" presId="urn:microsoft.com/office/officeart/2005/8/layout/hierarchy2"/>
    <dgm:cxn modelId="{2AD733B4-79E5-49FE-9818-46108C507945}" type="presOf" srcId="{A030C9BF-5E90-4DE8-8295-568EF4E946BC}" destId="{D3BDC788-7C16-456E-8999-3358D6F9B151}" srcOrd="0" destOrd="0" presId="urn:microsoft.com/office/officeart/2005/8/layout/hierarchy2"/>
    <dgm:cxn modelId="{2DCABBB5-E46F-48C8-BC7B-D393FA5E159C}" type="presOf" srcId="{EB0EBC38-0F77-417B-BB72-04DA8075CED5}" destId="{F416D1C6-613E-4E85-A85E-D5ACAAF026F1}" srcOrd="0" destOrd="0" presId="urn:microsoft.com/office/officeart/2005/8/layout/hierarchy2"/>
    <dgm:cxn modelId="{F63401B7-FE45-41CE-9851-474952EC9A65}" type="presOf" srcId="{30E7F686-9443-4C26-B25A-55F3AE0FA88E}" destId="{A3677598-1DA9-4F8B-84CA-BAB7D2E57FC5}" srcOrd="1" destOrd="0" presId="urn:microsoft.com/office/officeart/2005/8/layout/hierarchy2"/>
    <dgm:cxn modelId="{AFAD8FBB-A6C5-4E76-9AB6-47FB38A28115}" type="presOf" srcId="{ECC2AAA1-22B2-4585-A969-892D34F72253}" destId="{6657D515-17FA-4AF2-91A8-980E68578FD8}" srcOrd="0" destOrd="0" presId="urn:microsoft.com/office/officeart/2005/8/layout/hierarchy2"/>
    <dgm:cxn modelId="{303A52C1-5BA7-4DF9-A49E-C80483601A89}" type="presOf" srcId="{C121526B-A17C-4368-B294-2DBCA3DC2722}" destId="{BF7EE6E8-37BD-4B84-953A-2ECDEF17E2A8}" srcOrd="0" destOrd="0" presId="urn:microsoft.com/office/officeart/2005/8/layout/hierarchy2"/>
    <dgm:cxn modelId="{9A4C6BC9-CD84-4AAF-AAC2-410EDEEEC4A8}" srcId="{ECC2AAA1-22B2-4585-A969-892D34F72253}" destId="{EB0EBC38-0F77-417B-BB72-04DA8075CED5}" srcOrd="0" destOrd="0" parTransId="{2B265FFF-DAB0-47A4-970A-9AE2FC1C8B5F}" sibTransId="{867C6FB7-4FB7-4DB1-A70F-D9B5999E6F8C}"/>
    <dgm:cxn modelId="{09CECECD-E391-4A46-A067-350CF54F0D3B}" srcId="{8C3C8F4C-D55F-4BFB-B1C5-36BA3452A5D9}" destId="{DB745002-10F5-454D-9CB0-7E08F167AE4E}" srcOrd="1" destOrd="0" parTransId="{A030C9BF-5E90-4DE8-8295-568EF4E946BC}" sibTransId="{31451A24-092A-4CFF-89C5-AADAB978368C}"/>
    <dgm:cxn modelId="{411D47D7-1B68-4702-AAA5-9EFCF5D99FDD}" type="presOf" srcId="{1B0DEC6C-6682-48B0-A3B7-E9705AC914FA}" destId="{5A92C1B0-70D4-4F7A-8C50-87302AD04CA5}" srcOrd="1" destOrd="0" presId="urn:microsoft.com/office/officeart/2005/8/layout/hierarchy2"/>
    <dgm:cxn modelId="{6ABFDFDE-FBCF-4B69-9DD0-FFE0B84A7D83}" srcId="{1524FE5F-7945-44C2-ADCE-AE9AC18FE17B}" destId="{F67151D0-3011-4ED0-9876-DF7DBE027627}" srcOrd="0" destOrd="0" parTransId="{1B0DEC6C-6682-48B0-A3B7-E9705AC914FA}" sibTransId="{CA053465-1219-4632-833F-1568F5A2EA36}"/>
    <dgm:cxn modelId="{134131F8-1AD4-4C88-B151-9CE66F8E139B}" type="presOf" srcId="{2B265FFF-DAB0-47A4-970A-9AE2FC1C8B5F}" destId="{198DB8B4-2B73-424D-AB7C-A7A810018D60}" srcOrd="1" destOrd="0" presId="urn:microsoft.com/office/officeart/2005/8/layout/hierarchy2"/>
    <dgm:cxn modelId="{5BAA45F9-19E0-4665-B729-73BBCD1060D1}" type="presOf" srcId="{A030C9BF-5E90-4DE8-8295-568EF4E946BC}" destId="{E4D21C9E-AFFF-40AB-A0A7-20F08BDB1ECF}" srcOrd="1" destOrd="0" presId="urn:microsoft.com/office/officeart/2005/8/layout/hierarchy2"/>
    <dgm:cxn modelId="{C30C64FD-6811-424F-B1B5-952A6ED3B353}" type="presOf" srcId="{00CFFF3F-B02D-4BAC-B009-6C7D3789A35A}" destId="{A8C2A201-F9C1-4572-9A52-5EA755229AA1}" srcOrd="1" destOrd="0" presId="urn:microsoft.com/office/officeart/2005/8/layout/hierarchy2"/>
    <dgm:cxn modelId="{2A3DB925-FAA2-4841-8BFA-CB0A18E2FAED}" type="presParOf" srcId="{DD8E6D31-0C98-4227-930C-64AA40706D9F}" destId="{80EDA917-8B70-4541-A3E8-C084BB3B5184}" srcOrd="0" destOrd="0" presId="urn:microsoft.com/office/officeart/2005/8/layout/hierarchy2"/>
    <dgm:cxn modelId="{1793FEB5-0F99-4695-82E3-631F8C9E932B}" type="presParOf" srcId="{80EDA917-8B70-4541-A3E8-C084BB3B5184}" destId="{6657D515-17FA-4AF2-91A8-980E68578FD8}" srcOrd="0" destOrd="0" presId="urn:microsoft.com/office/officeart/2005/8/layout/hierarchy2"/>
    <dgm:cxn modelId="{7B4E0ED9-C6D4-4BFD-A716-965D44772D32}" type="presParOf" srcId="{80EDA917-8B70-4541-A3E8-C084BB3B5184}" destId="{49529EC6-EE34-40E9-A32C-7327F591B168}" srcOrd="1" destOrd="0" presId="urn:microsoft.com/office/officeart/2005/8/layout/hierarchy2"/>
    <dgm:cxn modelId="{E9587ED4-3523-4931-B351-FFD66FEFA635}" type="presParOf" srcId="{49529EC6-EE34-40E9-A32C-7327F591B168}" destId="{D2A1194C-2AEC-4FCF-A403-E1F5C1F57178}" srcOrd="0" destOrd="0" presId="urn:microsoft.com/office/officeart/2005/8/layout/hierarchy2"/>
    <dgm:cxn modelId="{9C03F328-0B79-4D63-8DF6-5B6A67D59EBC}" type="presParOf" srcId="{D2A1194C-2AEC-4FCF-A403-E1F5C1F57178}" destId="{198DB8B4-2B73-424D-AB7C-A7A810018D60}" srcOrd="0" destOrd="0" presId="urn:microsoft.com/office/officeart/2005/8/layout/hierarchy2"/>
    <dgm:cxn modelId="{AED9E718-B294-44C2-8BCA-10628652D926}" type="presParOf" srcId="{49529EC6-EE34-40E9-A32C-7327F591B168}" destId="{4C40C093-F5FD-4C15-A2A1-ED2F43F6CAB6}" srcOrd="1" destOrd="0" presId="urn:microsoft.com/office/officeart/2005/8/layout/hierarchy2"/>
    <dgm:cxn modelId="{C5500629-8F7F-44D2-83D0-F4F8773BACC0}" type="presParOf" srcId="{4C40C093-F5FD-4C15-A2A1-ED2F43F6CAB6}" destId="{F416D1C6-613E-4E85-A85E-D5ACAAF026F1}" srcOrd="0" destOrd="0" presId="urn:microsoft.com/office/officeart/2005/8/layout/hierarchy2"/>
    <dgm:cxn modelId="{D980FD76-895F-4E45-93D8-0C3AD6198A99}" type="presParOf" srcId="{4C40C093-F5FD-4C15-A2A1-ED2F43F6CAB6}" destId="{69FDF5DC-ACA8-44A8-9DE6-E787FB6B2980}" srcOrd="1" destOrd="0" presId="urn:microsoft.com/office/officeart/2005/8/layout/hierarchy2"/>
    <dgm:cxn modelId="{1D9E0E02-03A1-405C-84FB-5BCDCB0A7B22}" type="presParOf" srcId="{69FDF5DC-ACA8-44A8-9DE6-E787FB6B2980}" destId="{38828B35-A11D-4DE0-A43E-45210436290A}" srcOrd="0" destOrd="0" presId="urn:microsoft.com/office/officeart/2005/8/layout/hierarchy2"/>
    <dgm:cxn modelId="{4ADC1833-B186-4C57-AD2A-485C6C467DDF}" type="presParOf" srcId="{38828B35-A11D-4DE0-A43E-45210436290A}" destId="{6BFAC851-A81E-4B65-8A1A-40E3B96B0E58}" srcOrd="0" destOrd="0" presId="urn:microsoft.com/office/officeart/2005/8/layout/hierarchy2"/>
    <dgm:cxn modelId="{F4265144-8403-4BBC-9242-15ACCA543DDB}" type="presParOf" srcId="{69FDF5DC-ACA8-44A8-9DE6-E787FB6B2980}" destId="{9CFF0F42-677C-4673-A986-12ACE30D0CD0}" srcOrd="1" destOrd="0" presId="urn:microsoft.com/office/officeart/2005/8/layout/hierarchy2"/>
    <dgm:cxn modelId="{F5028155-40BE-4497-8013-25207E321215}" type="presParOf" srcId="{9CFF0F42-677C-4673-A986-12ACE30D0CD0}" destId="{1CDD7837-C2B9-4227-ADFF-05BC8AE314F8}" srcOrd="0" destOrd="0" presId="urn:microsoft.com/office/officeart/2005/8/layout/hierarchy2"/>
    <dgm:cxn modelId="{32097CAB-444B-4E71-957B-7AECC273EFD0}" type="presParOf" srcId="{9CFF0F42-677C-4673-A986-12ACE30D0CD0}" destId="{A30630E4-CAB9-4312-AE78-5A30ADEF9E62}" srcOrd="1" destOrd="0" presId="urn:microsoft.com/office/officeart/2005/8/layout/hierarchy2"/>
    <dgm:cxn modelId="{7ED84B2F-C525-4AAE-B89B-509919727E94}" type="presParOf" srcId="{69FDF5DC-ACA8-44A8-9DE6-E787FB6B2980}" destId="{79DA9174-3D07-4614-A27D-51F8D4FA6355}" srcOrd="2" destOrd="0" presId="urn:microsoft.com/office/officeart/2005/8/layout/hierarchy2"/>
    <dgm:cxn modelId="{74BD908F-94D4-4923-9BE6-486A2A88D6D2}" type="presParOf" srcId="{79DA9174-3D07-4614-A27D-51F8D4FA6355}" destId="{A86EA695-42DF-4A0F-B6A0-10C25F7A01B9}" srcOrd="0" destOrd="0" presId="urn:microsoft.com/office/officeart/2005/8/layout/hierarchy2"/>
    <dgm:cxn modelId="{DD0CB454-085E-49B2-8BA1-FADC25831D2E}" type="presParOf" srcId="{69FDF5DC-ACA8-44A8-9DE6-E787FB6B2980}" destId="{779130CD-FA26-40FC-B660-8BB6D9DD69DF}" srcOrd="3" destOrd="0" presId="urn:microsoft.com/office/officeart/2005/8/layout/hierarchy2"/>
    <dgm:cxn modelId="{2B5BEC16-EBDE-4F4D-BDF2-553807E4B667}" type="presParOf" srcId="{779130CD-FA26-40FC-B660-8BB6D9DD69DF}" destId="{C9EE645B-AF9C-4AC6-A411-0E8DFBAAFD7E}" srcOrd="0" destOrd="0" presId="urn:microsoft.com/office/officeart/2005/8/layout/hierarchy2"/>
    <dgm:cxn modelId="{BBDC2C2E-2CE4-41BD-81EC-530EBE024B19}" type="presParOf" srcId="{779130CD-FA26-40FC-B660-8BB6D9DD69DF}" destId="{9D1FAB30-7DF8-48C7-94F0-1C49898901AF}" srcOrd="1" destOrd="0" presId="urn:microsoft.com/office/officeart/2005/8/layout/hierarchy2"/>
    <dgm:cxn modelId="{C3A4778F-3B7F-4F28-B95A-6BD76C8A37E1}" type="presParOf" srcId="{49529EC6-EE34-40E9-A32C-7327F591B168}" destId="{195C5BAA-B475-4522-80DC-2E87EE16CEDD}" srcOrd="2" destOrd="0" presId="urn:microsoft.com/office/officeart/2005/8/layout/hierarchy2"/>
    <dgm:cxn modelId="{62A8E6B8-47D8-4395-9D6A-B5D981310ADD}" type="presParOf" srcId="{195C5BAA-B475-4522-80DC-2E87EE16CEDD}" destId="{A3677598-1DA9-4F8B-84CA-BAB7D2E57FC5}" srcOrd="0" destOrd="0" presId="urn:microsoft.com/office/officeart/2005/8/layout/hierarchy2"/>
    <dgm:cxn modelId="{6DAB4D2D-514A-44A5-8486-EB9D38E374D7}" type="presParOf" srcId="{49529EC6-EE34-40E9-A32C-7327F591B168}" destId="{55EB1727-E639-47ED-8425-27552C6A6739}" srcOrd="3" destOrd="0" presId="urn:microsoft.com/office/officeart/2005/8/layout/hierarchy2"/>
    <dgm:cxn modelId="{4F1B4FFD-E526-4867-A126-D114BD4625A3}" type="presParOf" srcId="{55EB1727-E639-47ED-8425-27552C6A6739}" destId="{5B8D065E-1CC3-481B-84FC-7D4DD6C284F9}" srcOrd="0" destOrd="0" presId="urn:microsoft.com/office/officeart/2005/8/layout/hierarchy2"/>
    <dgm:cxn modelId="{AD7AF156-B761-48FA-B197-D542B783C413}" type="presParOf" srcId="{55EB1727-E639-47ED-8425-27552C6A6739}" destId="{25AE4040-DCDB-4000-B319-E6088E6241D8}" srcOrd="1" destOrd="0" presId="urn:microsoft.com/office/officeart/2005/8/layout/hierarchy2"/>
    <dgm:cxn modelId="{50F1D5CA-7205-4588-9EFE-B3DF706554D3}" type="presParOf" srcId="{25AE4040-DCDB-4000-B319-E6088E6241D8}" destId="{D093B64A-31B3-4210-8276-1096BF7D89EF}" srcOrd="0" destOrd="0" presId="urn:microsoft.com/office/officeart/2005/8/layout/hierarchy2"/>
    <dgm:cxn modelId="{9FEF5D60-C564-4C26-A2DE-A0F777B525AF}" type="presParOf" srcId="{D093B64A-31B3-4210-8276-1096BF7D89EF}" destId="{5A92C1B0-70D4-4F7A-8C50-87302AD04CA5}" srcOrd="0" destOrd="0" presId="urn:microsoft.com/office/officeart/2005/8/layout/hierarchy2"/>
    <dgm:cxn modelId="{E6D1F57A-3242-45E5-BB07-3DC64F072911}" type="presParOf" srcId="{25AE4040-DCDB-4000-B319-E6088E6241D8}" destId="{902114E2-EF39-4B0E-A4E6-47653D5405C7}" srcOrd="1" destOrd="0" presId="urn:microsoft.com/office/officeart/2005/8/layout/hierarchy2"/>
    <dgm:cxn modelId="{AA7FCEE8-F9C4-4EA9-B072-760B312989AB}" type="presParOf" srcId="{902114E2-EF39-4B0E-A4E6-47653D5405C7}" destId="{9C651D6F-12FA-409C-8950-FDB6B6BBCC2B}" srcOrd="0" destOrd="0" presId="urn:microsoft.com/office/officeart/2005/8/layout/hierarchy2"/>
    <dgm:cxn modelId="{C71635CC-2720-452D-A365-7262D4C62337}" type="presParOf" srcId="{902114E2-EF39-4B0E-A4E6-47653D5405C7}" destId="{04E6EC38-ECF5-40EF-9376-3C5CCF799341}" srcOrd="1" destOrd="0" presId="urn:microsoft.com/office/officeart/2005/8/layout/hierarchy2"/>
    <dgm:cxn modelId="{8C783E3C-3A47-4D08-8565-F53ABAEEFE0D}" type="presParOf" srcId="{25AE4040-DCDB-4000-B319-E6088E6241D8}" destId="{D64B75BF-49E9-4F3A-8F90-CED5BBBF7065}" srcOrd="2" destOrd="0" presId="urn:microsoft.com/office/officeart/2005/8/layout/hierarchy2"/>
    <dgm:cxn modelId="{0AD50470-9B9C-46BE-87C6-AF18385C01CE}" type="presParOf" srcId="{D64B75BF-49E9-4F3A-8F90-CED5BBBF7065}" destId="{D578E4B4-A98C-454C-B602-E51F9D4F4493}" srcOrd="0" destOrd="0" presId="urn:microsoft.com/office/officeart/2005/8/layout/hierarchy2"/>
    <dgm:cxn modelId="{E285D64C-42A9-4D3E-AEF6-3ADA6C703F3B}" type="presParOf" srcId="{25AE4040-DCDB-4000-B319-E6088E6241D8}" destId="{A1D07DF4-36D6-49B9-8FE2-D006B405C9E6}" srcOrd="3" destOrd="0" presId="urn:microsoft.com/office/officeart/2005/8/layout/hierarchy2"/>
    <dgm:cxn modelId="{23B9B1D3-C61F-475D-B57F-E8F846F58D53}" type="presParOf" srcId="{A1D07DF4-36D6-49B9-8FE2-D006B405C9E6}" destId="{BF7EE6E8-37BD-4B84-953A-2ECDEF17E2A8}" srcOrd="0" destOrd="0" presId="urn:microsoft.com/office/officeart/2005/8/layout/hierarchy2"/>
    <dgm:cxn modelId="{A8639148-F276-4D05-A3A5-097454E4EE44}" type="presParOf" srcId="{A1D07DF4-36D6-49B9-8FE2-D006B405C9E6}" destId="{AB5F51BB-1147-4392-B167-A35717357F1C}" srcOrd="1" destOrd="0" presId="urn:microsoft.com/office/officeart/2005/8/layout/hierarchy2"/>
    <dgm:cxn modelId="{FC8645AB-32EC-4A2A-8306-5F115035751C}" type="presParOf" srcId="{49529EC6-EE34-40E9-A32C-7327F591B168}" destId="{9B39F432-42C5-419D-AD04-76E882C212B5}" srcOrd="4" destOrd="0" presId="urn:microsoft.com/office/officeart/2005/8/layout/hierarchy2"/>
    <dgm:cxn modelId="{9912A17B-DEC7-4810-A53D-512A467B8097}" type="presParOf" srcId="{9B39F432-42C5-419D-AD04-76E882C212B5}" destId="{A8C2A201-F9C1-4572-9A52-5EA755229AA1}" srcOrd="0" destOrd="0" presId="urn:microsoft.com/office/officeart/2005/8/layout/hierarchy2"/>
    <dgm:cxn modelId="{3EBB95C7-401A-4241-8235-9B6B1A5A5748}" type="presParOf" srcId="{49529EC6-EE34-40E9-A32C-7327F591B168}" destId="{E190CD3B-ECDC-47A4-83E4-7C00DECF31F5}" srcOrd="5" destOrd="0" presId="urn:microsoft.com/office/officeart/2005/8/layout/hierarchy2"/>
    <dgm:cxn modelId="{733096EA-AD69-4414-9479-C435D22D1A8F}" type="presParOf" srcId="{E190CD3B-ECDC-47A4-83E4-7C00DECF31F5}" destId="{6B5E94FF-D08E-48FC-B834-C1A2B9FB2BB4}" srcOrd="0" destOrd="0" presId="urn:microsoft.com/office/officeart/2005/8/layout/hierarchy2"/>
    <dgm:cxn modelId="{66AEB50F-9914-42F0-85B3-6F14099F240B}" type="presParOf" srcId="{E190CD3B-ECDC-47A4-83E4-7C00DECF31F5}" destId="{A64CDB15-A33A-4AC7-95B1-6E2DAA94DD08}" srcOrd="1" destOrd="0" presId="urn:microsoft.com/office/officeart/2005/8/layout/hierarchy2"/>
    <dgm:cxn modelId="{268AD8F1-2F34-4FA9-B809-C1B55DAD566A}" type="presParOf" srcId="{A64CDB15-A33A-4AC7-95B1-6E2DAA94DD08}" destId="{4DF165B5-BBAD-4E78-B8E8-AEDACE785349}" srcOrd="0" destOrd="0" presId="urn:microsoft.com/office/officeart/2005/8/layout/hierarchy2"/>
    <dgm:cxn modelId="{00975C61-F921-4970-ADC2-7D6D3C4037CC}" type="presParOf" srcId="{4DF165B5-BBAD-4E78-B8E8-AEDACE785349}" destId="{1F18BD1C-50FF-4D64-876B-372D0D9265D8}" srcOrd="0" destOrd="0" presId="urn:microsoft.com/office/officeart/2005/8/layout/hierarchy2"/>
    <dgm:cxn modelId="{44BE47B7-E554-43A9-A3E7-F90F56707722}" type="presParOf" srcId="{A64CDB15-A33A-4AC7-95B1-6E2DAA94DD08}" destId="{5F9FB717-4E6F-4B10-A889-182FDC360B53}" srcOrd="1" destOrd="0" presId="urn:microsoft.com/office/officeart/2005/8/layout/hierarchy2"/>
    <dgm:cxn modelId="{0EC82082-7761-4CDE-A786-A94ADCA19E7A}" type="presParOf" srcId="{5F9FB717-4E6F-4B10-A889-182FDC360B53}" destId="{4E22D032-8D7F-430A-9D38-20210F678878}" srcOrd="0" destOrd="0" presId="urn:microsoft.com/office/officeart/2005/8/layout/hierarchy2"/>
    <dgm:cxn modelId="{F6EE25EF-4707-4FF2-8A9E-4674FA23399A}" type="presParOf" srcId="{5F9FB717-4E6F-4B10-A889-182FDC360B53}" destId="{4C88CC47-1CE6-441C-B350-C52DA2C349F6}" srcOrd="1" destOrd="0" presId="urn:microsoft.com/office/officeart/2005/8/layout/hierarchy2"/>
    <dgm:cxn modelId="{84CD692B-0CBA-4924-9606-22E8FAB17DAA}" type="presParOf" srcId="{A64CDB15-A33A-4AC7-95B1-6E2DAA94DD08}" destId="{D3BDC788-7C16-456E-8999-3358D6F9B151}" srcOrd="2" destOrd="0" presId="urn:microsoft.com/office/officeart/2005/8/layout/hierarchy2"/>
    <dgm:cxn modelId="{5D5FCC80-9A17-4312-B63E-3D7C1AB2425B}" type="presParOf" srcId="{D3BDC788-7C16-456E-8999-3358D6F9B151}" destId="{E4D21C9E-AFFF-40AB-A0A7-20F08BDB1ECF}" srcOrd="0" destOrd="0" presId="urn:microsoft.com/office/officeart/2005/8/layout/hierarchy2"/>
    <dgm:cxn modelId="{D9D24DA4-D6FE-4AED-B16B-F205F5746175}" type="presParOf" srcId="{A64CDB15-A33A-4AC7-95B1-6E2DAA94DD08}" destId="{54F9C279-D7D8-49BC-B347-83D4F57F19C0}" srcOrd="3" destOrd="0" presId="urn:microsoft.com/office/officeart/2005/8/layout/hierarchy2"/>
    <dgm:cxn modelId="{B23E194F-A197-4597-974E-91A8F54F5B9D}" type="presParOf" srcId="{54F9C279-D7D8-49BC-B347-83D4F57F19C0}" destId="{0627CFEB-6B19-4878-B813-5F2B4DBED33C}" srcOrd="0" destOrd="0" presId="urn:microsoft.com/office/officeart/2005/8/layout/hierarchy2"/>
    <dgm:cxn modelId="{45BBB4D1-C498-4302-9A0D-4B208F928A45}" type="presParOf" srcId="{54F9C279-D7D8-49BC-B347-83D4F57F19C0}" destId="{F1B26179-9DA2-4286-BFB9-D415C8FEF433}"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7D515-17FA-4AF2-91A8-980E68578FD8}">
      <dsp:nvSpPr>
        <dsp:cNvPr id="0" name=""/>
        <dsp:cNvSpPr/>
      </dsp:nvSpPr>
      <dsp:spPr>
        <a:xfrm>
          <a:off x="1354143" y="2607565"/>
          <a:ext cx="1811099" cy="90554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Multidirectional Speed</a:t>
          </a:r>
        </a:p>
      </dsp:txBody>
      <dsp:txXfrm>
        <a:off x="1380666" y="2634088"/>
        <a:ext cx="1758053" cy="852503"/>
      </dsp:txXfrm>
    </dsp:sp>
    <dsp:sp modelId="{D2A1194C-2AEC-4FCF-A403-E1F5C1F57178}">
      <dsp:nvSpPr>
        <dsp:cNvPr id="0" name=""/>
        <dsp:cNvSpPr/>
      </dsp:nvSpPr>
      <dsp:spPr>
        <a:xfrm rot="17371035">
          <a:off x="2438465" y="2018329"/>
          <a:ext cx="2182813" cy="26630"/>
        </a:xfrm>
        <a:custGeom>
          <a:avLst/>
          <a:gdLst/>
          <a:ahLst/>
          <a:cxnLst/>
          <a:rect l="0" t="0" r="0" b="0"/>
          <a:pathLst>
            <a:path>
              <a:moveTo>
                <a:pt x="0" y="13315"/>
              </a:moveTo>
              <a:lnTo>
                <a:pt x="2182813" y="13315"/>
              </a:lnTo>
            </a:path>
          </a:pathLst>
        </a:cu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3475301" y="1977074"/>
        <a:ext cx="109140" cy="109140"/>
      </dsp:txXfrm>
    </dsp:sp>
    <dsp:sp modelId="{F416D1C6-613E-4E85-A85E-D5ACAAF026F1}">
      <dsp:nvSpPr>
        <dsp:cNvPr id="0" name=""/>
        <dsp:cNvSpPr/>
      </dsp:nvSpPr>
      <dsp:spPr>
        <a:xfrm>
          <a:off x="3894500" y="550173"/>
          <a:ext cx="1811099" cy="90554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Cognitive</a:t>
          </a:r>
        </a:p>
      </dsp:txBody>
      <dsp:txXfrm>
        <a:off x="3921023" y="576696"/>
        <a:ext cx="1758053" cy="852503"/>
      </dsp:txXfrm>
    </dsp:sp>
    <dsp:sp modelId="{38828B35-A11D-4DE0-A43E-45210436290A}">
      <dsp:nvSpPr>
        <dsp:cNvPr id="0" name=""/>
        <dsp:cNvSpPr/>
      </dsp:nvSpPr>
      <dsp:spPr>
        <a:xfrm rot="19352974">
          <a:off x="5613050" y="716601"/>
          <a:ext cx="898021" cy="26630"/>
        </a:xfrm>
        <a:custGeom>
          <a:avLst/>
          <a:gdLst/>
          <a:ahLst/>
          <a:cxnLst/>
          <a:rect l="0" t="0" r="0" b="0"/>
          <a:pathLst>
            <a:path>
              <a:moveTo>
                <a:pt x="0" y="13315"/>
              </a:moveTo>
              <a:lnTo>
                <a:pt x="898021"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39610" y="707466"/>
        <a:ext cx="44901" cy="44901"/>
      </dsp:txXfrm>
    </dsp:sp>
    <dsp:sp modelId="{1CDD7837-C2B9-4227-ADFF-05BC8AE314F8}">
      <dsp:nvSpPr>
        <dsp:cNvPr id="0" name=""/>
        <dsp:cNvSpPr/>
      </dsp:nvSpPr>
      <dsp:spPr>
        <a:xfrm>
          <a:off x="6418521" y="4109"/>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Situational Experience</a:t>
          </a:r>
        </a:p>
      </dsp:txBody>
      <dsp:txXfrm>
        <a:off x="6445044" y="30632"/>
        <a:ext cx="1758053" cy="852503"/>
      </dsp:txXfrm>
    </dsp:sp>
    <dsp:sp modelId="{79DA9174-3D07-4614-A27D-51F8D4FA6355}">
      <dsp:nvSpPr>
        <dsp:cNvPr id="0" name=""/>
        <dsp:cNvSpPr/>
      </dsp:nvSpPr>
      <dsp:spPr>
        <a:xfrm rot="2087429">
          <a:off x="5628011" y="1237292"/>
          <a:ext cx="868099" cy="26630"/>
        </a:xfrm>
        <a:custGeom>
          <a:avLst/>
          <a:gdLst/>
          <a:ahLst/>
          <a:cxnLst/>
          <a:rect l="0" t="0" r="0" b="0"/>
          <a:pathLst>
            <a:path>
              <a:moveTo>
                <a:pt x="0" y="13315"/>
              </a:moveTo>
              <a:lnTo>
                <a:pt x="868099"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40358" y="1228905"/>
        <a:ext cx="43404" cy="43404"/>
      </dsp:txXfrm>
    </dsp:sp>
    <dsp:sp modelId="{C9EE645B-AF9C-4AC6-A411-0E8DFBAAFD7E}">
      <dsp:nvSpPr>
        <dsp:cNvPr id="0" name=""/>
        <dsp:cNvSpPr/>
      </dsp:nvSpPr>
      <dsp:spPr>
        <a:xfrm>
          <a:off x="6418521" y="1045491"/>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Decision Making</a:t>
          </a:r>
        </a:p>
      </dsp:txBody>
      <dsp:txXfrm>
        <a:off x="6445044" y="1072014"/>
        <a:ext cx="1758053" cy="852503"/>
      </dsp:txXfrm>
    </dsp:sp>
    <dsp:sp modelId="{195C5BAA-B475-4522-80DC-2E87EE16CEDD}">
      <dsp:nvSpPr>
        <dsp:cNvPr id="0" name=""/>
        <dsp:cNvSpPr/>
      </dsp:nvSpPr>
      <dsp:spPr>
        <a:xfrm>
          <a:off x="3165243" y="3047024"/>
          <a:ext cx="683744" cy="26630"/>
        </a:xfrm>
        <a:custGeom>
          <a:avLst/>
          <a:gdLst/>
          <a:ahLst/>
          <a:cxnLst/>
          <a:rect l="0" t="0" r="0" b="0"/>
          <a:pathLst>
            <a:path>
              <a:moveTo>
                <a:pt x="0" y="13315"/>
              </a:moveTo>
              <a:lnTo>
                <a:pt x="683744" y="13315"/>
              </a:lnTo>
            </a:path>
          </a:pathLst>
        </a:cu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490021" y="3043246"/>
        <a:ext cx="34187" cy="34187"/>
      </dsp:txXfrm>
    </dsp:sp>
    <dsp:sp modelId="{5B8D065E-1CC3-481B-84FC-7D4DD6C284F9}">
      <dsp:nvSpPr>
        <dsp:cNvPr id="0" name=""/>
        <dsp:cNvSpPr/>
      </dsp:nvSpPr>
      <dsp:spPr>
        <a:xfrm>
          <a:off x="3848987" y="2607565"/>
          <a:ext cx="1811099" cy="90554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Physical</a:t>
          </a:r>
        </a:p>
      </dsp:txBody>
      <dsp:txXfrm>
        <a:off x="3875510" y="2634088"/>
        <a:ext cx="1758053" cy="852503"/>
      </dsp:txXfrm>
    </dsp:sp>
    <dsp:sp modelId="{D093B64A-31B3-4210-8276-1096BF7D89EF}">
      <dsp:nvSpPr>
        <dsp:cNvPr id="0" name=""/>
        <dsp:cNvSpPr/>
      </dsp:nvSpPr>
      <dsp:spPr>
        <a:xfrm rot="19531744">
          <a:off x="5579320" y="2786678"/>
          <a:ext cx="919968" cy="26630"/>
        </a:xfrm>
        <a:custGeom>
          <a:avLst/>
          <a:gdLst/>
          <a:ahLst/>
          <a:cxnLst/>
          <a:rect l="0" t="0" r="0" b="0"/>
          <a:pathLst>
            <a:path>
              <a:moveTo>
                <a:pt x="0" y="13315"/>
              </a:moveTo>
              <a:lnTo>
                <a:pt x="919968"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16305" y="2776995"/>
        <a:ext cx="45998" cy="45998"/>
      </dsp:txXfrm>
    </dsp:sp>
    <dsp:sp modelId="{9C651D6F-12FA-409C-8950-FDB6B6BBCC2B}">
      <dsp:nvSpPr>
        <dsp:cNvPr id="0" name=""/>
        <dsp:cNvSpPr/>
      </dsp:nvSpPr>
      <dsp:spPr>
        <a:xfrm>
          <a:off x="6418521" y="2086873"/>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Strength </a:t>
          </a:r>
        </a:p>
        <a:p>
          <a:pPr marL="0" lvl="0" indent="0" algn="ctr" defTabSz="800100">
            <a:lnSpc>
              <a:spcPct val="90000"/>
            </a:lnSpc>
            <a:spcBef>
              <a:spcPct val="0"/>
            </a:spcBef>
            <a:spcAft>
              <a:spcPct val="35000"/>
            </a:spcAft>
            <a:buNone/>
          </a:pPr>
          <a:r>
            <a:rPr lang="en-AU" sz="1800" kern="1200" dirty="0"/>
            <a:t>Conc / </a:t>
          </a:r>
          <a:r>
            <a:rPr lang="en-AU" sz="1800" kern="1200" dirty="0" err="1"/>
            <a:t>Ecc</a:t>
          </a:r>
          <a:endParaRPr lang="en-AU" sz="1800" kern="1200" dirty="0"/>
        </a:p>
      </dsp:txBody>
      <dsp:txXfrm>
        <a:off x="6445044" y="2113396"/>
        <a:ext cx="1758053" cy="852503"/>
      </dsp:txXfrm>
    </dsp:sp>
    <dsp:sp modelId="{D64B75BF-49E9-4F3A-8F90-CED5BBBF7065}">
      <dsp:nvSpPr>
        <dsp:cNvPr id="0" name=""/>
        <dsp:cNvSpPr/>
      </dsp:nvSpPr>
      <dsp:spPr>
        <a:xfrm rot="2068256">
          <a:off x="5579320" y="3307370"/>
          <a:ext cx="919968" cy="26630"/>
        </a:xfrm>
        <a:custGeom>
          <a:avLst/>
          <a:gdLst/>
          <a:ahLst/>
          <a:cxnLst/>
          <a:rect l="0" t="0" r="0" b="0"/>
          <a:pathLst>
            <a:path>
              <a:moveTo>
                <a:pt x="0" y="13315"/>
              </a:moveTo>
              <a:lnTo>
                <a:pt x="919968"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16305" y="3297686"/>
        <a:ext cx="45998" cy="45998"/>
      </dsp:txXfrm>
    </dsp:sp>
    <dsp:sp modelId="{BF7EE6E8-37BD-4B84-953A-2ECDEF17E2A8}">
      <dsp:nvSpPr>
        <dsp:cNvPr id="0" name=""/>
        <dsp:cNvSpPr/>
      </dsp:nvSpPr>
      <dsp:spPr>
        <a:xfrm>
          <a:off x="6418521" y="3128256"/>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Mobility &amp; Stability</a:t>
          </a:r>
        </a:p>
      </dsp:txBody>
      <dsp:txXfrm>
        <a:off x="6445044" y="3154779"/>
        <a:ext cx="1758053" cy="852503"/>
      </dsp:txXfrm>
    </dsp:sp>
    <dsp:sp modelId="{9B39F432-42C5-419D-AD04-76E882C212B5}">
      <dsp:nvSpPr>
        <dsp:cNvPr id="0" name=""/>
        <dsp:cNvSpPr/>
      </dsp:nvSpPr>
      <dsp:spPr>
        <a:xfrm rot="4259136">
          <a:off x="2422629" y="4088406"/>
          <a:ext cx="2202965" cy="26630"/>
        </a:xfrm>
        <a:custGeom>
          <a:avLst/>
          <a:gdLst/>
          <a:ahLst/>
          <a:cxnLst/>
          <a:rect l="0" t="0" r="0" b="0"/>
          <a:pathLst>
            <a:path>
              <a:moveTo>
                <a:pt x="0" y="13315"/>
              </a:moveTo>
              <a:lnTo>
                <a:pt x="2202965" y="13315"/>
              </a:lnTo>
            </a:path>
          </a:pathLst>
        </a:custGeom>
        <a:noFill/>
        <a:ln w="25400" cap="flat" cmpd="sng" algn="ctr">
          <a:solidFill>
            <a:schemeClr val="accent3">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3469038" y="4046648"/>
        <a:ext cx="110148" cy="110148"/>
      </dsp:txXfrm>
    </dsp:sp>
    <dsp:sp modelId="{6B5E94FF-D08E-48FC-B834-C1A2B9FB2BB4}">
      <dsp:nvSpPr>
        <dsp:cNvPr id="0" name=""/>
        <dsp:cNvSpPr/>
      </dsp:nvSpPr>
      <dsp:spPr>
        <a:xfrm>
          <a:off x="3882982" y="4690329"/>
          <a:ext cx="1811099" cy="90554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Technical </a:t>
          </a:r>
        </a:p>
      </dsp:txBody>
      <dsp:txXfrm>
        <a:off x="3909505" y="4716852"/>
        <a:ext cx="1758053" cy="852503"/>
      </dsp:txXfrm>
    </dsp:sp>
    <dsp:sp modelId="{4DF165B5-BBAD-4E78-B8E8-AEDACE785349}">
      <dsp:nvSpPr>
        <dsp:cNvPr id="0" name=""/>
        <dsp:cNvSpPr/>
      </dsp:nvSpPr>
      <dsp:spPr>
        <a:xfrm rot="19457599">
          <a:off x="5610226" y="4869443"/>
          <a:ext cx="892150" cy="26630"/>
        </a:xfrm>
        <a:custGeom>
          <a:avLst/>
          <a:gdLst/>
          <a:ahLst/>
          <a:cxnLst/>
          <a:rect l="0" t="0" r="0" b="0"/>
          <a:pathLst>
            <a:path>
              <a:moveTo>
                <a:pt x="0" y="13315"/>
              </a:moveTo>
              <a:lnTo>
                <a:pt x="892150"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33997" y="4860455"/>
        <a:ext cx="44607" cy="44607"/>
      </dsp:txXfrm>
    </dsp:sp>
    <dsp:sp modelId="{4E22D032-8D7F-430A-9D38-20210F678878}">
      <dsp:nvSpPr>
        <dsp:cNvPr id="0" name=""/>
        <dsp:cNvSpPr/>
      </dsp:nvSpPr>
      <dsp:spPr>
        <a:xfrm>
          <a:off x="6418521" y="4169638"/>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COM / BOS</a:t>
          </a:r>
        </a:p>
      </dsp:txBody>
      <dsp:txXfrm>
        <a:off x="6445044" y="4196161"/>
        <a:ext cx="1758053" cy="852503"/>
      </dsp:txXfrm>
    </dsp:sp>
    <dsp:sp modelId="{D3BDC788-7C16-456E-8999-3358D6F9B151}">
      <dsp:nvSpPr>
        <dsp:cNvPr id="0" name=""/>
        <dsp:cNvSpPr/>
      </dsp:nvSpPr>
      <dsp:spPr>
        <a:xfrm rot="2142401">
          <a:off x="5610226" y="5390134"/>
          <a:ext cx="892150" cy="26630"/>
        </a:xfrm>
        <a:custGeom>
          <a:avLst/>
          <a:gdLst/>
          <a:ahLst/>
          <a:cxnLst/>
          <a:rect l="0" t="0" r="0" b="0"/>
          <a:pathLst>
            <a:path>
              <a:moveTo>
                <a:pt x="0" y="13315"/>
              </a:moveTo>
              <a:lnTo>
                <a:pt x="892150" y="13315"/>
              </a:lnTo>
            </a:path>
          </a:pathLst>
        </a:custGeom>
        <a:noFill/>
        <a:ln w="25400" cap="flat" cmpd="sng" algn="ctr">
          <a:solidFill>
            <a:schemeClr val="accent4">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6033997" y="5381146"/>
        <a:ext cx="44607" cy="44607"/>
      </dsp:txXfrm>
    </dsp:sp>
    <dsp:sp modelId="{0627CFEB-6B19-4878-B813-5F2B4DBED33C}">
      <dsp:nvSpPr>
        <dsp:cNvPr id="0" name=""/>
        <dsp:cNvSpPr/>
      </dsp:nvSpPr>
      <dsp:spPr>
        <a:xfrm>
          <a:off x="6418521" y="5211020"/>
          <a:ext cx="1811099" cy="90554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l">
            <a:rot lat="0" lon="0" rev="18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AU" sz="1800" kern="1200" dirty="0"/>
            <a:t>Direction &amp; Magnitude</a:t>
          </a:r>
        </a:p>
      </dsp:txBody>
      <dsp:txXfrm>
        <a:off x="6445044" y="5237543"/>
        <a:ext cx="1758053" cy="8525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12EF82FF-4BE0-427B-861F-02CE2C1AFF06}" type="datetimeFigureOut">
              <a:rPr lang="en-AU" smtClean="0"/>
              <a:t>21/07/2020</a:t>
            </a:fld>
            <a:endParaRPr lang="en-AU"/>
          </a:p>
        </p:txBody>
      </p:sp>
      <p:sp>
        <p:nvSpPr>
          <p:cNvPr id="4" name="Footer Placeholder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DC572B5F-8997-4FCD-B4CF-9E141D4E81EC}" type="slidenum">
              <a:rPr lang="en-AU" smtClean="0"/>
              <a:t>‹#›</a:t>
            </a:fld>
            <a:endParaRPr lang="en-AU"/>
          </a:p>
        </p:txBody>
      </p:sp>
    </p:spTree>
    <p:extLst>
      <p:ext uri="{BB962C8B-B14F-4D97-AF65-F5344CB8AC3E}">
        <p14:creationId xmlns:p14="http://schemas.microsoft.com/office/powerpoint/2010/main" val="3235070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785B41A-DC64-498A-88C9-120160260A01}" type="datetimeFigureOut">
              <a:rPr lang="en-AU" smtClean="0"/>
              <a:t>21/07/2020</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106C4507-B616-4B99-AA7B-B1DD11689B60}" type="slidenum">
              <a:rPr lang="en-AU" smtClean="0"/>
              <a:t>‹#›</a:t>
            </a:fld>
            <a:endParaRPr lang="en-AU"/>
          </a:p>
        </p:txBody>
      </p:sp>
    </p:spTree>
    <p:extLst>
      <p:ext uri="{BB962C8B-B14F-4D97-AF65-F5344CB8AC3E}">
        <p14:creationId xmlns:p14="http://schemas.microsoft.com/office/powerpoint/2010/main" val="408702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06C4507-B616-4B99-AA7B-B1DD11689B60}" type="slidenum">
              <a:rPr lang="en-AU" smtClean="0"/>
              <a:t>1</a:t>
            </a:fld>
            <a:endParaRPr lang="en-AU"/>
          </a:p>
        </p:txBody>
      </p:sp>
    </p:spTree>
    <p:extLst>
      <p:ext uri="{BB962C8B-B14F-4D97-AF65-F5344CB8AC3E}">
        <p14:creationId xmlns:p14="http://schemas.microsoft.com/office/powerpoint/2010/main" val="173603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classic COD and agility drills which are also used as tests. </a:t>
            </a:r>
          </a:p>
          <a:p>
            <a:endParaRPr lang="en-AU" dirty="0"/>
          </a:p>
          <a:p>
            <a:r>
              <a:rPr lang="en-AU" dirty="0"/>
              <a:t>In the 505 and pro-agility CODS tests, the athlete knows the directional changes to be made, there is no reactivity or decision making required. </a:t>
            </a:r>
          </a:p>
          <a:p>
            <a:endParaRPr lang="en-AU" dirty="0"/>
          </a:p>
          <a:p>
            <a:r>
              <a:rPr lang="en-AU" dirty="0"/>
              <a:t>These drills allow you to train and assess change of direction mechanics, deceleration, transition or plant step, posture and stability. </a:t>
            </a:r>
          </a:p>
          <a:p>
            <a:endParaRPr lang="en-AU" dirty="0"/>
          </a:p>
          <a:p>
            <a:r>
              <a:rPr lang="en-AU" dirty="0"/>
              <a:t>The T drill, Illinois and Box drill are </a:t>
            </a:r>
            <a:r>
              <a:rPr lang="en-AU" dirty="0" err="1"/>
              <a:t>manouvreability</a:t>
            </a:r>
            <a:r>
              <a:rPr lang="en-AU" dirty="0"/>
              <a:t> tests which also allow you to assess tight foot patterning, balance and control and </a:t>
            </a:r>
          </a:p>
          <a:p>
            <a:endParaRPr lang="en-AU" dirty="0"/>
          </a:p>
          <a:p>
            <a:r>
              <a:rPr lang="en-AU" dirty="0"/>
              <a:t>The Reactive Agility tests allow you to assess all of the above components of multi-directional speed as well as reaction time to a given stimulus.</a:t>
            </a:r>
          </a:p>
          <a:p>
            <a:endParaRPr lang="en-AU" dirty="0"/>
          </a:p>
        </p:txBody>
      </p:sp>
      <p:sp>
        <p:nvSpPr>
          <p:cNvPr id="4" name="Slide Number Placeholder 3"/>
          <p:cNvSpPr>
            <a:spLocks noGrp="1"/>
          </p:cNvSpPr>
          <p:nvPr>
            <p:ph type="sldNum" sz="quarter" idx="5"/>
          </p:nvPr>
        </p:nvSpPr>
        <p:spPr/>
        <p:txBody>
          <a:bodyPr/>
          <a:lstStyle/>
          <a:p>
            <a:fld id="{106C4507-B616-4B99-AA7B-B1DD11689B60}" type="slidenum">
              <a:rPr lang="en-AU" smtClean="0"/>
              <a:t>11</a:t>
            </a:fld>
            <a:endParaRPr lang="en-AU"/>
          </a:p>
        </p:txBody>
      </p:sp>
    </p:spTree>
    <p:extLst>
      <p:ext uri="{BB962C8B-B14F-4D97-AF65-F5344CB8AC3E}">
        <p14:creationId xmlns:p14="http://schemas.microsoft.com/office/powerpoint/2010/main" val="66002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important at this high end of Agility training and development to work with technical coaches to set up game situation drills where athletes are forced to make decisions and act. </a:t>
            </a:r>
          </a:p>
          <a:p>
            <a:r>
              <a:rPr lang="en-AU" dirty="0"/>
              <a:t>The technical coach assess the decision made while you assess the physical and technical qualities of the players, together you identify gaps in player performance and training that may still exist. </a:t>
            </a:r>
          </a:p>
        </p:txBody>
      </p:sp>
      <p:sp>
        <p:nvSpPr>
          <p:cNvPr id="4" name="Slide Number Placeholder 3"/>
          <p:cNvSpPr>
            <a:spLocks noGrp="1"/>
          </p:cNvSpPr>
          <p:nvPr>
            <p:ph type="sldNum" sz="quarter" idx="5"/>
          </p:nvPr>
        </p:nvSpPr>
        <p:spPr/>
        <p:txBody>
          <a:bodyPr/>
          <a:lstStyle/>
          <a:p>
            <a:fld id="{106C4507-B616-4B99-AA7B-B1DD11689B60}" type="slidenum">
              <a:rPr lang="en-AU" smtClean="0"/>
              <a:t>13</a:t>
            </a:fld>
            <a:endParaRPr lang="en-AU"/>
          </a:p>
        </p:txBody>
      </p:sp>
    </p:spTree>
    <p:extLst>
      <p:ext uri="{BB962C8B-B14F-4D97-AF65-F5344CB8AC3E}">
        <p14:creationId xmlns:p14="http://schemas.microsoft.com/office/powerpoint/2010/main" val="253242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type of session involves you working directly with the technical coaches. The athletes play a small low intensity game for 3 to 5 minutes. </a:t>
            </a:r>
          </a:p>
          <a:p>
            <a:r>
              <a:rPr lang="en-AU" dirty="0"/>
              <a:t>This is followed by a functional and dynamic warm up including some form of interval based cardiovascular effort to increase heart rate and blood flow, </a:t>
            </a:r>
          </a:p>
          <a:p>
            <a:r>
              <a:rPr lang="en-AU" dirty="0"/>
              <a:t>functional movement actions such as squats and lunges to assess ROM of joints and movement quality as well as increasing synovial fluid lubrication of joints. Be sure to add in multidirectional runs and weaves, rhythmical skipping some low intensity jumps and hops. </a:t>
            </a:r>
          </a:p>
          <a:p>
            <a:r>
              <a:rPr lang="en-AU" dirty="0"/>
              <a:t>Then move into jump based training to develop elastic qualities. It may be a simple as introducing landing technique or as complex as multiple hops in various directions to stability hold. Your choices here as always will be dependant on the training age and competency of your athletes. </a:t>
            </a:r>
          </a:p>
          <a:p>
            <a:r>
              <a:rPr lang="en-AU" dirty="0"/>
              <a:t>The next segment is basically getting the players to race each other or engage in chasing games where you can observe from the sideline any technical deficiencies that are present, ensure you are creating scenarios where you are watching the athletes run at varying intensities</a:t>
            </a:r>
          </a:p>
          <a:p>
            <a:r>
              <a:rPr lang="en-AU" dirty="0"/>
              <a:t>Then the goal is to take some time to work on technical clean up – that is run through drills which will correct lever positions or postural integrity that collapsed during the previous segment of training. </a:t>
            </a:r>
          </a:p>
          <a:p>
            <a:r>
              <a:rPr lang="en-AU" dirty="0"/>
              <a:t>The goal is to have technical proficiency in acceleration and top speed that transfers into the game. </a:t>
            </a:r>
          </a:p>
        </p:txBody>
      </p:sp>
      <p:sp>
        <p:nvSpPr>
          <p:cNvPr id="4" name="Slide Number Placeholder 3"/>
          <p:cNvSpPr>
            <a:spLocks noGrp="1"/>
          </p:cNvSpPr>
          <p:nvPr>
            <p:ph type="sldNum" sz="quarter" idx="5"/>
          </p:nvPr>
        </p:nvSpPr>
        <p:spPr/>
        <p:txBody>
          <a:bodyPr/>
          <a:lstStyle/>
          <a:p>
            <a:fld id="{106C4507-B616-4B99-AA7B-B1DD11689B60}" type="slidenum">
              <a:rPr lang="en-AU" smtClean="0"/>
              <a:t>14</a:t>
            </a:fld>
            <a:endParaRPr lang="en-AU"/>
          </a:p>
        </p:txBody>
      </p:sp>
    </p:spTree>
    <p:extLst>
      <p:ext uri="{BB962C8B-B14F-4D97-AF65-F5344CB8AC3E}">
        <p14:creationId xmlns:p14="http://schemas.microsoft.com/office/powerpoint/2010/main" val="93322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ability to change initial direction to a predetermined location and space on the field or court is our CODS. However it is the perceptual –cognitive ability to react to a stimulus such a s a defender or the bounce of the ball in addition to the physical ability to change direction that provides a true definition of agility (</a:t>
            </a:r>
            <a:r>
              <a:rPr lang="en-AU" dirty="0" err="1"/>
              <a:t>nimphius</a:t>
            </a:r>
            <a:r>
              <a:rPr lang="en-AU" dirty="0"/>
              <a:t>, s. 2014) </a:t>
            </a:r>
          </a:p>
        </p:txBody>
      </p:sp>
      <p:sp>
        <p:nvSpPr>
          <p:cNvPr id="4" name="Slide Number Placeholder 3"/>
          <p:cNvSpPr>
            <a:spLocks noGrp="1"/>
          </p:cNvSpPr>
          <p:nvPr>
            <p:ph type="sldNum" sz="quarter" idx="5"/>
          </p:nvPr>
        </p:nvSpPr>
        <p:spPr/>
        <p:txBody>
          <a:bodyPr/>
          <a:lstStyle/>
          <a:p>
            <a:fld id="{106C4507-B616-4B99-AA7B-B1DD11689B60}" type="slidenum">
              <a:rPr lang="en-AU" smtClean="0"/>
              <a:t>2</a:t>
            </a:fld>
            <a:endParaRPr lang="en-AU"/>
          </a:p>
        </p:txBody>
      </p:sp>
    </p:spTree>
    <p:extLst>
      <p:ext uri="{BB962C8B-B14F-4D97-AF65-F5344CB8AC3E}">
        <p14:creationId xmlns:p14="http://schemas.microsoft.com/office/powerpoint/2010/main" val="403090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Multi directional Speed has 3 pillars </a:t>
            </a:r>
          </a:p>
          <a:p>
            <a:r>
              <a:rPr lang="en-AU" dirty="0"/>
              <a:t>Cognitive function, which in this context is the ability to read the game, make a decision and act will be highly dependent on time in the game as well as position and situational experience. </a:t>
            </a:r>
          </a:p>
          <a:p>
            <a:r>
              <a:rPr lang="en-AU" dirty="0"/>
              <a:t>Physical readiness implies effective concentric strength for acceleration, eccentric strength for deceleration and braking. Freedom of movement around joint structures and both dynamic and static stability. </a:t>
            </a:r>
          </a:p>
          <a:p>
            <a:r>
              <a:rPr lang="en-AU" dirty="0"/>
              <a:t>Technical development in understanding the Centre of Mass and Base of support relationship in and out of transitions and the use of the inside and outside of the foot to direct force through open hip, crossover step, plants and dodges as an example becomes paramount. </a:t>
            </a:r>
          </a:p>
        </p:txBody>
      </p:sp>
      <p:sp>
        <p:nvSpPr>
          <p:cNvPr id="4" name="Slide Number Placeholder 3"/>
          <p:cNvSpPr>
            <a:spLocks noGrp="1"/>
          </p:cNvSpPr>
          <p:nvPr>
            <p:ph type="sldNum" sz="quarter" idx="5"/>
          </p:nvPr>
        </p:nvSpPr>
        <p:spPr/>
        <p:txBody>
          <a:bodyPr/>
          <a:lstStyle/>
          <a:p>
            <a:fld id="{106C4507-B616-4B99-AA7B-B1DD11689B60}" type="slidenum">
              <a:rPr lang="en-AU" smtClean="0"/>
              <a:t>3</a:t>
            </a:fld>
            <a:endParaRPr lang="en-AU"/>
          </a:p>
        </p:txBody>
      </p:sp>
    </p:spTree>
    <p:extLst>
      <p:ext uri="{BB962C8B-B14F-4D97-AF65-F5344CB8AC3E}">
        <p14:creationId xmlns:p14="http://schemas.microsoft.com/office/powerpoint/2010/main" val="381206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Athletes need to have the capacity to change course, controlling the direction and position of their body while maintaining momentum. READ first line.</a:t>
            </a:r>
          </a:p>
          <a:p>
            <a:r>
              <a:rPr lang="en-AU" sz="1200" b="0" i="0" kern="1200" dirty="0">
                <a:solidFill>
                  <a:schemeClr val="tx1"/>
                </a:solidFill>
                <a:effectLst/>
                <a:latin typeface="+mn-lt"/>
                <a:ea typeface="+mn-ea"/>
                <a:cs typeface="+mn-cs"/>
              </a:rPr>
              <a:t>Teach athletes that modifying their relationship to the earth </a:t>
            </a:r>
            <a:r>
              <a:rPr lang="en-AU" sz="1200" b="0" i="0" kern="1200" dirty="0" err="1">
                <a:solidFill>
                  <a:schemeClr val="tx1"/>
                </a:solidFill>
                <a:effectLst/>
                <a:latin typeface="+mn-lt"/>
                <a:ea typeface="+mn-ea"/>
                <a:cs typeface="+mn-cs"/>
              </a:rPr>
              <a:t>ie</a:t>
            </a:r>
            <a:r>
              <a:rPr lang="en-AU" sz="1200" b="0" i="0" kern="1200" dirty="0">
                <a:solidFill>
                  <a:schemeClr val="tx1"/>
                </a:solidFill>
                <a:effectLst/>
                <a:latin typeface="+mn-lt"/>
                <a:ea typeface="+mn-ea"/>
                <a:cs typeface="+mn-cs"/>
              </a:rPr>
              <a:t>: getting low in braking not only allows them to brake in less steps (assuming eccentric strength has been developed) but also puts them in a position to have a very powerful first step out of transition using both elastic and muscular strength.  </a:t>
            </a:r>
          </a:p>
          <a:p>
            <a:endParaRPr lang="en-AU" dirty="0"/>
          </a:p>
          <a:p>
            <a:r>
              <a:rPr lang="en-AU" dirty="0"/>
              <a:t>It’s important to develop these qualities from a variety of positions and in all directions – forward, back wards, sideways, from low positions think about hitting all diagonals possible</a:t>
            </a:r>
          </a:p>
          <a:p>
            <a:endParaRPr lang="en-AU" dirty="0"/>
          </a:p>
          <a:p>
            <a:r>
              <a:rPr lang="en-AU" dirty="0"/>
              <a:t>Read last line then – it can be as simple as using coloured cones to set up a pre-planned drill which feeds into a reactive drill. An example is using the pro-agility as your standard but then having coloured cones surrounding the pro-agility and once the athlete is approaching the final 5m sprint calling a colour that the athlete has to hit at max speed. You can also add in reactive directional changes and brakes. There is a multitude of drills that you can do in this area, you are only limited by your imagination. </a:t>
            </a:r>
          </a:p>
        </p:txBody>
      </p:sp>
      <p:sp>
        <p:nvSpPr>
          <p:cNvPr id="4" name="Slide Number Placeholder 3"/>
          <p:cNvSpPr>
            <a:spLocks noGrp="1"/>
          </p:cNvSpPr>
          <p:nvPr>
            <p:ph type="sldNum" sz="quarter" idx="10"/>
          </p:nvPr>
        </p:nvSpPr>
        <p:spPr/>
        <p:txBody>
          <a:bodyPr/>
          <a:lstStyle/>
          <a:p>
            <a:fld id="{106C4507-B616-4B99-AA7B-B1DD11689B60}" type="slidenum">
              <a:rPr lang="en-AU" smtClean="0"/>
              <a:t>4</a:t>
            </a:fld>
            <a:endParaRPr lang="en-AU"/>
          </a:p>
        </p:txBody>
      </p:sp>
    </p:spTree>
    <p:extLst>
      <p:ext uri="{BB962C8B-B14F-4D97-AF65-F5344CB8AC3E}">
        <p14:creationId xmlns:p14="http://schemas.microsoft.com/office/powerpoint/2010/main" val="69047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Non</a:t>
            </a:r>
            <a:r>
              <a:rPr lang="en-AU" sz="1400" baseline="0" dirty="0"/>
              <a:t> contact injuries primarily occur during unexpected lengthening of muscles and ligaments during deceleration and landing </a:t>
            </a:r>
          </a:p>
          <a:p>
            <a:endParaRPr lang="en-AU" sz="1400" baseline="0" dirty="0"/>
          </a:p>
          <a:p>
            <a:r>
              <a:rPr lang="en-AU" sz="1400" baseline="0" dirty="0" err="1"/>
              <a:t>eg</a:t>
            </a:r>
            <a:r>
              <a:rPr lang="en-AU" sz="1400" baseline="0" dirty="0"/>
              <a:t>: Hamstring in sprinting, ACL tear in landing or cutting. </a:t>
            </a:r>
          </a:p>
          <a:p>
            <a:endParaRPr lang="en-AU" sz="1400" baseline="0" dirty="0"/>
          </a:p>
          <a:p>
            <a:r>
              <a:rPr lang="en-AU" sz="1400" baseline="0" dirty="0"/>
              <a:t>Turner and </a:t>
            </a:r>
            <a:r>
              <a:rPr lang="en-AU" sz="1400" baseline="0" dirty="0" err="1"/>
              <a:t>Jeffreys</a:t>
            </a:r>
            <a:r>
              <a:rPr lang="en-AU" sz="1400" baseline="0" dirty="0"/>
              <a:t> in 2010 demonstrated that Plyometrics improves the ability to handle rapid stretch loading. </a:t>
            </a:r>
          </a:p>
          <a:p>
            <a:endParaRPr lang="en-AU" sz="1400" baseline="0" dirty="0"/>
          </a:p>
          <a:p>
            <a:r>
              <a:rPr lang="en-AU" sz="1400" baseline="0" dirty="0"/>
              <a:t>So for our third point and for decreased risk of injuries, </a:t>
            </a:r>
            <a:r>
              <a:rPr lang="en-AU" sz="1400" baseline="0" dirty="0" err="1"/>
              <a:t>plyometrics</a:t>
            </a:r>
            <a:r>
              <a:rPr lang="en-AU" sz="1400" baseline="0" dirty="0"/>
              <a:t> and eccentric loading tasks become important in preparatory conditioning.</a:t>
            </a:r>
            <a:endParaRPr lang="en-AU" sz="1400" dirty="0"/>
          </a:p>
        </p:txBody>
      </p:sp>
      <p:sp>
        <p:nvSpPr>
          <p:cNvPr id="4" name="Slide Number Placeholder 3"/>
          <p:cNvSpPr>
            <a:spLocks noGrp="1"/>
          </p:cNvSpPr>
          <p:nvPr>
            <p:ph type="sldNum" sz="quarter" idx="10"/>
          </p:nvPr>
        </p:nvSpPr>
        <p:spPr/>
        <p:txBody>
          <a:bodyPr/>
          <a:lstStyle/>
          <a:p>
            <a:fld id="{85518D36-E3D5-47D1-B90D-B68397F8A0DE}" type="slidenum">
              <a:rPr lang="en-AU" smtClean="0"/>
              <a:pPr/>
              <a:t>5</a:t>
            </a:fld>
            <a:endParaRPr lang="en-AU"/>
          </a:p>
        </p:txBody>
      </p:sp>
    </p:spTree>
    <p:extLst>
      <p:ext uri="{BB962C8B-B14F-4D97-AF65-F5344CB8AC3E}">
        <p14:creationId xmlns:p14="http://schemas.microsoft.com/office/powerpoint/2010/main" val="179988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should be a focus in the weight room of developing relative strength against mass, This is where in team sports the debate of how strong is strong enough pops up. Strength needs will be positional and game specific. </a:t>
            </a:r>
          </a:p>
        </p:txBody>
      </p:sp>
      <p:sp>
        <p:nvSpPr>
          <p:cNvPr id="4" name="Slide Number Placeholder 3"/>
          <p:cNvSpPr>
            <a:spLocks noGrp="1"/>
          </p:cNvSpPr>
          <p:nvPr>
            <p:ph type="sldNum" sz="quarter" idx="5"/>
          </p:nvPr>
        </p:nvSpPr>
        <p:spPr/>
        <p:txBody>
          <a:bodyPr/>
          <a:lstStyle/>
          <a:p>
            <a:fld id="{106C4507-B616-4B99-AA7B-B1DD11689B60}" type="slidenum">
              <a:rPr lang="en-AU" smtClean="0"/>
              <a:t>6</a:t>
            </a:fld>
            <a:endParaRPr lang="en-AU"/>
          </a:p>
        </p:txBody>
      </p:sp>
    </p:spTree>
    <p:extLst>
      <p:ext uri="{BB962C8B-B14F-4D97-AF65-F5344CB8AC3E}">
        <p14:creationId xmlns:p14="http://schemas.microsoft.com/office/powerpoint/2010/main" val="184460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Agility training</a:t>
            </a:r>
            <a:r>
              <a:rPr lang="en-AU" baseline="0" dirty="0"/>
              <a:t> requires specific coaching,  progression over time, variety within playing context and specific application to the sport and player position. </a:t>
            </a:r>
          </a:p>
          <a:p>
            <a:endParaRPr lang="en-AU" baseline="0" dirty="0"/>
          </a:p>
          <a:p>
            <a:r>
              <a:rPr lang="en-AU" baseline="0" dirty="0"/>
              <a:t>Your athletes have to be able to stabilise, decelerate and brake, land and take off from a variety of positions  -  without strength in these actions there is a greater risk of injury. (Hamstrings, adductors, knees and ankles) </a:t>
            </a:r>
          </a:p>
          <a:p>
            <a:endParaRPr lang="en-AU" baseline="0" dirty="0"/>
          </a:p>
          <a:p>
            <a:r>
              <a:rPr lang="en-AU" baseline="0" dirty="0"/>
              <a:t>Movements to master include – acceleration and deceleration, braking and landing, crossover steps, open hip steps, plants and dodges, drop steps and pivots. </a:t>
            </a:r>
            <a:endParaRPr lang="en-AU" dirty="0"/>
          </a:p>
        </p:txBody>
      </p:sp>
      <p:sp>
        <p:nvSpPr>
          <p:cNvPr id="4" name="Slide Number Placeholder 3"/>
          <p:cNvSpPr>
            <a:spLocks noGrp="1"/>
          </p:cNvSpPr>
          <p:nvPr>
            <p:ph type="sldNum" sz="quarter" idx="10"/>
          </p:nvPr>
        </p:nvSpPr>
        <p:spPr/>
        <p:txBody>
          <a:bodyPr/>
          <a:lstStyle/>
          <a:p>
            <a:fld id="{106C4507-B616-4B99-AA7B-B1DD11689B60}" type="slidenum">
              <a:rPr lang="en-AU" smtClean="0"/>
              <a:t>7</a:t>
            </a:fld>
            <a:endParaRPr lang="en-AU"/>
          </a:p>
        </p:txBody>
      </p:sp>
    </p:spTree>
    <p:extLst>
      <p:ext uri="{BB962C8B-B14F-4D97-AF65-F5344CB8AC3E}">
        <p14:creationId xmlns:p14="http://schemas.microsoft.com/office/powerpoint/2010/main" val="1893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just makes sense, the underlying qualities of multi-directional speed include strength, joint mobility, muscle extensibility, postural integrity through a changing base of support and dynamic stability. These physical qualities must be addressed before reactivity training is added. </a:t>
            </a:r>
          </a:p>
        </p:txBody>
      </p:sp>
      <p:sp>
        <p:nvSpPr>
          <p:cNvPr id="4" name="Slide Number Placeholder 3"/>
          <p:cNvSpPr>
            <a:spLocks noGrp="1"/>
          </p:cNvSpPr>
          <p:nvPr>
            <p:ph type="sldNum" sz="quarter" idx="5"/>
          </p:nvPr>
        </p:nvSpPr>
        <p:spPr/>
        <p:txBody>
          <a:bodyPr/>
          <a:lstStyle/>
          <a:p>
            <a:fld id="{106C4507-B616-4B99-AA7B-B1DD11689B60}" type="slidenum">
              <a:rPr lang="en-AU" smtClean="0"/>
              <a:t>8</a:t>
            </a:fld>
            <a:endParaRPr lang="en-AU"/>
          </a:p>
        </p:txBody>
      </p:sp>
    </p:spTree>
    <p:extLst>
      <p:ext uri="{BB962C8B-B14F-4D97-AF65-F5344CB8AC3E}">
        <p14:creationId xmlns:p14="http://schemas.microsoft.com/office/powerpoint/2010/main" val="90981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Recent research by (Spiteri, Cochrane &amp; </a:t>
            </a:r>
            <a:r>
              <a:rPr lang="en-AU" dirty="0" err="1"/>
              <a:t>Nimphius</a:t>
            </a:r>
            <a:r>
              <a:rPr lang="en-AU" dirty="0"/>
              <a:t>, 2012) has shown that an athletes lower body response time may differ depending on whether the athlete’s tactical situation is offensive or defensive. The processing strategy which can vary by gender or tactical situation can influence the response time (Spiteri, Cochrane &amp; </a:t>
            </a:r>
            <a:r>
              <a:rPr lang="en-AU" dirty="0" err="1"/>
              <a:t>Nimphius</a:t>
            </a:r>
            <a:r>
              <a:rPr lang="en-AU" dirty="0"/>
              <a:t>, 2012) speculated that the response to an offensive situation requires information to move across the hemispheres of the brain where as the response to a defensive situation allows processing to occur within one side of the brain. This means for our agility training to be effective </a:t>
            </a:r>
          </a:p>
        </p:txBody>
      </p:sp>
      <p:sp>
        <p:nvSpPr>
          <p:cNvPr id="4" name="Slide Number Placeholder 3"/>
          <p:cNvSpPr>
            <a:spLocks noGrp="1"/>
          </p:cNvSpPr>
          <p:nvPr>
            <p:ph type="sldNum" sz="quarter" idx="5"/>
          </p:nvPr>
        </p:nvSpPr>
        <p:spPr/>
        <p:txBody>
          <a:bodyPr/>
          <a:lstStyle/>
          <a:p>
            <a:fld id="{106C4507-B616-4B99-AA7B-B1DD11689B60}" type="slidenum">
              <a:rPr lang="en-AU" smtClean="0"/>
              <a:t>9</a:t>
            </a:fld>
            <a:endParaRPr lang="en-AU"/>
          </a:p>
        </p:txBody>
      </p:sp>
    </p:spTree>
    <p:extLst>
      <p:ext uri="{BB962C8B-B14F-4D97-AF65-F5344CB8AC3E}">
        <p14:creationId xmlns:p14="http://schemas.microsoft.com/office/powerpoint/2010/main" val="405938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2402368-3C32-425D-8399-6A1FDE327010}" type="datetimeFigureOut">
              <a:rPr lang="en-AU" smtClean="0"/>
              <a:t>21/07/2020</a:t>
            </a:fld>
            <a:endParaRPr lang="en-AU"/>
          </a:p>
        </p:txBody>
      </p:sp>
      <p:sp>
        <p:nvSpPr>
          <p:cNvPr id="5" name="Footer Placeholder 4"/>
          <p:cNvSpPr>
            <a:spLocks noGrp="1"/>
          </p:cNvSpPr>
          <p:nvPr>
            <p:ph type="ftr" sz="quarter" idx="11"/>
          </p:nvPr>
        </p:nvSpPr>
        <p:spPr/>
        <p:txBody>
          <a:bodyPr/>
          <a:lstStyle/>
          <a:p>
            <a:endParaRPr lang="en-A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AEC405F2-33EB-4D6F-B89E-DB5B7350EBE1}" type="slidenum">
              <a:rPr lang="en-AU" smtClean="0"/>
              <a:t>‹#›</a:t>
            </a:fld>
            <a:endParaRPr lang="en-A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02368-3C32-425D-8399-6A1FDE327010}" type="datetimeFigureOut">
              <a:rPr lang="en-AU" smtClean="0"/>
              <a:t>21/07/2020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02368-3C32-425D-8399-6A1FDE327010}" type="datetimeFigureOut">
              <a:rPr lang="en-AU" smtClean="0"/>
              <a:t>21/07/2020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8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02368-3C32-425D-8399-6A1FDE327010}" type="datetimeFigureOut">
              <a:rPr lang="en-AU" smtClean="0"/>
              <a:t>21/07/2020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2402368-3C32-425D-8399-6A1FDE327010}" type="datetimeFigureOut">
              <a:rPr lang="en-AU" smtClean="0"/>
              <a:t>21/07/2020</a:t>
            </a:fld>
            <a:endParaRPr lang="en-A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EC405F2-33EB-4D6F-B89E-DB5B7350EBE1}" type="slidenum">
              <a:rPr lang="en-AU" smtClean="0"/>
              <a:t>‹#›</a:t>
            </a:fld>
            <a:endParaRPr lang="en-A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02368-3C32-425D-8399-6A1FDE327010}" type="datetimeFigureOut">
              <a:rPr lang="en-AU" smtClean="0"/>
              <a:t>21/07/2020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02368-3C32-425D-8399-6A1FDE327010}" type="datetimeFigureOut">
              <a:rPr lang="en-AU" smtClean="0"/>
              <a:t>21/07/2020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02368-3C32-425D-8399-6A1FDE327010}" type="datetimeFigureOut">
              <a:rPr lang="en-AU" smtClean="0"/>
              <a:t>21/07/2020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2402368-3C32-425D-8399-6A1FDE327010}" type="datetimeFigureOut">
              <a:rPr lang="en-AU" smtClean="0"/>
              <a:t>21/07/2020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EC405F2-33EB-4D6F-B89E-DB5B7350EBE1}" type="slidenum">
              <a:rPr lang="en-AU" smtClean="0"/>
              <a:t>‹#›</a:t>
            </a:fld>
            <a:endParaRPr lang="en-AU"/>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02368-3C32-425D-8399-6A1FDE327010}" type="datetimeFigureOut">
              <a:rPr lang="en-AU" smtClean="0"/>
              <a:t>21/07/2020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EC405F2-33EB-4D6F-B89E-DB5B7350EBE1}" type="slidenum">
              <a:rPr lang="en-AU" smtClean="0"/>
              <a:t>‹#›</a:t>
            </a:fld>
            <a:endParaRPr lang="en-A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C2402368-3C32-425D-8399-6A1FDE327010}" type="datetimeFigureOut">
              <a:rPr lang="en-AU" smtClean="0"/>
              <a:t>21/07/2020</a:t>
            </a:fld>
            <a:endParaRPr lang="en-AU"/>
          </a:p>
        </p:txBody>
      </p:sp>
      <p:sp>
        <p:nvSpPr>
          <p:cNvPr id="7" name="Slide Number Placeholder 6"/>
          <p:cNvSpPr>
            <a:spLocks noGrp="1"/>
          </p:cNvSpPr>
          <p:nvPr>
            <p:ph type="sldNum" sz="quarter" idx="12"/>
          </p:nvPr>
        </p:nvSpPr>
        <p:spPr/>
        <p:txBody>
          <a:bodyPr/>
          <a:lstStyle/>
          <a:p>
            <a:fld id="{AEC405F2-33EB-4D6F-B89E-DB5B7350EBE1}" type="slidenum">
              <a:rPr lang="en-AU" smtClean="0"/>
              <a:t>‹#›</a:t>
            </a:fld>
            <a:endParaRPr lang="en-A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A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C2402368-3C32-425D-8399-6A1FDE327010}" type="datetimeFigureOut">
              <a:rPr lang="en-AU" smtClean="0"/>
              <a:t>21/07/2020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AEC405F2-33EB-4D6F-B89E-DB5B7350EBE1}" type="slidenum">
              <a:rPr lang="en-AU" smtClean="0"/>
              <a:t>‹#›</a:t>
            </a:fld>
            <a:endParaRPr lang="en-A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581128"/>
            <a:ext cx="6553200" cy="648072"/>
          </a:xfrm>
        </p:spPr>
        <p:txBody>
          <a:bodyPr>
            <a:normAutofit/>
          </a:bodyPr>
          <a:lstStyle/>
          <a:p>
            <a:r>
              <a:rPr lang="en-AU" sz="3600" b="1" spc="0" dirty="0">
                <a:solidFill>
                  <a:schemeClr val="bg1"/>
                </a:solidFill>
                <a:latin typeface="Candara" panose="020E0502030303020204" pitchFamily="34" charset="0"/>
                <a:ea typeface="+mj-ea"/>
                <a:cs typeface="+mj-cs"/>
              </a:rPr>
              <a:t>multidirectional speed</a:t>
            </a:r>
            <a:endParaRPr lang="en-AU" sz="2000" dirty="0">
              <a:solidFill>
                <a:schemeClr val="bg1"/>
              </a:solidFill>
              <a:latin typeface="Candara" panose="020E0502030303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9552" y="1021980"/>
            <a:ext cx="7632848" cy="13963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a:extLst>
              <a:ext uri="{FF2B5EF4-FFF2-40B4-BE49-F238E27FC236}">
                <a16:creationId xmlns:a16="http://schemas.microsoft.com/office/drawing/2014/main" id="{350F98A9-39A9-4101-B4D0-99385243E209}"/>
              </a:ext>
            </a:extLst>
          </p:cNvPr>
          <p:cNvSpPr txBox="1"/>
          <p:nvPr/>
        </p:nvSpPr>
        <p:spPr>
          <a:xfrm>
            <a:off x="542341" y="5474841"/>
            <a:ext cx="6766561" cy="461665"/>
          </a:xfrm>
          <a:prstGeom prst="rect">
            <a:avLst/>
          </a:prstGeom>
          <a:noFill/>
        </p:spPr>
        <p:txBody>
          <a:bodyPr wrap="square" rtlCol="0">
            <a:spAutoFit/>
          </a:bodyPr>
          <a:lstStyle/>
          <a:p>
            <a:pPr algn="ctr"/>
            <a:r>
              <a:rPr lang="en-AU" sz="2400" b="1" dirty="0">
                <a:latin typeface="Candara" panose="020E0502030303020204" pitchFamily="34" charset="0"/>
              </a:rPr>
              <a:t>COD / MANOEUVRABILITY / AGILITY</a:t>
            </a:r>
          </a:p>
        </p:txBody>
      </p:sp>
      <p:pic>
        <p:nvPicPr>
          <p:cNvPr id="7" name="Picture 6">
            <a:extLst>
              <a:ext uri="{FF2B5EF4-FFF2-40B4-BE49-F238E27FC236}">
                <a16:creationId xmlns:a16="http://schemas.microsoft.com/office/drawing/2014/main" id="{8F08651D-477F-428B-BDBF-3110D490A9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17" t="21032" r="34832" b="24223"/>
          <a:stretch/>
        </p:blipFill>
        <p:spPr>
          <a:xfrm>
            <a:off x="786493" y="3206936"/>
            <a:ext cx="1305190" cy="1251369"/>
          </a:xfrm>
          <a:prstGeom prst="rect">
            <a:avLst/>
          </a:prstGeom>
        </p:spPr>
      </p:pic>
      <p:pic>
        <p:nvPicPr>
          <p:cNvPr id="9" name="Picture 8">
            <a:extLst>
              <a:ext uri="{FF2B5EF4-FFF2-40B4-BE49-F238E27FC236}">
                <a16:creationId xmlns:a16="http://schemas.microsoft.com/office/drawing/2014/main" id="{B8A7B783-15E2-464A-84E6-FDE97DBACD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0313"/>
          <a:stretch/>
        </p:blipFill>
        <p:spPr>
          <a:xfrm>
            <a:off x="2261188" y="3211500"/>
            <a:ext cx="1480123" cy="1257002"/>
          </a:xfrm>
          <a:prstGeom prst="rect">
            <a:avLst/>
          </a:prstGeom>
        </p:spPr>
      </p:pic>
      <p:pic>
        <p:nvPicPr>
          <p:cNvPr id="11" name="Picture 10">
            <a:extLst>
              <a:ext uri="{FF2B5EF4-FFF2-40B4-BE49-F238E27FC236}">
                <a16:creationId xmlns:a16="http://schemas.microsoft.com/office/drawing/2014/main" id="{624FC317-2E28-459E-B0E1-ED7EF3E03F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13" t="15812" r="15350"/>
          <a:stretch/>
        </p:blipFill>
        <p:spPr>
          <a:xfrm>
            <a:off x="3988020" y="3217133"/>
            <a:ext cx="1414671" cy="1251369"/>
          </a:xfrm>
          <a:prstGeom prst="rect">
            <a:avLst/>
          </a:prstGeom>
        </p:spPr>
      </p:pic>
      <p:pic>
        <p:nvPicPr>
          <p:cNvPr id="13" name="Picture 12">
            <a:extLst>
              <a:ext uri="{FF2B5EF4-FFF2-40B4-BE49-F238E27FC236}">
                <a16:creationId xmlns:a16="http://schemas.microsoft.com/office/drawing/2014/main" id="{F81CF84D-CCEB-41BC-99F8-6E42CDCE47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3"/>
          <a:stretch/>
        </p:blipFill>
        <p:spPr>
          <a:xfrm>
            <a:off x="5652120" y="3223528"/>
            <a:ext cx="1471877" cy="1249375"/>
          </a:xfrm>
          <a:prstGeom prst="rect">
            <a:avLst/>
          </a:prstGeom>
        </p:spPr>
      </p:pic>
    </p:spTree>
    <p:extLst>
      <p:ext uri="{BB962C8B-B14F-4D97-AF65-F5344CB8AC3E}">
        <p14:creationId xmlns:p14="http://schemas.microsoft.com/office/powerpoint/2010/main" val="1311847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Chevron 38">
            <a:extLst>
              <a:ext uri="{FF2B5EF4-FFF2-40B4-BE49-F238E27FC236}">
                <a16:creationId xmlns:a16="http://schemas.microsoft.com/office/drawing/2014/main" id="{B8726C10-3E42-40F7-BDD5-77D0F88B8405}"/>
              </a:ext>
            </a:extLst>
          </p:cNvPr>
          <p:cNvSpPr/>
          <p:nvPr/>
        </p:nvSpPr>
        <p:spPr>
          <a:xfrm>
            <a:off x="8035433" y="3795623"/>
            <a:ext cx="1788575" cy="461665"/>
          </a:xfrm>
          <a:prstGeom prst="chevron">
            <a:avLst/>
          </a:prstGeom>
          <a:solidFill>
            <a:schemeClr val="tx2">
              <a:lumMod val="75000"/>
            </a:schemeClr>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7" name="Group 36">
            <a:extLst>
              <a:ext uri="{FF2B5EF4-FFF2-40B4-BE49-F238E27FC236}">
                <a16:creationId xmlns:a16="http://schemas.microsoft.com/office/drawing/2014/main" id="{8CFDEEE8-CB86-4A5A-80B5-AA12FD76B33A}"/>
              </a:ext>
            </a:extLst>
          </p:cNvPr>
          <p:cNvGrpSpPr/>
          <p:nvPr/>
        </p:nvGrpSpPr>
        <p:grpSpPr>
          <a:xfrm>
            <a:off x="6246857" y="3780274"/>
            <a:ext cx="1788575" cy="461666"/>
            <a:chOff x="8329141" y="3780268"/>
            <a:chExt cx="2384767" cy="461665"/>
          </a:xfrm>
        </p:grpSpPr>
        <p:sp>
          <p:nvSpPr>
            <p:cNvPr id="39" name="Arrow: Chevron 38">
              <a:extLst>
                <a:ext uri="{FF2B5EF4-FFF2-40B4-BE49-F238E27FC236}">
                  <a16:creationId xmlns:a16="http://schemas.microsoft.com/office/drawing/2014/main" id="{85A79892-DAE4-4F21-BCDD-4136B1BF770C}"/>
                </a:ext>
              </a:extLst>
            </p:cNvPr>
            <p:cNvSpPr/>
            <p:nvPr/>
          </p:nvSpPr>
          <p:spPr>
            <a:xfrm>
              <a:off x="8329141" y="3780268"/>
              <a:ext cx="2384767" cy="461665"/>
            </a:xfrm>
            <a:prstGeom prst="chevron">
              <a:avLst/>
            </a:prstGeom>
            <a:solidFill>
              <a:schemeClr val="accent2">
                <a:lumMod val="75000"/>
              </a:schemeClr>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0" name="TextBox 39">
              <a:extLst>
                <a:ext uri="{FF2B5EF4-FFF2-40B4-BE49-F238E27FC236}">
                  <a16:creationId xmlns:a16="http://schemas.microsoft.com/office/drawing/2014/main" id="{B32A610E-1B1D-4402-9787-9D71DCC19325}"/>
                </a:ext>
              </a:extLst>
            </p:cNvPr>
            <p:cNvSpPr txBox="1"/>
            <p:nvPr/>
          </p:nvSpPr>
          <p:spPr>
            <a:xfrm>
              <a:off x="8927246" y="3895685"/>
              <a:ext cx="1290159"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Contesting</a:t>
              </a:r>
              <a:endParaRPr lang="en-GB" sz="2400" b="1" dirty="0">
                <a:solidFill>
                  <a:schemeClr val="bg1"/>
                </a:solidFill>
                <a:latin typeface="Calibri Bold" charset="0"/>
                <a:ea typeface="Calibri Bold" charset="0"/>
              </a:endParaRPr>
            </a:p>
          </p:txBody>
        </p:sp>
      </p:grpSp>
      <p:grpSp>
        <p:nvGrpSpPr>
          <p:cNvPr id="41" name="Group 40">
            <a:extLst>
              <a:ext uri="{FF2B5EF4-FFF2-40B4-BE49-F238E27FC236}">
                <a16:creationId xmlns:a16="http://schemas.microsoft.com/office/drawing/2014/main" id="{D8B60E98-18A5-4D62-B2A5-8C28B460755A}"/>
              </a:ext>
            </a:extLst>
          </p:cNvPr>
          <p:cNvGrpSpPr/>
          <p:nvPr/>
        </p:nvGrpSpPr>
        <p:grpSpPr>
          <a:xfrm>
            <a:off x="4463925" y="3784010"/>
            <a:ext cx="1788575" cy="461666"/>
            <a:chOff x="5951898" y="3784001"/>
            <a:chExt cx="2384767" cy="461665"/>
          </a:xfrm>
        </p:grpSpPr>
        <p:sp>
          <p:nvSpPr>
            <p:cNvPr id="42" name="Arrow: Chevron 37">
              <a:extLst>
                <a:ext uri="{FF2B5EF4-FFF2-40B4-BE49-F238E27FC236}">
                  <a16:creationId xmlns:a16="http://schemas.microsoft.com/office/drawing/2014/main" id="{52E09D3E-A3BE-4F4E-B0BF-08093D5361DB}"/>
                </a:ext>
              </a:extLst>
            </p:cNvPr>
            <p:cNvSpPr/>
            <p:nvPr/>
          </p:nvSpPr>
          <p:spPr>
            <a:xfrm>
              <a:off x="5951898" y="3784001"/>
              <a:ext cx="2384767" cy="461665"/>
            </a:xfrm>
            <a:prstGeom prst="chevron">
              <a:avLst/>
            </a:prstGeom>
            <a:solidFill>
              <a:schemeClr val="accent2"/>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3" name="TextBox 42">
              <a:extLst>
                <a:ext uri="{FF2B5EF4-FFF2-40B4-BE49-F238E27FC236}">
                  <a16:creationId xmlns:a16="http://schemas.microsoft.com/office/drawing/2014/main" id="{82F04AB2-72A0-4A54-B5E5-CBA42B16EF13}"/>
                </a:ext>
              </a:extLst>
            </p:cNvPr>
            <p:cNvSpPr txBox="1"/>
            <p:nvPr/>
          </p:nvSpPr>
          <p:spPr>
            <a:xfrm>
              <a:off x="6525903" y="3905508"/>
              <a:ext cx="1236755"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Dictating</a:t>
              </a:r>
              <a:endParaRPr lang="en-GB" sz="2400" b="1" dirty="0">
                <a:solidFill>
                  <a:schemeClr val="bg1"/>
                </a:solidFill>
                <a:latin typeface="Calibri Bold" charset="0"/>
                <a:ea typeface="Calibri Bold" charset="0"/>
              </a:endParaRPr>
            </a:p>
          </p:txBody>
        </p:sp>
      </p:grpSp>
      <p:grpSp>
        <p:nvGrpSpPr>
          <p:cNvPr id="44" name="Group 43">
            <a:extLst>
              <a:ext uri="{FF2B5EF4-FFF2-40B4-BE49-F238E27FC236}">
                <a16:creationId xmlns:a16="http://schemas.microsoft.com/office/drawing/2014/main" id="{3087DE77-DDC4-494E-B015-7A36FB980D47}"/>
              </a:ext>
            </a:extLst>
          </p:cNvPr>
          <p:cNvGrpSpPr/>
          <p:nvPr/>
        </p:nvGrpSpPr>
        <p:grpSpPr>
          <a:xfrm>
            <a:off x="2684875" y="3784009"/>
            <a:ext cx="1788575" cy="461666"/>
            <a:chOff x="3579831" y="3784002"/>
            <a:chExt cx="2384767" cy="461665"/>
          </a:xfrm>
        </p:grpSpPr>
        <p:sp>
          <p:nvSpPr>
            <p:cNvPr id="45" name="Arrow: Chevron 36">
              <a:extLst>
                <a:ext uri="{FF2B5EF4-FFF2-40B4-BE49-F238E27FC236}">
                  <a16:creationId xmlns:a16="http://schemas.microsoft.com/office/drawing/2014/main" id="{0CF53F15-2ABB-4EC1-BF06-8E8E4CCD312D}"/>
                </a:ext>
              </a:extLst>
            </p:cNvPr>
            <p:cNvSpPr/>
            <p:nvPr/>
          </p:nvSpPr>
          <p:spPr>
            <a:xfrm>
              <a:off x="3579831" y="3784002"/>
              <a:ext cx="2384767" cy="461665"/>
            </a:xfrm>
            <a:prstGeom prst="chevron">
              <a:avLst/>
            </a:prstGeom>
            <a:solidFill>
              <a:schemeClr val="accent1"/>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6" name="TextBox 45">
              <a:extLst>
                <a:ext uri="{FF2B5EF4-FFF2-40B4-BE49-F238E27FC236}">
                  <a16:creationId xmlns:a16="http://schemas.microsoft.com/office/drawing/2014/main" id="{31010A56-8500-4C48-8775-AD08AEB7D139}"/>
                </a:ext>
              </a:extLst>
            </p:cNvPr>
            <p:cNvSpPr txBox="1"/>
            <p:nvPr/>
          </p:nvSpPr>
          <p:spPr>
            <a:xfrm>
              <a:off x="4137386" y="3883651"/>
              <a:ext cx="1290159"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Blocking</a:t>
              </a:r>
              <a:endParaRPr lang="en-GB" sz="2400" b="1" dirty="0">
                <a:solidFill>
                  <a:schemeClr val="bg1"/>
                </a:solidFill>
                <a:latin typeface="Calibri Bold" charset="0"/>
                <a:ea typeface="Calibri Bold" charset="0"/>
              </a:endParaRPr>
            </a:p>
          </p:txBody>
        </p:sp>
      </p:grpSp>
      <p:grpSp>
        <p:nvGrpSpPr>
          <p:cNvPr id="47" name="Group 46">
            <a:extLst>
              <a:ext uri="{FF2B5EF4-FFF2-40B4-BE49-F238E27FC236}">
                <a16:creationId xmlns:a16="http://schemas.microsoft.com/office/drawing/2014/main" id="{1BAA84B5-9E1C-419D-A0F7-883126E69D7A}"/>
              </a:ext>
            </a:extLst>
          </p:cNvPr>
          <p:cNvGrpSpPr/>
          <p:nvPr/>
        </p:nvGrpSpPr>
        <p:grpSpPr>
          <a:xfrm>
            <a:off x="901943" y="3782538"/>
            <a:ext cx="1788575" cy="461666"/>
            <a:chOff x="1202588" y="3782531"/>
            <a:chExt cx="2384767" cy="461665"/>
          </a:xfrm>
        </p:grpSpPr>
        <p:sp>
          <p:nvSpPr>
            <p:cNvPr id="48" name="Arrow: Chevron 1">
              <a:extLst>
                <a:ext uri="{FF2B5EF4-FFF2-40B4-BE49-F238E27FC236}">
                  <a16:creationId xmlns:a16="http://schemas.microsoft.com/office/drawing/2014/main" id="{07E03674-A904-4303-92AF-D728043F8BE2}"/>
                </a:ext>
              </a:extLst>
            </p:cNvPr>
            <p:cNvSpPr/>
            <p:nvPr/>
          </p:nvSpPr>
          <p:spPr>
            <a:xfrm>
              <a:off x="1202588" y="3782531"/>
              <a:ext cx="2384767" cy="461665"/>
            </a:xfrm>
            <a:prstGeom prst="chevron">
              <a:avLst/>
            </a:prstGeom>
            <a:solidFill>
              <a:schemeClr val="accent3"/>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9" name="TextBox 48">
              <a:extLst>
                <a:ext uri="{FF2B5EF4-FFF2-40B4-BE49-F238E27FC236}">
                  <a16:creationId xmlns:a16="http://schemas.microsoft.com/office/drawing/2014/main" id="{0D26F2DB-EAFA-4FBF-BC8B-6C4DEDED3838}"/>
                </a:ext>
              </a:extLst>
            </p:cNvPr>
            <p:cNvSpPr txBox="1"/>
            <p:nvPr/>
          </p:nvSpPr>
          <p:spPr>
            <a:xfrm>
              <a:off x="1809579" y="3883651"/>
              <a:ext cx="1139817" cy="299311"/>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Footwork</a:t>
              </a:r>
              <a:endParaRPr lang="en-GB" sz="2400" b="1" dirty="0">
                <a:solidFill>
                  <a:schemeClr val="bg1"/>
                </a:solidFill>
                <a:latin typeface="Calibri Bold" charset="0"/>
                <a:ea typeface="Calibri Bold" charset="0"/>
              </a:endParaRPr>
            </a:p>
          </p:txBody>
        </p:sp>
      </p:grpSp>
      <p:cxnSp>
        <p:nvCxnSpPr>
          <p:cNvPr id="50" name="Straight Connector 49">
            <a:extLst>
              <a:ext uri="{FF2B5EF4-FFF2-40B4-BE49-F238E27FC236}">
                <a16:creationId xmlns:a16="http://schemas.microsoft.com/office/drawing/2014/main" id="{5950C23C-578A-4208-9DCD-2FF01ACA555B}"/>
              </a:ext>
            </a:extLst>
          </p:cNvPr>
          <p:cNvCxnSpPr>
            <a:cxnSpLocks/>
          </p:cNvCxnSpPr>
          <p:nvPr/>
        </p:nvCxnSpPr>
        <p:spPr>
          <a:xfrm>
            <a:off x="1750979" y="4246208"/>
            <a:ext cx="0" cy="75777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BE647E0-8A93-4F91-9D57-44F3D3548915}"/>
              </a:ext>
            </a:extLst>
          </p:cNvPr>
          <p:cNvCxnSpPr>
            <a:cxnSpLocks/>
          </p:cNvCxnSpPr>
          <p:nvPr/>
        </p:nvCxnSpPr>
        <p:spPr>
          <a:xfrm>
            <a:off x="5329636" y="4210937"/>
            <a:ext cx="0" cy="77442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E590C9-E70D-436B-B438-724B6DF1C5E8}"/>
              </a:ext>
            </a:extLst>
          </p:cNvPr>
          <p:cNvCxnSpPr>
            <a:cxnSpLocks/>
          </p:cNvCxnSpPr>
          <p:nvPr/>
        </p:nvCxnSpPr>
        <p:spPr>
          <a:xfrm>
            <a:off x="3506574" y="3035146"/>
            <a:ext cx="0" cy="7577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95C6CF4-5B11-4F4C-AC10-5FA94849E2CB}"/>
              </a:ext>
            </a:extLst>
          </p:cNvPr>
          <p:cNvCxnSpPr>
            <a:cxnSpLocks/>
          </p:cNvCxnSpPr>
          <p:nvPr/>
        </p:nvCxnSpPr>
        <p:spPr>
          <a:xfrm>
            <a:off x="7137812" y="3060247"/>
            <a:ext cx="0" cy="757775"/>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580BB20-A5E6-4AB0-A1EC-E6620BFDB68F}"/>
              </a:ext>
            </a:extLst>
          </p:cNvPr>
          <p:cNvSpPr txBox="1"/>
          <p:nvPr/>
        </p:nvSpPr>
        <p:spPr>
          <a:xfrm>
            <a:off x="468546" y="5165507"/>
            <a:ext cx="2636996" cy="1225770"/>
          </a:xfrm>
          <a:prstGeom prst="rect">
            <a:avLst/>
          </a:prstGeom>
          <a:noFill/>
        </p:spPr>
        <p:txBody>
          <a:bodyPr wrap="square" lIns="0" tIns="0" rIns="0" bIns="0" rtlCol="0">
            <a:normAutofit fontScale="92500"/>
          </a:bodyPr>
          <a:lstStyle/>
          <a:p>
            <a:pPr algn="ctr">
              <a:lnSpc>
                <a:spcPct val="120000"/>
              </a:lnSpc>
              <a:spcAft>
                <a:spcPts val="900"/>
              </a:spcAft>
            </a:pPr>
            <a:r>
              <a:rPr lang="en-AU" dirty="0"/>
              <a:t>footwork response to recover after a challenge or a change in opponents movement</a:t>
            </a:r>
            <a:endParaRPr lang="en-GB" sz="1200" dirty="0">
              <a:solidFill>
                <a:schemeClr val="bg2">
                  <a:lumMod val="10000"/>
                </a:schemeClr>
              </a:solidFill>
              <a:latin typeface="Calibri Light" charset="0"/>
              <a:ea typeface="Calibri Light" charset="0"/>
              <a:cs typeface="Calibri Light" charset="0"/>
            </a:endParaRPr>
          </a:p>
        </p:txBody>
      </p:sp>
      <p:sp>
        <p:nvSpPr>
          <p:cNvPr id="57" name="TextBox 56">
            <a:extLst>
              <a:ext uri="{FF2B5EF4-FFF2-40B4-BE49-F238E27FC236}">
                <a16:creationId xmlns:a16="http://schemas.microsoft.com/office/drawing/2014/main" id="{2A6D08D3-5C87-4C24-B1E3-AE3AC8B0E480}"/>
              </a:ext>
            </a:extLst>
          </p:cNvPr>
          <p:cNvSpPr txBox="1"/>
          <p:nvPr/>
        </p:nvSpPr>
        <p:spPr>
          <a:xfrm>
            <a:off x="2273357" y="1817298"/>
            <a:ext cx="2507442" cy="1217848"/>
          </a:xfrm>
          <a:prstGeom prst="rect">
            <a:avLst/>
          </a:prstGeom>
          <a:noFill/>
        </p:spPr>
        <p:txBody>
          <a:bodyPr wrap="square" lIns="0" tIns="0" rIns="0" bIns="0" rtlCol="0">
            <a:normAutofit lnSpcReduction="10000"/>
          </a:bodyPr>
          <a:lstStyle/>
          <a:p>
            <a:pPr algn="ctr">
              <a:lnSpc>
                <a:spcPct val="120000"/>
              </a:lnSpc>
              <a:spcAft>
                <a:spcPts val="900"/>
              </a:spcAft>
            </a:pPr>
            <a:r>
              <a:rPr lang="en-AU" dirty="0"/>
              <a:t>effective footwork when tracking or player on player marking</a:t>
            </a:r>
            <a:endParaRPr lang="en-GB" sz="1200" dirty="0">
              <a:solidFill>
                <a:schemeClr val="bg2">
                  <a:lumMod val="10000"/>
                </a:schemeClr>
              </a:solidFill>
              <a:latin typeface="Calibri Light" charset="0"/>
              <a:ea typeface="Calibri Light" charset="0"/>
              <a:cs typeface="Calibri Light" charset="0"/>
            </a:endParaRPr>
          </a:p>
        </p:txBody>
      </p:sp>
      <p:sp>
        <p:nvSpPr>
          <p:cNvPr id="58" name="Arrow: Pentagon 72">
            <a:extLst>
              <a:ext uri="{FF2B5EF4-FFF2-40B4-BE49-F238E27FC236}">
                <a16:creationId xmlns:a16="http://schemas.microsoft.com/office/drawing/2014/main" id="{65F39041-B81B-4FDA-876F-B51F5C5E9D96}"/>
              </a:ext>
            </a:extLst>
          </p:cNvPr>
          <p:cNvSpPr/>
          <p:nvPr/>
        </p:nvSpPr>
        <p:spPr>
          <a:xfrm>
            <a:off x="1" y="3790101"/>
            <a:ext cx="909026" cy="461665"/>
          </a:xfrm>
          <a:prstGeom prst="homePlate">
            <a:avLst/>
          </a:prstGeom>
          <a:solidFill>
            <a:schemeClr val="accent4"/>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60" name="TextBox 59">
            <a:extLst>
              <a:ext uri="{FF2B5EF4-FFF2-40B4-BE49-F238E27FC236}">
                <a16:creationId xmlns:a16="http://schemas.microsoft.com/office/drawing/2014/main" id="{312D72B6-4BBD-4394-957C-51BD328EB76A}"/>
              </a:ext>
            </a:extLst>
          </p:cNvPr>
          <p:cNvSpPr txBox="1"/>
          <p:nvPr/>
        </p:nvSpPr>
        <p:spPr>
          <a:xfrm>
            <a:off x="5884091" y="2152336"/>
            <a:ext cx="2507442" cy="1217848"/>
          </a:xfrm>
          <a:prstGeom prst="rect">
            <a:avLst/>
          </a:prstGeom>
          <a:noFill/>
        </p:spPr>
        <p:txBody>
          <a:bodyPr wrap="square" lIns="0" tIns="0" rIns="0" bIns="0" rtlCol="0">
            <a:normAutofit/>
          </a:bodyPr>
          <a:lstStyle/>
          <a:p>
            <a:pPr algn="ctr">
              <a:lnSpc>
                <a:spcPct val="120000"/>
              </a:lnSpc>
              <a:spcAft>
                <a:spcPts val="900"/>
              </a:spcAft>
            </a:pPr>
            <a:r>
              <a:rPr lang="en-AU" dirty="0"/>
              <a:t>committing speed and footwork to contest a pass</a:t>
            </a:r>
            <a:endParaRPr lang="en-GB" sz="1200" dirty="0">
              <a:solidFill>
                <a:schemeClr val="bg2">
                  <a:lumMod val="10000"/>
                </a:schemeClr>
              </a:solidFill>
              <a:latin typeface="Calibri Light" charset="0"/>
              <a:ea typeface="Calibri Light" charset="0"/>
              <a:cs typeface="Calibri Light" charset="0"/>
            </a:endParaRPr>
          </a:p>
        </p:txBody>
      </p:sp>
      <p:sp>
        <p:nvSpPr>
          <p:cNvPr id="62" name="TextBox 61">
            <a:extLst>
              <a:ext uri="{FF2B5EF4-FFF2-40B4-BE49-F238E27FC236}">
                <a16:creationId xmlns:a16="http://schemas.microsoft.com/office/drawing/2014/main" id="{7583666B-E40C-46A4-A179-3A2B0AC32548}"/>
              </a:ext>
            </a:extLst>
          </p:cNvPr>
          <p:cNvSpPr txBox="1"/>
          <p:nvPr/>
        </p:nvSpPr>
        <p:spPr>
          <a:xfrm>
            <a:off x="4023237" y="5055870"/>
            <a:ext cx="2636996" cy="1302465"/>
          </a:xfrm>
          <a:prstGeom prst="rect">
            <a:avLst/>
          </a:prstGeom>
          <a:noFill/>
        </p:spPr>
        <p:txBody>
          <a:bodyPr wrap="square" lIns="0" tIns="0" rIns="0" bIns="0" rtlCol="0">
            <a:normAutofit/>
          </a:bodyPr>
          <a:lstStyle/>
          <a:p>
            <a:pPr algn="ctr">
              <a:lnSpc>
                <a:spcPct val="120000"/>
              </a:lnSpc>
              <a:spcAft>
                <a:spcPts val="900"/>
              </a:spcAft>
            </a:pPr>
            <a:r>
              <a:rPr lang="en-AU" dirty="0"/>
              <a:t>positioning effective angles with sustained footwork to counteract opponent movements</a:t>
            </a:r>
            <a:endParaRPr lang="en-GB" sz="1200" dirty="0">
              <a:solidFill>
                <a:schemeClr val="bg2">
                  <a:lumMod val="10000"/>
                </a:schemeClr>
              </a:solidFill>
              <a:latin typeface="Calibri Light" charset="0"/>
              <a:ea typeface="Calibri Light" charset="0"/>
              <a:cs typeface="Calibri Light" charset="0"/>
            </a:endParaRPr>
          </a:p>
        </p:txBody>
      </p:sp>
      <p:sp>
        <p:nvSpPr>
          <p:cNvPr id="63" name="TextBox 62">
            <a:extLst>
              <a:ext uri="{FF2B5EF4-FFF2-40B4-BE49-F238E27FC236}">
                <a16:creationId xmlns:a16="http://schemas.microsoft.com/office/drawing/2014/main" id="{AED9C292-8FF7-4AEB-B2EC-BDAC96F28953}"/>
              </a:ext>
            </a:extLst>
          </p:cNvPr>
          <p:cNvSpPr txBox="1"/>
          <p:nvPr/>
        </p:nvSpPr>
        <p:spPr>
          <a:xfrm>
            <a:off x="1796230" y="601046"/>
            <a:ext cx="6271361" cy="461666"/>
          </a:xfrm>
          <a:prstGeom prst="rect">
            <a:avLst/>
          </a:prstGeom>
          <a:noFill/>
          <a:ln>
            <a:noFill/>
          </a:ln>
        </p:spPr>
        <p:txBody>
          <a:bodyPr wrap="square" lIns="0" tIns="0" rIns="0" bIns="0" rtlCol="0">
            <a:noAutofit/>
          </a:bodyPr>
          <a:lstStyle/>
          <a:p>
            <a:r>
              <a:rPr lang="en-US" sz="5400" b="1" spc="50" dirty="0">
                <a:ln w="0"/>
                <a:solidFill>
                  <a:schemeClr val="accent1"/>
                </a:solidFill>
                <a:effectLst>
                  <a:innerShdw blurRad="63500" dist="50800" dir="13500000">
                    <a:srgbClr val="000000">
                      <a:alpha val="50000"/>
                    </a:srgbClr>
                  </a:innerShdw>
                </a:effectLst>
                <a:latin typeface="Candara" panose="020E0502030303020204" pitchFamily="34" charset="0"/>
                <a:ea typeface="Source Sans Pro ExtraLight" charset="0"/>
                <a:cs typeface="Source Sans Pro ExtraLight" charset="0"/>
              </a:rPr>
              <a:t>MANEUVERABILITY</a:t>
            </a:r>
          </a:p>
        </p:txBody>
      </p:sp>
      <p:sp>
        <p:nvSpPr>
          <p:cNvPr id="64" name="Freeform 30">
            <a:extLst>
              <a:ext uri="{FF2B5EF4-FFF2-40B4-BE49-F238E27FC236}">
                <a16:creationId xmlns:a16="http://schemas.microsoft.com/office/drawing/2014/main" id="{9AFD394B-0EDD-4FDE-B25B-58E3CBD7E4EC}"/>
              </a:ext>
            </a:extLst>
          </p:cNvPr>
          <p:cNvSpPr/>
          <p:nvPr/>
        </p:nvSpPr>
        <p:spPr>
          <a:xfrm rot="16200000">
            <a:off x="7967825" y="5216491"/>
            <a:ext cx="1704016" cy="648335"/>
          </a:xfrm>
          <a:custGeom>
            <a:avLst/>
            <a:gdLst/>
            <a:ahLst/>
            <a:cxnLst/>
            <a:rect l="l" t="t" r="r" b="b"/>
            <a:pathLst>
              <a:path w="1704016" h="864446">
                <a:moveTo>
                  <a:pt x="1704016" y="864446"/>
                </a:moveTo>
                <a:lnTo>
                  <a:pt x="0" y="864446"/>
                </a:lnTo>
                <a:lnTo>
                  <a:pt x="85200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
        <p:nvSpPr>
          <p:cNvPr id="65" name="Freeform 29">
            <a:extLst>
              <a:ext uri="{FF2B5EF4-FFF2-40B4-BE49-F238E27FC236}">
                <a16:creationId xmlns:a16="http://schemas.microsoft.com/office/drawing/2014/main" id="{5D53254D-B07B-46BC-8D9B-A7DA717BC076}"/>
              </a:ext>
            </a:extLst>
          </p:cNvPr>
          <p:cNvSpPr/>
          <p:nvPr/>
        </p:nvSpPr>
        <p:spPr>
          <a:xfrm rot="5400000">
            <a:off x="-527839" y="661112"/>
            <a:ext cx="1704016" cy="648335"/>
          </a:xfrm>
          <a:custGeom>
            <a:avLst/>
            <a:gdLst/>
            <a:ahLst/>
            <a:cxnLst/>
            <a:rect l="l" t="t" r="r" b="b"/>
            <a:pathLst>
              <a:path w="1704016" h="864446">
                <a:moveTo>
                  <a:pt x="1704016" y="864446"/>
                </a:moveTo>
                <a:lnTo>
                  <a:pt x="0" y="864446"/>
                </a:lnTo>
                <a:lnTo>
                  <a:pt x="852008"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Tree>
    <p:extLst>
      <p:ext uri="{BB962C8B-B14F-4D97-AF65-F5344CB8AC3E}">
        <p14:creationId xmlns:p14="http://schemas.microsoft.com/office/powerpoint/2010/main" val="10696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30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1+#ppt_w/2"/>
                                          </p:val>
                                        </p:tav>
                                        <p:tav tm="100000">
                                          <p:val>
                                            <p:strVal val="#ppt_x"/>
                                          </p:val>
                                        </p:tav>
                                      </p:tavLst>
                                    </p:anim>
                                    <p:anim calcmode="lin" valueType="num">
                                      <p:cBhvr additive="base">
                                        <p:cTn id="8" dur="10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3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0-#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10" presetClass="entr" presetSubtype="0" fill="hold" grpId="0" nodeType="afterEffect">
                                  <p:stCondLst>
                                    <p:cond delay="10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1900"/>
                            </p:stCondLst>
                            <p:childTnLst>
                              <p:par>
                                <p:cTn id="18" presetID="2" presetClass="entr" presetSubtype="8" decel="40000" fill="hold" grpId="0" nodeType="after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750" fill="hold"/>
                                        <p:tgtEl>
                                          <p:spTgt spid="58"/>
                                        </p:tgtEl>
                                        <p:attrNameLst>
                                          <p:attrName>ppt_x</p:attrName>
                                        </p:attrNameLst>
                                      </p:cBhvr>
                                      <p:tavLst>
                                        <p:tav tm="0">
                                          <p:val>
                                            <p:strVal val="0-#ppt_w/2"/>
                                          </p:val>
                                        </p:tav>
                                        <p:tav tm="100000">
                                          <p:val>
                                            <p:strVal val="#ppt_x"/>
                                          </p:val>
                                        </p:tav>
                                      </p:tavLst>
                                    </p:anim>
                                    <p:anim calcmode="lin" valueType="num">
                                      <p:cBhvr additive="base">
                                        <p:cTn id="21" dur="750" fill="hold"/>
                                        <p:tgtEl>
                                          <p:spTgt spid="58"/>
                                        </p:tgtEl>
                                        <p:attrNameLst>
                                          <p:attrName>ppt_y</p:attrName>
                                        </p:attrNameLst>
                                      </p:cBhvr>
                                      <p:tavLst>
                                        <p:tav tm="0">
                                          <p:val>
                                            <p:strVal val="#ppt_y"/>
                                          </p:val>
                                        </p:tav>
                                        <p:tav tm="100000">
                                          <p:val>
                                            <p:strVal val="#ppt_y"/>
                                          </p:val>
                                        </p:tav>
                                      </p:tavLst>
                                    </p:anim>
                                  </p:childTnLst>
                                </p:cTn>
                              </p:par>
                              <p:par>
                                <p:cTn id="22" presetID="2" presetClass="entr" presetSubtype="8" decel="50000" fill="hold" nodeType="withEffect">
                                  <p:stCondLst>
                                    <p:cond delay="50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1000" fill="hold"/>
                                        <p:tgtEl>
                                          <p:spTgt spid="47"/>
                                        </p:tgtEl>
                                        <p:attrNameLst>
                                          <p:attrName>ppt_x</p:attrName>
                                        </p:attrNameLst>
                                      </p:cBhvr>
                                      <p:tavLst>
                                        <p:tav tm="0">
                                          <p:val>
                                            <p:strVal val="0-#ppt_w/2"/>
                                          </p:val>
                                        </p:tav>
                                        <p:tav tm="100000">
                                          <p:val>
                                            <p:strVal val="#ppt_x"/>
                                          </p:val>
                                        </p:tav>
                                      </p:tavLst>
                                    </p:anim>
                                    <p:anim calcmode="lin" valueType="num">
                                      <p:cBhvr additive="base">
                                        <p:cTn id="25" dur="10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8" decel="50000" fill="hold" nodeType="withEffect">
                                  <p:stCondLst>
                                    <p:cond delay="50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250" fill="hold"/>
                                        <p:tgtEl>
                                          <p:spTgt spid="44"/>
                                        </p:tgtEl>
                                        <p:attrNameLst>
                                          <p:attrName>ppt_x</p:attrName>
                                        </p:attrNameLst>
                                      </p:cBhvr>
                                      <p:tavLst>
                                        <p:tav tm="0">
                                          <p:val>
                                            <p:strVal val="0-#ppt_w/2"/>
                                          </p:val>
                                        </p:tav>
                                        <p:tav tm="100000">
                                          <p:val>
                                            <p:strVal val="#ppt_x"/>
                                          </p:val>
                                        </p:tav>
                                      </p:tavLst>
                                    </p:anim>
                                    <p:anim calcmode="lin" valueType="num">
                                      <p:cBhvr additive="base">
                                        <p:cTn id="29" dur="125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decel="50000" fill="hold"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1250" fill="hold"/>
                                        <p:tgtEl>
                                          <p:spTgt spid="41"/>
                                        </p:tgtEl>
                                        <p:attrNameLst>
                                          <p:attrName>ppt_x</p:attrName>
                                        </p:attrNameLst>
                                      </p:cBhvr>
                                      <p:tavLst>
                                        <p:tav tm="0">
                                          <p:val>
                                            <p:strVal val="0-#ppt_w/2"/>
                                          </p:val>
                                        </p:tav>
                                        <p:tav tm="100000">
                                          <p:val>
                                            <p:strVal val="#ppt_x"/>
                                          </p:val>
                                        </p:tav>
                                      </p:tavLst>
                                    </p:anim>
                                    <p:anim calcmode="lin" valueType="num">
                                      <p:cBhvr additive="base">
                                        <p:cTn id="33" dur="1250" fill="hold"/>
                                        <p:tgtEl>
                                          <p:spTgt spid="41"/>
                                        </p:tgtEl>
                                        <p:attrNameLst>
                                          <p:attrName>ppt_y</p:attrName>
                                        </p:attrNameLst>
                                      </p:cBhvr>
                                      <p:tavLst>
                                        <p:tav tm="0">
                                          <p:val>
                                            <p:strVal val="#ppt_y"/>
                                          </p:val>
                                        </p:tav>
                                        <p:tav tm="100000">
                                          <p:val>
                                            <p:strVal val="#ppt_y"/>
                                          </p:val>
                                        </p:tav>
                                      </p:tavLst>
                                    </p:anim>
                                  </p:childTnLst>
                                </p:cTn>
                              </p:par>
                              <p:par>
                                <p:cTn id="34" presetID="2" presetClass="entr" presetSubtype="8" decel="50000" fill="hold" nodeType="withEffect">
                                  <p:stCondLst>
                                    <p:cond delay="50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1500" fill="hold"/>
                                        <p:tgtEl>
                                          <p:spTgt spid="37"/>
                                        </p:tgtEl>
                                        <p:attrNameLst>
                                          <p:attrName>ppt_x</p:attrName>
                                        </p:attrNameLst>
                                      </p:cBhvr>
                                      <p:tavLst>
                                        <p:tav tm="0">
                                          <p:val>
                                            <p:strVal val="0-#ppt_w/2"/>
                                          </p:val>
                                        </p:tav>
                                        <p:tav tm="100000">
                                          <p:val>
                                            <p:strVal val="#ppt_x"/>
                                          </p:val>
                                        </p:tav>
                                      </p:tavLst>
                                    </p:anim>
                                    <p:anim calcmode="lin" valueType="num">
                                      <p:cBhvr additive="base">
                                        <p:cTn id="37" dur="1500" fill="hold"/>
                                        <p:tgtEl>
                                          <p:spTgt spid="37"/>
                                        </p:tgtEl>
                                        <p:attrNameLst>
                                          <p:attrName>ppt_y</p:attrName>
                                        </p:attrNameLst>
                                      </p:cBhvr>
                                      <p:tavLst>
                                        <p:tav tm="0">
                                          <p:val>
                                            <p:strVal val="#ppt_y"/>
                                          </p:val>
                                        </p:tav>
                                        <p:tav tm="100000">
                                          <p:val>
                                            <p:strVal val="#ppt_y"/>
                                          </p:val>
                                        </p:tav>
                                      </p:tavLst>
                                    </p:anim>
                                  </p:childTnLst>
                                </p:cTn>
                              </p:par>
                              <p:par>
                                <p:cTn id="38" presetID="2" presetClass="entr" presetSubtype="8" decel="50000" fill="hold" grpId="0" nodeType="withEffect">
                                  <p:stCondLst>
                                    <p:cond delay="50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1500" fill="hold"/>
                                        <p:tgtEl>
                                          <p:spTgt spid="36"/>
                                        </p:tgtEl>
                                        <p:attrNameLst>
                                          <p:attrName>ppt_x</p:attrName>
                                        </p:attrNameLst>
                                      </p:cBhvr>
                                      <p:tavLst>
                                        <p:tav tm="0">
                                          <p:val>
                                            <p:strVal val="0-#ppt_w/2"/>
                                          </p:val>
                                        </p:tav>
                                        <p:tav tm="100000">
                                          <p:val>
                                            <p:strVal val="#ppt_x"/>
                                          </p:val>
                                        </p:tav>
                                      </p:tavLst>
                                    </p:anim>
                                    <p:anim calcmode="lin" valueType="num">
                                      <p:cBhvr additive="base">
                                        <p:cTn id="41" dur="1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up)">
                                      <p:cBhvr>
                                        <p:cTn id="64" dur="500"/>
                                        <p:tgtEl>
                                          <p:spTgt spid="51"/>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ipe(down)">
                                      <p:cBhvr>
                                        <p:cTn id="73" dur="500"/>
                                        <p:tgtEl>
                                          <p:spTgt spid="53"/>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5" grpId="0"/>
      <p:bldP spid="57" grpId="0"/>
      <p:bldP spid="58" grpId="0" animBg="1"/>
      <p:bldP spid="60" grpId="0"/>
      <p:bldP spid="62" grpId="0"/>
      <p:bldP spid="63" grpId="0"/>
      <p:bldP spid="64"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DED5A2-C3E0-4181-A34A-F6C74A4B5D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75856" y="2032600"/>
            <a:ext cx="5678660" cy="441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CCA9C60-F577-4681-B2BD-49DAA4AB9C61}"/>
              </a:ext>
            </a:extLst>
          </p:cNvPr>
          <p:cNvSpPr>
            <a:spLocks noGrp="1"/>
          </p:cNvSpPr>
          <p:nvPr>
            <p:ph type="title"/>
          </p:nvPr>
        </p:nvSpPr>
        <p:spPr/>
        <p:txBody>
          <a:bodyPr>
            <a:normAutofit/>
          </a:bodyPr>
          <a:lstStyle/>
          <a:p>
            <a:r>
              <a:rPr lang="en-AU" sz="4800" b="1" dirty="0">
                <a:latin typeface="Candara" panose="020E0502030303020204" pitchFamily="34" charset="0"/>
              </a:rPr>
              <a:t>COD Drills / TESTS</a:t>
            </a:r>
          </a:p>
        </p:txBody>
      </p:sp>
      <p:sp>
        <p:nvSpPr>
          <p:cNvPr id="3" name="Content Placeholder 2">
            <a:extLst>
              <a:ext uri="{FF2B5EF4-FFF2-40B4-BE49-F238E27FC236}">
                <a16:creationId xmlns:a16="http://schemas.microsoft.com/office/drawing/2014/main" id="{3608E138-7EF4-486B-BA5F-50A52A5D93D1}"/>
              </a:ext>
            </a:extLst>
          </p:cNvPr>
          <p:cNvSpPr>
            <a:spLocks noGrp="1"/>
          </p:cNvSpPr>
          <p:nvPr>
            <p:ph idx="1"/>
          </p:nvPr>
        </p:nvSpPr>
        <p:spPr>
          <a:xfrm>
            <a:off x="457200" y="1752600"/>
            <a:ext cx="2684798" cy="4373563"/>
          </a:xfrm>
        </p:spPr>
        <p:txBody>
          <a:bodyPr/>
          <a:lstStyle/>
          <a:p>
            <a:r>
              <a:rPr lang="en-AU" dirty="0"/>
              <a:t>5-0-5</a:t>
            </a:r>
          </a:p>
          <a:p>
            <a:r>
              <a:rPr lang="en-AU" dirty="0"/>
              <a:t>Pro-agility</a:t>
            </a:r>
          </a:p>
          <a:p>
            <a:pPr marL="114300" indent="0">
              <a:buNone/>
            </a:pPr>
            <a:endParaRPr lang="en-AU" dirty="0"/>
          </a:p>
          <a:p>
            <a:r>
              <a:rPr lang="en-AU" dirty="0"/>
              <a:t>T drill</a:t>
            </a:r>
          </a:p>
          <a:p>
            <a:r>
              <a:rPr lang="en-AU" dirty="0"/>
              <a:t>Illinois Agility</a:t>
            </a:r>
          </a:p>
          <a:p>
            <a:r>
              <a:rPr lang="en-AU" dirty="0"/>
              <a:t>Box drill </a:t>
            </a:r>
          </a:p>
          <a:p>
            <a:endParaRPr lang="en-AU" dirty="0"/>
          </a:p>
          <a:p>
            <a:r>
              <a:rPr lang="en-AU" dirty="0"/>
              <a:t>RAT (arrow /light/video/</a:t>
            </a:r>
          </a:p>
          <a:p>
            <a:pPr marL="114300" indent="0">
              <a:buNone/>
            </a:pPr>
            <a:r>
              <a:rPr lang="en-AU" dirty="0"/>
              <a:t>   human)</a:t>
            </a:r>
          </a:p>
          <a:p>
            <a:pPr marL="114300" indent="0">
              <a:buNone/>
            </a:pPr>
            <a:endParaRPr lang="en-AU" dirty="0"/>
          </a:p>
        </p:txBody>
      </p:sp>
      <p:pic>
        <p:nvPicPr>
          <p:cNvPr id="5" name="Picture 4">
            <a:extLst>
              <a:ext uri="{FF2B5EF4-FFF2-40B4-BE49-F238E27FC236}">
                <a16:creationId xmlns:a16="http://schemas.microsoft.com/office/drawing/2014/main" id="{04944805-3A30-43A0-9853-794652E5D13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29797" y="4930369"/>
            <a:ext cx="1257003" cy="1257003"/>
          </a:xfrm>
          <a:prstGeom prst="rect">
            <a:avLst/>
          </a:prstGeom>
        </p:spPr>
      </p:pic>
    </p:spTree>
    <p:extLst>
      <p:ext uri="{BB962C8B-B14F-4D97-AF65-F5344CB8AC3E}">
        <p14:creationId xmlns:p14="http://schemas.microsoft.com/office/powerpoint/2010/main" val="8323163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4C2B-D72E-42A4-A71F-9C211FDAE515}"/>
              </a:ext>
            </a:extLst>
          </p:cNvPr>
          <p:cNvSpPr>
            <a:spLocks noGrp="1"/>
          </p:cNvSpPr>
          <p:nvPr>
            <p:ph type="title"/>
          </p:nvPr>
        </p:nvSpPr>
        <p:spPr>
          <a:xfrm>
            <a:off x="426128" y="408372"/>
            <a:ext cx="6234104" cy="1039427"/>
          </a:xfrm>
        </p:spPr>
        <p:txBody>
          <a:bodyPr>
            <a:normAutofit/>
          </a:bodyPr>
          <a:lstStyle/>
          <a:p>
            <a:r>
              <a:rPr lang="en-AU" sz="4800" b="1" cap="none" dirty="0">
                <a:ln w="0"/>
                <a:solidFill>
                  <a:schemeClr val="accent1"/>
                </a:solidFill>
                <a:effectLst>
                  <a:outerShdw blurRad="38100" dist="25400" dir="5400000" algn="ctr" rotWithShape="0">
                    <a:srgbClr val="6E747A">
                      <a:alpha val="43000"/>
                    </a:srgbClr>
                  </a:outerShdw>
                </a:effectLst>
                <a:latin typeface="Candara" panose="020E0502030303020204" pitchFamily="34" charset="0"/>
              </a:rPr>
              <a:t>QUICKNESS</a:t>
            </a:r>
          </a:p>
        </p:txBody>
      </p:sp>
      <p:pic>
        <p:nvPicPr>
          <p:cNvPr id="4" name="IMG_3299">
            <a:hlinkClick r:id="" action="ppaction://media"/>
            <a:extLst>
              <a:ext uri="{FF2B5EF4-FFF2-40B4-BE49-F238E27FC236}">
                <a16:creationId xmlns:a16="http://schemas.microsoft.com/office/drawing/2014/main" id="{528475E5-8BDE-48BC-BF41-DC3C387581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8263" y="1630777"/>
            <a:ext cx="8465911" cy="4762187"/>
          </a:xfrm>
        </p:spPr>
      </p:pic>
      <p:pic>
        <p:nvPicPr>
          <p:cNvPr id="6" name="Picture 5">
            <a:extLst>
              <a:ext uri="{FF2B5EF4-FFF2-40B4-BE49-F238E27FC236}">
                <a16:creationId xmlns:a16="http://schemas.microsoft.com/office/drawing/2014/main" id="{F0905360-F281-4B66-8B58-74DA6EBD55E3}"/>
              </a:ext>
            </a:extLst>
          </p:cNvPr>
          <p:cNvPicPr>
            <a:picLocks noChangeAspect="1"/>
          </p:cNvPicPr>
          <p:nvPr/>
        </p:nvPicPr>
        <p:blipFill>
          <a:blip r:embed="rId5"/>
          <a:stretch>
            <a:fillRect/>
          </a:stretch>
        </p:blipFill>
        <p:spPr>
          <a:xfrm>
            <a:off x="6876256" y="556963"/>
            <a:ext cx="1640136" cy="890836"/>
          </a:xfrm>
          <a:prstGeom prst="rect">
            <a:avLst/>
          </a:prstGeom>
        </p:spPr>
      </p:pic>
    </p:spTree>
    <p:extLst>
      <p:ext uri="{BB962C8B-B14F-4D97-AF65-F5344CB8AC3E}">
        <p14:creationId xmlns:p14="http://schemas.microsoft.com/office/powerpoint/2010/main" val="3046168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7012-EB9B-4DE5-A435-6E439EC195F1}"/>
              </a:ext>
            </a:extLst>
          </p:cNvPr>
          <p:cNvSpPr>
            <a:spLocks noGrp="1"/>
          </p:cNvSpPr>
          <p:nvPr>
            <p:ph type="title"/>
          </p:nvPr>
        </p:nvSpPr>
        <p:spPr/>
        <p:txBody>
          <a:bodyPr>
            <a:normAutofit/>
          </a:bodyPr>
          <a:lstStyle/>
          <a:p>
            <a:r>
              <a:rPr lang="en-AU" sz="4800" b="1" dirty="0">
                <a:latin typeface="Candara" panose="020E0502030303020204" pitchFamily="34" charset="0"/>
              </a:rPr>
              <a:t>Best practice</a:t>
            </a:r>
          </a:p>
        </p:txBody>
      </p:sp>
      <p:sp>
        <p:nvSpPr>
          <p:cNvPr id="3" name="Content Placeholder 2">
            <a:extLst>
              <a:ext uri="{FF2B5EF4-FFF2-40B4-BE49-F238E27FC236}">
                <a16:creationId xmlns:a16="http://schemas.microsoft.com/office/drawing/2014/main" id="{DDFD3EE7-FEEA-4405-8EA5-A9E3711D4B7B}"/>
              </a:ext>
            </a:extLst>
          </p:cNvPr>
          <p:cNvSpPr>
            <a:spLocks noGrp="1"/>
          </p:cNvSpPr>
          <p:nvPr>
            <p:ph idx="1"/>
          </p:nvPr>
        </p:nvSpPr>
        <p:spPr/>
        <p:txBody>
          <a:bodyPr/>
          <a:lstStyle/>
          <a:p>
            <a:r>
              <a:rPr lang="en-AU" dirty="0"/>
              <a:t>Mix competitive game based aspects with opportunities to focus on technical deficiencies. </a:t>
            </a:r>
          </a:p>
          <a:p>
            <a:r>
              <a:rPr lang="en-AU" dirty="0"/>
              <a:t>S&amp;C and Technical coaches working </a:t>
            </a:r>
            <a:r>
              <a:rPr lang="en-AU" b="1" dirty="0"/>
              <a:t>TOGETHER</a:t>
            </a:r>
          </a:p>
          <a:p>
            <a:pPr marL="114300" indent="0">
              <a:buNone/>
            </a:pPr>
            <a:endParaRPr lang="en-AU" dirty="0"/>
          </a:p>
        </p:txBody>
      </p:sp>
      <p:pic>
        <p:nvPicPr>
          <p:cNvPr id="5" name="Picture 4">
            <a:extLst>
              <a:ext uri="{FF2B5EF4-FFF2-40B4-BE49-F238E27FC236}">
                <a16:creationId xmlns:a16="http://schemas.microsoft.com/office/drawing/2014/main" id="{C994753D-C718-403F-B455-86BE0F46CB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568" y="3194673"/>
            <a:ext cx="3806964" cy="3254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EA43567-FE45-40C1-B70D-EDA2457B90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20768" y="3194672"/>
            <a:ext cx="3803915" cy="3254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09024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E215-C4A8-4C61-9B08-7A707AF85FF2}"/>
              </a:ext>
            </a:extLst>
          </p:cNvPr>
          <p:cNvSpPr>
            <a:spLocks noGrp="1"/>
          </p:cNvSpPr>
          <p:nvPr>
            <p:ph type="title"/>
          </p:nvPr>
        </p:nvSpPr>
        <p:spPr/>
        <p:txBody>
          <a:bodyPr>
            <a:normAutofit/>
          </a:bodyPr>
          <a:lstStyle/>
          <a:p>
            <a:r>
              <a:rPr lang="en-AU" sz="5400" b="1" dirty="0">
                <a:latin typeface="Candara" panose="020E0502030303020204" pitchFamily="34" charset="0"/>
              </a:rPr>
              <a:t>Example Session</a:t>
            </a:r>
          </a:p>
        </p:txBody>
      </p:sp>
      <p:graphicFrame>
        <p:nvGraphicFramePr>
          <p:cNvPr id="4" name="Table 3">
            <a:extLst>
              <a:ext uri="{FF2B5EF4-FFF2-40B4-BE49-F238E27FC236}">
                <a16:creationId xmlns:a16="http://schemas.microsoft.com/office/drawing/2014/main" id="{48DFABA4-B678-4D49-968D-F2601BFDD7CF}"/>
              </a:ext>
            </a:extLst>
          </p:cNvPr>
          <p:cNvGraphicFramePr>
            <a:graphicFrameLocks noGrp="1"/>
          </p:cNvGraphicFramePr>
          <p:nvPr>
            <p:extLst>
              <p:ext uri="{D42A27DB-BD31-4B8C-83A1-F6EECF244321}">
                <p14:modId xmlns:p14="http://schemas.microsoft.com/office/powerpoint/2010/main" val="1146106787"/>
              </p:ext>
            </p:extLst>
          </p:nvPr>
        </p:nvGraphicFramePr>
        <p:xfrm>
          <a:off x="323528" y="1916832"/>
          <a:ext cx="8496944" cy="3749040"/>
        </p:xfrm>
        <a:graphic>
          <a:graphicData uri="http://schemas.openxmlformats.org/drawingml/2006/table">
            <a:tbl>
              <a:tblPr firstRow="1" bandRow="1">
                <a:tableStyleId>{69CF1AB2-1976-4502-BF36-3FF5EA218861}</a:tableStyleId>
              </a:tblPr>
              <a:tblGrid>
                <a:gridCol w="501843">
                  <a:extLst>
                    <a:ext uri="{9D8B030D-6E8A-4147-A177-3AD203B41FA5}">
                      <a16:colId xmlns:a16="http://schemas.microsoft.com/office/drawing/2014/main" val="979605392"/>
                    </a:ext>
                  </a:extLst>
                </a:gridCol>
                <a:gridCol w="7995101">
                  <a:extLst>
                    <a:ext uri="{9D8B030D-6E8A-4147-A177-3AD203B41FA5}">
                      <a16:colId xmlns:a16="http://schemas.microsoft.com/office/drawing/2014/main" val="3490429098"/>
                    </a:ext>
                  </a:extLst>
                </a:gridCol>
              </a:tblGrid>
              <a:tr h="370840">
                <a:tc>
                  <a:txBody>
                    <a:bodyPr/>
                    <a:lstStyle/>
                    <a:p>
                      <a:pPr algn="ctr"/>
                      <a:r>
                        <a:rPr lang="en-AU" b="0" dirty="0"/>
                        <a:t>1</a:t>
                      </a:r>
                    </a:p>
                  </a:txBody>
                  <a:tcPr/>
                </a:tc>
                <a:tc>
                  <a:txBody>
                    <a:bodyPr/>
                    <a:lstStyle/>
                    <a:p>
                      <a:r>
                        <a:rPr lang="en-AU" b="0" dirty="0"/>
                        <a:t>Game play warm up</a:t>
                      </a:r>
                    </a:p>
                    <a:p>
                      <a:endParaRPr lang="en-AU" b="0" dirty="0"/>
                    </a:p>
                  </a:txBody>
                  <a:tcPr/>
                </a:tc>
                <a:extLst>
                  <a:ext uri="{0D108BD9-81ED-4DB2-BD59-A6C34878D82A}">
                    <a16:rowId xmlns:a16="http://schemas.microsoft.com/office/drawing/2014/main" val="2332880439"/>
                  </a:ext>
                </a:extLst>
              </a:tr>
              <a:tr h="370840">
                <a:tc>
                  <a:txBody>
                    <a:bodyPr/>
                    <a:lstStyle/>
                    <a:p>
                      <a:pPr algn="ctr"/>
                      <a:r>
                        <a:rPr lang="en-AU" dirty="0"/>
                        <a:t>2</a:t>
                      </a:r>
                    </a:p>
                  </a:txBody>
                  <a:tcPr/>
                </a:tc>
                <a:tc>
                  <a:txBody>
                    <a:bodyPr/>
                    <a:lstStyle/>
                    <a:p>
                      <a:r>
                        <a:rPr lang="en-AU" dirty="0"/>
                        <a:t>Dynamic and Functional warm up</a:t>
                      </a:r>
                    </a:p>
                    <a:p>
                      <a:endParaRPr lang="en-AU" dirty="0"/>
                    </a:p>
                  </a:txBody>
                  <a:tcPr/>
                </a:tc>
                <a:extLst>
                  <a:ext uri="{0D108BD9-81ED-4DB2-BD59-A6C34878D82A}">
                    <a16:rowId xmlns:a16="http://schemas.microsoft.com/office/drawing/2014/main" val="1081671950"/>
                  </a:ext>
                </a:extLst>
              </a:tr>
              <a:tr h="370840">
                <a:tc>
                  <a:txBody>
                    <a:bodyPr/>
                    <a:lstStyle/>
                    <a:p>
                      <a:pPr algn="ctr"/>
                      <a:r>
                        <a:rPr lang="en-AU" dirty="0"/>
                        <a:t>3</a:t>
                      </a:r>
                    </a:p>
                  </a:txBody>
                  <a:tcPr/>
                </a:tc>
                <a:tc>
                  <a:txBody>
                    <a:bodyPr/>
                    <a:lstStyle/>
                    <a:p>
                      <a:r>
                        <a:rPr lang="en-AU" dirty="0"/>
                        <a:t>Plyometrics – jumps, hops, bounds (landing technique, 1 &amp; 2 feet in all directions)</a:t>
                      </a:r>
                    </a:p>
                    <a:p>
                      <a:endParaRPr lang="en-AU" dirty="0"/>
                    </a:p>
                  </a:txBody>
                  <a:tcPr/>
                </a:tc>
                <a:extLst>
                  <a:ext uri="{0D108BD9-81ED-4DB2-BD59-A6C34878D82A}">
                    <a16:rowId xmlns:a16="http://schemas.microsoft.com/office/drawing/2014/main" val="2432572572"/>
                  </a:ext>
                </a:extLst>
              </a:tr>
              <a:tr h="370840">
                <a:tc>
                  <a:txBody>
                    <a:bodyPr/>
                    <a:lstStyle/>
                    <a:p>
                      <a:pPr algn="ctr"/>
                      <a:r>
                        <a:rPr lang="en-AU" dirty="0"/>
                        <a:t>4</a:t>
                      </a:r>
                    </a:p>
                  </a:txBody>
                  <a:tcPr/>
                </a:tc>
                <a:tc>
                  <a:txBody>
                    <a:bodyPr/>
                    <a:lstStyle/>
                    <a:p>
                      <a:r>
                        <a:rPr lang="en-AU" dirty="0"/>
                        <a:t>Competitive speed work without cueing (observe)</a:t>
                      </a:r>
                    </a:p>
                    <a:p>
                      <a:endParaRPr lang="en-AU" dirty="0"/>
                    </a:p>
                  </a:txBody>
                  <a:tcPr/>
                </a:tc>
                <a:extLst>
                  <a:ext uri="{0D108BD9-81ED-4DB2-BD59-A6C34878D82A}">
                    <a16:rowId xmlns:a16="http://schemas.microsoft.com/office/drawing/2014/main" val="529957778"/>
                  </a:ext>
                </a:extLst>
              </a:tr>
              <a:tr h="370840">
                <a:tc>
                  <a:txBody>
                    <a:bodyPr/>
                    <a:lstStyle/>
                    <a:p>
                      <a:pPr algn="ctr"/>
                      <a:r>
                        <a:rPr lang="en-AU" dirty="0"/>
                        <a:t>5</a:t>
                      </a:r>
                    </a:p>
                  </a:txBody>
                  <a:tcPr/>
                </a:tc>
                <a:tc>
                  <a:txBody>
                    <a:bodyPr/>
                    <a:lstStyle/>
                    <a:p>
                      <a:r>
                        <a:rPr lang="en-AU" dirty="0"/>
                        <a:t>Technical session to work on deficiencies identified in competitive situation</a:t>
                      </a:r>
                    </a:p>
                    <a:p>
                      <a:endParaRPr lang="en-AU" dirty="0"/>
                    </a:p>
                  </a:txBody>
                  <a:tcPr/>
                </a:tc>
                <a:extLst>
                  <a:ext uri="{0D108BD9-81ED-4DB2-BD59-A6C34878D82A}">
                    <a16:rowId xmlns:a16="http://schemas.microsoft.com/office/drawing/2014/main" val="4145825283"/>
                  </a:ext>
                </a:extLst>
              </a:tr>
            </a:tbl>
          </a:graphicData>
        </a:graphic>
      </p:graphicFrame>
    </p:spTree>
    <p:extLst>
      <p:ext uri="{BB962C8B-B14F-4D97-AF65-F5344CB8AC3E}">
        <p14:creationId xmlns:p14="http://schemas.microsoft.com/office/powerpoint/2010/main" val="39030761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A680D8-7438-4AF4-A991-BD3F95552F1D}"/>
              </a:ext>
            </a:extLst>
          </p:cNvPr>
          <p:cNvPicPr>
            <a:picLocks noChangeAspect="1"/>
          </p:cNvPicPr>
          <p:nvPr/>
        </p:nvPicPr>
        <p:blipFill>
          <a:blip r:embed="rId2"/>
          <a:stretch>
            <a:fillRect/>
          </a:stretch>
        </p:blipFill>
        <p:spPr>
          <a:xfrm>
            <a:off x="4139952" y="2492896"/>
            <a:ext cx="4673965" cy="3507344"/>
          </a:xfrm>
          <a:prstGeom prst="rect">
            <a:avLst/>
          </a:prstGeom>
        </p:spPr>
      </p:pic>
      <p:sp>
        <p:nvSpPr>
          <p:cNvPr id="3" name="TextBox 2">
            <a:extLst>
              <a:ext uri="{FF2B5EF4-FFF2-40B4-BE49-F238E27FC236}">
                <a16:creationId xmlns:a16="http://schemas.microsoft.com/office/drawing/2014/main" id="{4CE70D3C-A5AC-4FD8-9A3E-2CEC65376402}"/>
              </a:ext>
            </a:extLst>
          </p:cNvPr>
          <p:cNvSpPr txBox="1"/>
          <p:nvPr/>
        </p:nvSpPr>
        <p:spPr>
          <a:xfrm>
            <a:off x="179512" y="1052736"/>
            <a:ext cx="5976664" cy="800219"/>
          </a:xfrm>
          <a:prstGeom prst="rect">
            <a:avLst/>
          </a:prstGeom>
          <a:noFill/>
        </p:spPr>
        <p:txBody>
          <a:bodyPr wrap="square" rtlCol="0">
            <a:spAutoFit/>
          </a:bodyPr>
          <a:lstStyle/>
          <a:p>
            <a:pPr algn="r"/>
            <a:r>
              <a:rPr lang="en-AU" b="1" dirty="0"/>
              <a:t>Send your questions to: </a:t>
            </a:r>
            <a:r>
              <a:rPr lang="en-AU" sz="2800" b="1" dirty="0"/>
              <a:t>speedyranell@bigpond.com</a:t>
            </a:r>
          </a:p>
        </p:txBody>
      </p:sp>
      <p:pic>
        <p:nvPicPr>
          <p:cNvPr id="5" name="Picture 4">
            <a:extLst>
              <a:ext uri="{FF2B5EF4-FFF2-40B4-BE49-F238E27FC236}">
                <a16:creationId xmlns:a16="http://schemas.microsoft.com/office/drawing/2014/main" id="{6F79E082-F6E8-405A-97A8-8E8179F42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972" y="4245637"/>
            <a:ext cx="2099804" cy="213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5374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5875-9011-4FF1-A989-CBE1FE5676E1}"/>
              </a:ext>
            </a:extLst>
          </p:cNvPr>
          <p:cNvSpPr>
            <a:spLocks noGrp="1"/>
          </p:cNvSpPr>
          <p:nvPr>
            <p:ph type="title"/>
          </p:nvPr>
        </p:nvSpPr>
        <p:spPr/>
        <p:txBody>
          <a:bodyPr>
            <a:normAutofit fontScale="90000"/>
          </a:bodyPr>
          <a:lstStyle/>
          <a:p>
            <a:r>
              <a:rPr lang="en-US" b="1" dirty="0">
                <a:latin typeface="Candara" panose="020E0502030303020204" pitchFamily="34" charset="0"/>
              </a:rPr>
              <a:t>Multidirectional speed terminology</a:t>
            </a:r>
            <a:endParaRPr lang="en-AU" dirty="0"/>
          </a:p>
        </p:txBody>
      </p:sp>
      <p:sp>
        <p:nvSpPr>
          <p:cNvPr id="4" name="Rectangle 3">
            <a:extLst>
              <a:ext uri="{FF2B5EF4-FFF2-40B4-BE49-F238E27FC236}">
                <a16:creationId xmlns:a16="http://schemas.microsoft.com/office/drawing/2014/main" id="{228509A9-DA22-4AFF-B631-821BE9A1F0AB}"/>
              </a:ext>
            </a:extLst>
          </p:cNvPr>
          <p:cNvSpPr/>
          <p:nvPr/>
        </p:nvSpPr>
        <p:spPr>
          <a:xfrm>
            <a:off x="196278" y="1700808"/>
            <a:ext cx="8751444" cy="5355312"/>
          </a:xfrm>
          <a:prstGeom prst="rect">
            <a:avLst/>
          </a:prstGeom>
        </p:spPr>
        <p:txBody>
          <a:bodyPr wrap="square">
            <a:spAutoFit/>
          </a:bodyPr>
          <a:lstStyle/>
          <a:p>
            <a:pPr>
              <a:lnSpc>
                <a:spcPct val="150000"/>
              </a:lnSpc>
            </a:pPr>
            <a:r>
              <a:rPr lang="en-AU" b="1" dirty="0">
                <a:solidFill>
                  <a:schemeClr val="accent1"/>
                </a:solidFill>
                <a:latin typeface="Candara" panose="020E0502030303020204" pitchFamily="34" charset="0"/>
              </a:rPr>
              <a:t>CHANGE OF DIRECTION (COD) – </a:t>
            </a:r>
            <a:r>
              <a:rPr lang="en-AU" dirty="0">
                <a:latin typeface="Candara" panose="020E0502030303020204" pitchFamily="34" charset="0"/>
              </a:rPr>
              <a:t>technical skill and physical ability to change movement direction, velocity or mode (DeWeese &amp; </a:t>
            </a:r>
            <a:r>
              <a:rPr lang="en-AU" dirty="0" err="1">
                <a:latin typeface="Candara" panose="020E0502030303020204" pitchFamily="34" charset="0"/>
              </a:rPr>
              <a:t>Nimphius</a:t>
            </a:r>
            <a:r>
              <a:rPr lang="en-AU" dirty="0">
                <a:latin typeface="Candara" panose="020E0502030303020204" pitchFamily="34" charset="0"/>
              </a:rPr>
              <a:t>, 2016)</a:t>
            </a:r>
          </a:p>
          <a:p>
            <a:pPr>
              <a:lnSpc>
                <a:spcPct val="150000"/>
              </a:lnSpc>
            </a:pPr>
            <a:endParaRPr lang="en-AU" dirty="0">
              <a:latin typeface="Candara" panose="020E0502030303020204" pitchFamily="34" charset="0"/>
            </a:endParaRPr>
          </a:p>
          <a:p>
            <a:pPr>
              <a:lnSpc>
                <a:spcPct val="150000"/>
              </a:lnSpc>
            </a:pPr>
            <a:r>
              <a:rPr lang="en-AU" b="1" dirty="0">
                <a:solidFill>
                  <a:schemeClr val="accent1"/>
                </a:solidFill>
                <a:latin typeface="Candara" panose="020E0502030303020204" pitchFamily="34" charset="0"/>
              </a:rPr>
              <a:t>AGILITY – </a:t>
            </a:r>
            <a:r>
              <a:rPr lang="en-AU" dirty="0">
                <a:latin typeface="Candara" panose="020E0502030303020204" pitchFamily="34" charset="0"/>
              </a:rPr>
              <a:t>a rapid whole body movement with change of velocity or direction in response to a stimulus (Sheppard &amp; Young, 2006). </a:t>
            </a:r>
          </a:p>
          <a:p>
            <a:pPr>
              <a:lnSpc>
                <a:spcPct val="150000"/>
              </a:lnSpc>
            </a:pPr>
            <a:endParaRPr lang="en-AU" dirty="0">
              <a:latin typeface="Candara" panose="020E0502030303020204" pitchFamily="34" charset="0"/>
            </a:endParaRPr>
          </a:p>
          <a:p>
            <a:pPr>
              <a:lnSpc>
                <a:spcPct val="150000"/>
              </a:lnSpc>
            </a:pPr>
            <a:r>
              <a:rPr lang="en-AU" b="1" dirty="0">
                <a:solidFill>
                  <a:schemeClr val="accent1"/>
                </a:solidFill>
                <a:latin typeface="Candara" panose="020E0502030303020204" pitchFamily="34" charset="0"/>
              </a:rPr>
              <a:t>MANEUVERABILITY – ‘</a:t>
            </a:r>
            <a:r>
              <a:rPr lang="en-AU" dirty="0">
                <a:latin typeface="Candara" panose="020E0502030303020204" pitchFamily="34" charset="0"/>
              </a:rPr>
              <a:t>purpose….to maintain velocity, removing clearly defined ‘plant’ step …. Or to describe a COD when one changes mode of travel’ (</a:t>
            </a:r>
            <a:r>
              <a:rPr lang="en-AU" dirty="0" err="1">
                <a:latin typeface="Candara" panose="020E0502030303020204" pitchFamily="34" charset="0"/>
              </a:rPr>
              <a:t>Nimphius</a:t>
            </a:r>
            <a:r>
              <a:rPr lang="en-AU" dirty="0">
                <a:latin typeface="Candara" panose="020E0502030303020204" pitchFamily="34" charset="0"/>
              </a:rPr>
              <a:t>, 2018)</a:t>
            </a:r>
          </a:p>
          <a:p>
            <a:pPr>
              <a:lnSpc>
                <a:spcPct val="150000"/>
              </a:lnSpc>
            </a:pPr>
            <a:endParaRPr lang="en-AU" dirty="0">
              <a:latin typeface="Candara" panose="020E0502030303020204" pitchFamily="34" charset="0"/>
            </a:endParaRPr>
          </a:p>
          <a:p>
            <a:pPr>
              <a:lnSpc>
                <a:spcPct val="150000"/>
              </a:lnSpc>
            </a:pPr>
            <a:r>
              <a:rPr lang="en-AU" b="1" dirty="0">
                <a:solidFill>
                  <a:schemeClr val="accent1"/>
                </a:solidFill>
                <a:latin typeface="Candara" panose="020E0502030303020204" pitchFamily="34" charset="0"/>
              </a:rPr>
              <a:t>CHANGE OF DIRECTION SPEED (CODS) – </a:t>
            </a:r>
            <a:r>
              <a:rPr lang="en-AU" dirty="0">
                <a:latin typeface="Candara" panose="020E0502030303020204" pitchFamily="34" charset="0"/>
              </a:rPr>
              <a:t>Overarching description of any test that proposes  to examine one’s pre-planned COD ability that often has a large component of straight line running (</a:t>
            </a:r>
            <a:r>
              <a:rPr lang="en-AU" dirty="0" err="1">
                <a:latin typeface="Candara" panose="020E0502030303020204" pitchFamily="34" charset="0"/>
              </a:rPr>
              <a:t>eg</a:t>
            </a:r>
            <a:r>
              <a:rPr lang="en-AU" dirty="0">
                <a:latin typeface="Candara" panose="020E0502030303020204" pitchFamily="34" charset="0"/>
              </a:rPr>
              <a:t>: 505, T test, Illinois agility, Pro-agility) (</a:t>
            </a:r>
            <a:r>
              <a:rPr lang="en-AU" dirty="0" err="1">
                <a:latin typeface="Candara" panose="020E0502030303020204" pitchFamily="34" charset="0"/>
              </a:rPr>
              <a:t>Nimphius</a:t>
            </a:r>
            <a:r>
              <a:rPr lang="en-AU" dirty="0">
                <a:latin typeface="Candara" panose="020E0502030303020204" pitchFamily="34" charset="0"/>
              </a:rPr>
              <a:t> et al, 2018)</a:t>
            </a:r>
          </a:p>
          <a:p>
            <a:endParaRPr lang="en-AU" dirty="0">
              <a:latin typeface="Candara" panose="020E0502030303020204" pitchFamily="34" charset="0"/>
            </a:endParaRPr>
          </a:p>
        </p:txBody>
      </p:sp>
    </p:spTree>
    <p:extLst>
      <p:ext uri="{BB962C8B-B14F-4D97-AF65-F5344CB8AC3E}">
        <p14:creationId xmlns:p14="http://schemas.microsoft.com/office/powerpoint/2010/main" val="927738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6D0EF-5A2D-4819-8A82-552E7116C5C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7504" y="188640"/>
            <a:ext cx="8784976" cy="6480720"/>
          </a:xfrm>
          <a:prstGeom prst="rect">
            <a:avLst/>
          </a:prstGeom>
        </p:spPr>
      </p:pic>
      <p:graphicFrame>
        <p:nvGraphicFramePr>
          <p:cNvPr id="2" name="Diagram 1">
            <a:extLst>
              <a:ext uri="{FF2B5EF4-FFF2-40B4-BE49-F238E27FC236}">
                <a16:creationId xmlns:a16="http://schemas.microsoft.com/office/drawing/2014/main" id="{A5FE0CEC-088C-48A5-A916-A9A340BA123C}"/>
              </a:ext>
            </a:extLst>
          </p:cNvPr>
          <p:cNvGraphicFramePr/>
          <p:nvPr>
            <p:extLst>
              <p:ext uri="{D42A27DB-BD31-4B8C-83A1-F6EECF244321}">
                <p14:modId xmlns:p14="http://schemas.microsoft.com/office/powerpoint/2010/main" val="1368677925"/>
              </p:ext>
            </p:extLst>
          </p:nvPr>
        </p:nvGraphicFramePr>
        <p:xfrm>
          <a:off x="-540568" y="-387424"/>
          <a:ext cx="9577064" cy="612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93877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400" b="1" dirty="0">
                <a:latin typeface="Candara" panose="020E0502030303020204" pitchFamily="34" charset="0"/>
              </a:rPr>
              <a:t>COD &amp; AGILITY</a:t>
            </a:r>
            <a:r>
              <a:rPr lang="en-AU" b="1" dirty="0"/>
              <a:t> </a:t>
            </a:r>
          </a:p>
        </p:txBody>
      </p:sp>
      <p:sp>
        <p:nvSpPr>
          <p:cNvPr id="3" name="Content Placeholder 2"/>
          <p:cNvSpPr>
            <a:spLocks noGrp="1"/>
          </p:cNvSpPr>
          <p:nvPr>
            <p:ph idx="1"/>
          </p:nvPr>
        </p:nvSpPr>
        <p:spPr/>
        <p:txBody>
          <a:bodyPr>
            <a:normAutofit fontScale="85000" lnSpcReduction="20000"/>
          </a:bodyPr>
          <a:lstStyle/>
          <a:p>
            <a:pPr marL="114300" indent="0">
              <a:buNone/>
            </a:pPr>
            <a:endParaRPr lang="en-AU" dirty="0">
              <a:latin typeface="Candara" panose="020E0502030303020204" pitchFamily="34" charset="0"/>
            </a:endParaRPr>
          </a:p>
          <a:p>
            <a:r>
              <a:rPr lang="en-AU" dirty="0">
                <a:latin typeface="Candara" panose="020E0502030303020204" pitchFamily="34" charset="0"/>
              </a:rPr>
              <a:t>In sport you have to accelerate and then STOP, Change direction, Execute a skill, Make contact with another player etc </a:t>
            </a:r>
          </a:p>
          <a:p>
            <a:pPr marL="114300" indent="0">
              <a:buNone/>
            </a:pPr>
            <a:endParaRPr lang="en-AU" dirty="0">
              <a:latin typeface="Candara" panose="020E0502030303020204" pitchFamily="34" charset="0"/>
            </a:endParaRPr>
          </a:p>
          <a:p>
            <a:r>
              <a:rPr lang="en-AU" dirty="0">
                <a:latin typeface="Candara" panose="020E0502030303020204" pitchFamily="34" charset="0"/>
              </a:rPr>
              <a:t>Perceptual cognitive – Time it takes to react to a stimulus.</a:t>
            </a:r>
          </a:p>
          <a:p>
            <a:endParaRPr lang="en-AU" dirty="0">
              <a:latin typeface="Candara" panose="020E0502030303020204" pitchFamily="34" charset="0"/>
            </a:endParaRPr>
          </a:p>
          <a:p>
            <a:r>
              <a:rPr lang="en-AU" dirty="0">
                <a:latin typeface="Candara" panose="020E0502030303020204" pitchFamily="34" charset="0"/>
              </a:rPr>
              <a:t>Work on braking (hip, knee and ankle flexion) for both 2 and 1 leg actions. </a:t>
            </a:r>
          </a:p>
          <a:p>
            <a:pPr marL="114300" indent="0">
              <a:buNone/>
            </a:pPr>
            <a:endParaRPr lang="en-AU" dirty="0">
              <a:latin typeface="Candara" panose="020E0502030303020204" pitchFamily="34" charset="0"/>
            </a:endParaRPr>
          </a:p>
          <a:p>
            <a:r>
              <a:rPr lang="en-AU" dirty="0">
                <a:latin typeface="Candara" panose="020E0502030303020204" pitchFamily="34" charset="0"/>
              </a:rPr>
              <a:t>Work on propulsion in all directions, accelerating forward, sideways, turning, practice getting up from the ground etc. </a:t>
            </a:r>
          </a:p>
          <a:p>
            <a:endParaRPr lang="en-AU" dirty="0">
              <a:latin typeface="Candara" panose="020E0502030303020204" pitchFamily="34" charset="0"/>
            </a:endParaRPr>
          </a:p>
          <a:p>
            <a:r>
              <a:rPr lang="en-AU" dirty="0">
                <a:latin typeface="Candara" panose="020E0502030303020204" pitchFamily="34" charset="0"/>
              </a:rPr>
              <a:t>Once the athlete is proficient at this then add in your technical and tactical aspects – add stimulus – add decision making</a:t>
            </a:r>
            <a:endParaRPr lang="en-AU" dirty="0"/>
          </a:p>
        </p:txBody>
      </p:sp>
    </p:spTree>
    <p:extLst>
      <p:ext uri="{BB962C8B-B14F-4D97-AF65-F5344CB8AC3E}">
        <p14:creationId xmlns:p14="http://schemas.microsoft.com/office/powerpoint/2010/main" val="4752257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Candara" panose="020E0502030303020204" pitchFamily="34" charset="0"/>
              </a:rPr>
              <a:t>Identifying factors</a:t>
            </a:r>
            <a:endParaRPr lang="en-AU" sz="4800" b="1" dirty="0">
              <a:latin typeface="Candara" panose="020E0502030303020204" pitchFamily="34" charset="0"/>
            </a:endParaRPr>
          </a:p>
        </p:txBody>
      </p:sp>
      <p:sp>
        <p:nvSpPr>
          <p:cNvPr id="4" name="Content Placeholder 3"/>
          <p:cNvSpPr>
            <a:spLocks noGrp="1"/>
          </p:cNvSpPr>
          <p:nvPr>
            <p:ph idx="1"/>
          </p:nvPr>
        </p:nvSpPr>
        <p:spPr>
          <a:xfrm>
            <a:off x="3347864" y="1703301"/>
            <a:ext cx="5544616" cy="4933528"/>
          </a:xfrm>
        </p:spPr>
        <p:txBody>
          <a:bodyPr>
            <a:normAutofit/>
          </a:bodyPr>
          <a:lstStyle/>
          <a:p>
            <a:pPr>
              <a:buFont typeface="Wingdings" panose="05000000000000000000" pitchFamily="2" charset="2"/>
              <a:buChar char="ü"/>
            </a:pPr>
            <a:endParaRPr lang="en-AU" dirty="0"/>
          </a:p>
          <a:p>
            <a:pPr>
              <a:buFont typeface="Wingdings" panose="05000000000000000000" pitchFamily="2" charset="2"/>
              <a:buChar char="ü"/>
            </a:pPr>
            <a:r>
              <a:rPr lang="en-AU" dirty="0">
                <a:latin typeface="Candara" panose="020E0502030303020204" pitchFamily="34" charset="0"/>
              </a:rPr>
              <a:t>The ability to start quickly from different positions</a:t>
            </a:r>
          </a:p>
          <a:p>
            <a:pPr marL="0" indent="0">
              <a:buNone/>
            </a:pPr>
            <a:r>
              <a:rPr lang="en-AU" dirty="0">
                <a:latin typeface="Candara" panose="020E0502030303020204" pitchFamily="34" charset="0"/>
              </a:rPr>
              <a:t> </a:t>
            </a:r>
          </a:p>
          <a:p>
            <a:pPr>
              <a:buFont typeface="Wingdings" panose="05000000000000000000" pitchFamily="2" charset="2"/>
              <a:buChar char="ü"/>
            </a:pPr>
            <a:r>
              <a:rPr lang="en-AU" dirty="0">
                <a:latin typeface="Candara" panose="020E0502030303020204" pitchFamily="34" charset="0"/>
              </a:rPr>
              <a:t>Accelerate to top speed in the shortest possible time </a:t>
            </a:r>
          </a:p>
          <a:p>
            <a:pPr indent="-342900">
              <a:buFont typeface="Wingdings" panose="05000000000000000000" pitchFamily="2" charset="2"/>
              <a:buChar char="ü"/>
            </a:pPr>
            <a:endParaRPr lang="en-AU" dirty="0">
              <a:latin typeface="Candara" panose="020E0502030303020204" pitchFamily="34" charset="0"/>
            </a:endParaRPr>
          </a:p>
          <a:p>
            <a:pPr>
              <a:buFont typeface="Wingdings" panose="05000000000000000000" pitchFamily="2" charset="2"/>
              <a:buChar char="ü"/>
            </a:pPr>
            <a:r>
              <a:rPr lang="en-AU" dirty="0">
                <a:latin typeface="Candara" panose="020E0502030303020204" pitchFamily="34" charset="0"/>
              </a:rPr>
              <a:t>Change direction and brake / stop under control </a:t>
            </a:r>
          </a:p>
          <a:p>
            <a:pPr>
              <a:buFont typeface="Wingdings" panose="05000000000000000000" pitchFamily="2" charset="2"/>
              <a:buChar char="ü"/>
            </a:pPr>
            <a:endParaRPr lang="en-AU" dirty="0">
              <a:latin typeface="Candara" panose="020E0502030303020204" pitchFamily="34" charset="0"/>
            </a:endParaRPr>
          </a:p>
          <a:p>
            <a:pPr>
              <a:buFont typeface="Wingdings" panose="05000000000000000000" pitchFamily="2" charset="2"/>
              <a:buChar char="ü"/>
            </a:pPr>
            <a:r>
              <a:rPr lang="en-AU" dirty="0">
                <a:latin typeface="Candara" panose="020E0502030303020204" pitchFamily="34" charset="0"/>
              </a:rPr>
              <a:t>Rapidly react to a stimulus </a:t>
            </a:r>
          </a:p>
          <a:p>
            <a:pPr>
              <a:buNone/>
            </a:pPr>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207" y="3920942"/>
            <a:ext cx="2429617" cy="2596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339752" y="3068960"/>
            <a:ext cx="1512168" cy="253916"/>
          </a:xfrm>
          <a:prstGeom prst="rect">
            <a:avLst/>
          </a:prstGeom>
          <a:noFill/>
        </p:spPr>
        <p:txBody>
          <a:bodyPr wrap="square" rtlCol="0">
            <a:spAutoFit/>
          </a:bodyPr>
          <a:lstStyle/>
          <a:p>
            <a:r>
              <a:rPr lang="en-US" sz="1050" dirty="0">
                <a:solidFill>
                  <a:schemeClr val="bg2"/>
                </a:solidFill>
              </a:rPr>
              <a:t>Photo by Kip Hobson</a:t>
            </a:r>
            <a:endParaRPr lang="en-AU" sz="1050" dirty="0">
              <a:solidFill>
                <a:schemeClr val="bg2"/>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7163" t="25263" r="26973" b="19129"/>
          <a:stretch/>
        </p:blipFill>
        <p:spPr>
          <a:xfrm>
            <a:off x="558207" y="1703301"/>
            <a:ext cx="2501625" cy="2031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243B-7053-4339-A308-84B15F9BED93}"/>
              </a:ext>
            </a:extLst>
          </p:cNvPr>
          <p:cNvSpPr/>
          <p:nvPr/>
        </p:nvSpPr>
        <p:spPr>
          <a:xfrm>
            <a:off x="251520" y="692696"/>
            <a:ext cx="8640960" cy="5170646"/>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Those who apply th</a:t>
            </a:r>
            <a:r>
              <a:rPr 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 most FORCE relative to Body Mass and in the right DIRECTION are </a:t>
            </a:r>
            <a:r>
              <a:rPr lang="en-US" sz="6600" b="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FASTER ATHLETES</a:t>
            </a:r>
            <a:endParaRPr lang="en-US" sz="6600" b="1" u="sng"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580506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400" b="1" dirty="0">
                <a:latin typeface="Candara" panose="020E0502030303020204" pitchFamily="34" charset="0"/>
              </a:rPr>
              <a:t>Cod mechanics</a:t>
            </a:r>
          </a:p>
        </p:txBody>
      </p:sp>
      <p:sp>
        <p:nvSpPr>
          <p:cNvPr id="3" name="Content Placeholder 2"/>
          <p:cNvSpPr>
            <a:spLocks noGrp="1"/>
          </p:cNvSpPr>
          <p:nvPr>
            <p:ph idx="1"/>
          </p:nvPr>
        </p:nvSpPr>
        <p:spPr>
          <a:xfrm>
            <a:off x="323528" y="1752600"/>
            <a:ext cx="5832648" cy="4916760"/>
          </a:xfrm>
        </p:spPr>
        <p:txBody>
          <a:bodyPr>
            <a:normAutofit/>
          </a:bodyPr>
          <a:lstStyle/>
          <a:p>
            <a:r>
              <a:rPr lang="en-AU" dirty="0">
                <a:latin typeface="Candara" panose="020E0502030303020204" pitchFamily="34" charset="0"/>
              </a:rPr>
              <a:t>Get COM low</a:t>
            </a:r>
          </a:p>
          <a:p>
            <a:r>
              <a:rPr lang="en-AU" dirty="0">
                <a:latin typeface="Candara" panose="020E0502030303020204" pitchFamily="34" charset="0"/>
              </a:rPr>
              <a:t>Shoulders behind hips</a:t>
            </a:r>
          </a:p>
          <a:p>
            <a:r>
              <a:rPr lang="en-AU" dirty="0">
                <a:latin typeface="Candara" panose="020E0502030303020204" pitchFamily="34" charset="0"/>
              </a:rPr>
              <a:t>Assess 45, 90, 135 &amp; 180</a:t>
            </a:r>
          </a:p>
          <a:p>
            <a:pPr marL="114300" indent="0">
              <a:buNone/>
            </a:pPr>
            <a:endParaRPr lang="en-AU" dirty="0">
              <a:latin typeface="Candara" panose="020E0502030303020204" pitchFamily="34" charset="0"/>
            </a:endParaRPr>
          </a:p>
          <a:p>
            <a:pPr marL="114300" indent="0">
              <a:buNone/>
            </a:pPr>
            <a:r>
              <a:rPr lang="en-AU" dirty="0">
                <a:latin typeface="Candara" panose="020E0502030303020204" pitchFamily="34" charset="0"/>
              </a:rPr>
              <a:t>Common Faults</a:t>
            </a:r>
          </a:p>
          <a:p>
            <a:r>
              <a:rPr lang="en-AU" dirty="0">
                <a:latin typeface="Candara" panose="020E0502030303020204" pitchFamily="34" charset="0"/>
              </a:rPr>
              <a:t>No breaking step</a:t>
            </a:r>
          </a:p>
          <a:p>
            <a:r>
              <a:rPr lang="en-AU" dirty="0">
                <a:latin typeface="Candara" panose="020E0502030303020204" pitchFamily="34" charset="0"/>
              </a:rPr>
              <a:t>Hip, Knee, Ankle - Collapses in COD </a:t>
            </a:r>
          </a:p>
          <a:p>
            <a:r>
              <a:rPr lang="en-AU" dirty="0">
                <a:latin typeface="Candara" panose="020E0502030303020204" pitchFamily="34" charset="0"/>
              </a:rPr>
              <a:t>Torso swaying outside of BOS</a:t>
            </a:r>
            <a:endParaRPr lang="en-AU" sz="1800" dirty="0">
              <a:latin typeface="Candara" panose="020E0502030303020204" pitchFamily="34" charset="0"/>
            </a:endParaRPr>
          </a:p>
          <a:p>
            <a:r>
              <a:rPr lang="en-AU" dirty="0">
                <a:latin typeface="Candara" panose="020E0502030303020204" pitchFamily="34" charset="0"/>
              </a:rPr>
              <a:t>Puts breaking step in but without force</a:t>
            </a:r>
          </a:p>
          <a:p>
            <a:endParaRPr lang="en-AU" dirty="0"/>
          </a:p>
        </p:txBody>
      </p:sp>
      <p:sp>
        <p:nvSpPr>
          <p:cNvPr id="5" name="TextBox 4"/>
          <p:cNvSpPr txBox="1"/>
          <p:nvPr/>
        </p:nvSpPr>
        <p:spPr>
          <a:xfrm>
            <a:off x="5662049" y="6245482"/>
            <a:ext cx="1492014" cy="369332"/>
          </a:xfrm>
          <a:prstGeom prst="rect">
            <a:avLst/>
          </a:prstGeom>
          <a:noFill/>
        </p:spPr>
        <p:txBody>
          <a:bodyPr wrap="square" rtlCol="0">
            <a:spAutoFit/>
          </a:bodyPr>
          <a:lstStyle/>
          <a:p>
            <a:r>
              <a:rPr lang="en-AU" dirty="0">
                <a:solidFill>
                  <a:schemeClr val="accent1"/>
                </a:solidFill>
              </a:rPr>
              <a:t>COD video</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71812" y="1916832"/>
            <a:ext cx="3335161" cy="2468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F8FC61E-B427-4162-A837-AB1F98D7F4B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0864" y="5072392"/>
            <a:ext cx="1542422" cy="1542422"/>
          </a:xfrm>
          <a:prstGeom prst="rect">
            <a:avLst/>
          </a:prstGeom>
        </p:spPr>
      </p:pic>
    </p:spTree>
    <p:extLst>
      <p:ext uri="{BB962C8B-B14F-4D97-AF65-F5344CB8AC3E}">
        <p14:creationId xmlns:p14="http://schemas.microsoft.com/office/powerpoint/2010/main" val="285703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EFE8E0-1916-4065-B094-781D5B618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8640960" cy="6480720"/>
          </a:xfrm>
          <a:prstGeom prst="rect">
            <a:avLst/>
          </a:prstGeom>
        </p:spPr>
      </p:pic>
      <p:sp>
        <p:nvSpPr>
          <p:cNvPr id="2" name="Rectangle 1">
            <a:extLst>
              <a:ext uri="{FF2B5EF4-FFF2-40B4-BE49-F238E27FC236}">
                <a16:creationId xmlns:a16="http://schemas.microsoft.com/office/drawing/2014/main" id="{CF4109AC-ECA0-4689-A571-EEE5D02E9684}"/>
              </a:ext>
            </a:extLst>
          </p:cNvPr>
          <p:cNvSpPr/>
          <p:nvPr/>
        </p:nvSpPr>
        <p:spPr>
          <a:xfrm>
            <a:off x="566653" y="5517232"/>
            <a:ext cx="8010694" cy="954107"/>
          </a:xfrm>
          <a:prstGeom prst="rect">
            <a:avLst/>
          </a:prstGeom>
          <a:noFill/>
        </p:spPr>
        <p:txBody>
          <a:bodyPr wrap="squar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 </a:t>
            </a: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decrease injury risk, a</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dd </a:t>
            </a: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eactivity after COD technique </a:t>
            </a: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has been mastered</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p:txBody>
      </p:sp>
    </p:spTree>
    <p:extLst>
      <p:ext uri="{BB962C8B-B14F-4D97-AF65-F5344CB8AC3E}">
        <p14:creationId xmlns:p14="http://schemas.microsoft.com/office/powerpoint/2010/main" val="1493446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EAE1-3EB4-4E75-BA48-34D4D82D7B5C}"/>
              </a:ext>
            </a:extLst>
          </p:cNvPr>
          <p:cNvSpPr>
            <a:spLocks noGrp="1"/>
          </p:cNvSpPr>
          <p:nvPr>
            <p:ph type="title"/>
          </p:nvPr>
        </p:nvSpPr>
        <p:spPr/>
        <p:txBody>
          <a:bodyPr>
            <a:normAutofit/>
          </a:bodyPr>
          <a:lstStyle/>
          <a:p>
            <a:r>
              <a:rPr lang="en-AU" sz="4800" b="1" dirty="0">
                <a:latin typeface="Candara" panose="020E0502030303020204" pitchFamily="34" charset="0"/>
              </a:rPr>
              <a:t>TRAINING AGILITY</a:t>
            </a:r>
          </a:p>
        </p:txBody>
      </p:sp>
      <p:pic>
        <p:nvPicPr>
          <p:cNvPr id="5" name="Content Placeholder 4">
            <a:extLst>
              <a:ext uri="{FF2B5EF4-FFF2-40B4-BE49-F238E27FC236}">
                <a16:creationId xmlns:a16="http://schemas.microsoft.com/office/drawing/2014/main" id="{CD20B639-4C6F-47DF-97EB-141342AF9D4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091" t="14819" r="12678" b="11092"/>
          <a:stretch/>
        </p:blipFill>
        <p:spPr>
          <a:xfrm>
            <a:off x="4283968" y="3216017"/>
            <a:ext cx="4608512"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1A87D06-AF31-4756-941E-16A53F67D74E}"/>
              </a:ext>
            </a:extLst>
          </p:cNvPr>
          <p:cNvSpPr txBox="1"/>
          <p:nvPr/>
        </p:nvSpPr>
        <p:spPr>
          <a:xfrm>
            <a:off x="611560" y="1775641"/>
            <a:ext cx="7920880" cy="923330"/>
          </a:xfrm>
          <a:prstGeom prst="rect">
            <a:avLst/>
          </a:prstGeom>
          <a:noFill/>
        </p:spPr>
        <p:txBody>
          <a:bodyPr wrap="square" rtlCol="0">
            <a:spAutoFit/>
          </a:bodyPr>
          <a:lstStyle/>
          <a:p>
            <a:r>
              <a:rPr lang="en-AU" b="1" dirty="0"/>
              <a:t>Defensive Agility </a:t>
            </a:r>
            <a:r>
              <a:rPr lang="en-AU" dirty="0"/>
              <a:t>– Move in the direction I point </a:t>
            </a:r>
          </a:p>
          <a:p>
            <a:endParaRPr lang="en-AU" dirty="0"/>
          </a:p>
          <a:p>
            <a:r>
              <a:rPr lang="en-AU" b="1" dirty="0"/>
              <a:t>Offensive Agility </a:t>
            </a:r>
            <a:r>
              <a:rPr lang="en-AU" dirty="0"/>
              <a:t>– Move in the opposite direction to which I point </a:t>
            </a:r>
          </a:p>
        </p:txBody>
      </p:sp>
    </p:spTree>
    <p:extLst>
      <p:ext uri="{BB962C8B-B14F-4D97-AF65-F5344CB8AC3E}">
        <p14:creationId xmlns:p14="http://schemas.microsoft.com/office/powerpoint/2010/main" val="8817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1286</TotalTime>
  <Words>1764</Words>
  <Application>Microsoft Office PowerPoint</Application>
  <PresentationFormat>On-screen Show (4:3)</PresentationFormat>
  <Paragraphs>150</Paragraphs>
  <Slides>15</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Book Antiqua</vt:lpstr>
      <vt:lpstr>Calibri</vt:lpstr>
      <vt:lpstr>Calibri Bold</vt:lpstr>
      <vt:lpstr>Calibri Light</vt:lpstr>
      <vt:lpstr>Candara</vt:lpstr>
      <vt:lpstr>Century Gothic</vt:lpstr>
      <vt:lpstr>Wingdings</vt:lpstr>
      <vt:lpstr>Apothecary</vt:lpstr>
      <vt:lpstr>PowerPoint Presentation</vt:lpstr>
      <vt:lpstr>Multidirectional speed terminology</vt:lpstr>
      <vt:lpstr>PowerPoint Presentation</vt:lpstr>
      <vt:lpstr>COD &amp; AGILITY </vt:lpstr>
      <vt:lpstr>Identifying factors</vt:lpstr>
      <vt:lpstr>PowerPoint Presentation</vt:lpstr>
      <vt:lpstr>Cod mechanics</vt:lpstr>
      <vt:lpstr>PowerPoint Presentation</vt:lpstr>
      <vt:lpstr>TRAINING AGILITY</vt:lpstr>
      <vt:lpstr>PowerPoint Presentation</vt:lpstr>
      <vt:lpstr>COD Drills / TESTS</vt:lpstr>
      <vt:lpstr>QUICKNESS</vt:lpstr>
      <vt:lpstr>Best practice</vt:lpstr>
      <vt:lpstr>Example Session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Mechanics in speed</dc:title>
  <dc:creator>User</dc:creator>
  <cp:lastModifiedBy>User</cp:lastModifiedBy>
  <cp:revision>157</cp:revision>
  <cp:lastPrinted>2014-06-14T01:44:53Z</cp:lastPrinted>
  <dcterms:created xsi:type="dcterms:W3CDTF">2013-11-17T23:55:04Z</dcterms:created>
  <dcterms:modified xsi:type="dcterms:W3CDTF">2020-07-21T05:14:00Z</dcterms:modified>
</cp:coreProperties>
</file>