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74" r:id="rId3"/>
    <p:sldId id="287" r:id="rId4"/>
    <p:sldId id="288" r:id="rId5"/>
    <p:sldId id="265" r:id="rId6"/>
    <p:sldId id="262" r:id="rId7"/>
    <p:sldId id="289" r:id="rId8"/>
    <p:sldId id="290" r:id="rId9"/>
    <p:sldId id="302" r:id="rId10"/>
    <p:sldId id="292" r:id="rId11"/>
    <p:sldId id="299" r:id="rId12"/>
    <p:sldId id="300" r:id="rId13"/>
    <p:sldId id="291" r:id="rId14"/>
    <p:sldId id="293" r:id="rId15"/>
    <p:sldId id="258" r:id="rId16"/>
    <p:sldId id="268" r:id="rId17"/>
    <p:sldId id="259" r:id="rId18"/>
    <p:sldId id="269" r:id="rId19"/>
    <p:sldId id="260" r:id="rId20"/>
    <p:sldId id="270" r:id="rId21"/>
    <p:sldId id="297" r:id="rId22"/>
    <p:sldId id="294" r:id="rId23"/>
    <p:sldId id="267" r:id="rId24"/>
    <p:sldId id="261" r:id="rId25"/>
    <p:sldId id="276" r:id="rId26"/>
    <p:sldId id="295" r:id="rId27"/>
    <p:sldId id="298" r:id="rId28"/>
    <p:sldId id="296" r:id="rId29"/>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61" autoAdjust="0"/>
  </p:normalViewPr>
  <p:slideViewPr>
    <p:cSldViewPr>
      <p:cViewPr varScale="1">
        <p:scale>
          <a:sx n="74" d="100"/>
          <a:sy n="74" d="100"/>
        </p:scale>
        <p:origin x="2664"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322E4-2BE4-4875-B36D-AC891B69F8CF}" type="doc">
      <dgm:prSet loTypeId="urn:microsoft.com/office/officeart/2005/8/layout/hierarchy2" loCatId="hierarchy" qsTypeId="urn:microsoft.com/office/officeart/2005/8/quickstyle/3d9" qsCatId="3D" csTypeId="urn:microsoft.com/office/officeart/2005/8/colors/colorful2" csCatId="colorful" phldr="1"/>
      <dgm:spPr/>
      <dgm:t>
        <a:bodyPr/>
        <a:lstStyle/>
        <a:p>
          <a:endParaRPr lang="en-AU"/>
        </a:p>
      </dgm:t>
    </dgm:pt>
    <dgm:pt modelId="{41B0AFED-6FDA-4B02-8C9A-B079DEBC42A6}">
      <dgm:prSet phldrT="[Text]"/>
      <dgm:spPr/>
      <dgm:t>
        <a:bodyPr/>
        <a:lstStyle/>
        <a:p>
          <a:r>
            <a:rPr lang="en-AU" dirty="0"/>
            <a:t>Linear Speed</a:t>
          </a:r>
        </a:p>
      </dgm:t>
    </dgm:pt>
    <dgm:pt modelId="{8A99DE74-A083-41B5-9526-C6E732ED3405}" type="parTrans" cxnId="{A47960DB-F1A1-44BE-BF15-A8D704834F01}">
      <dgm:prSet/>
      <dgm:spPr/>
      <dgm:t>
        <a:bodyPr/>
        <a:lstStyle/>
        <a:p>
          <a:endParaRPr lang="en-AU"/>
        </a:p>
      </dgm:t>
    </dgm:pt>
    <dgm:pt modelId="{D2EAC9A5-712F-4576-A19B-017948B3306E}" type="sibTrans" cxnId="{A47960DB-F1A1-44BE-BF15-A8D704834F01}">
      <dgm:prSet/>
      <dgm:spPr/>
      <dgm:t>
        <a:bodyPr/>
        <a:lstStyle/>
        <a:p>
          <a:endParaRPr lang="en-AU"/>
        </a:p>
      </dgm:t>
    </dgm:pt>
    <dgm:pt modelId="{B4ACE26F-8EBB-4EFC-B65F-BF4973A8B191}">
      <dgm:prSet phldrT="[Text]"/>
      <dgm:spPr/>
      <dgm:t>
        <a:bodyPr/>
        <a:lstStyle/>
        <a:p>
          <a:r>
            <a:rPr lang="en-AU" dirty="0"/>
            <a:t>Technical</a:t>
          </a:r>
        </a:p>
      </dgm:t>
    </dgm:pt>
    <dgm:pt modelId="{2532AAB1-8BA7-485E-B23A-21841C220F88}" type="parTrans" cxnId="{23ACAA93-5E2D-47FA-A260-A083815633FE}">
      <dgm:prSet/>
      <dgm:spPr/>
      <dgm:t>
        <a:bodyPr/>
        <a:lstStyle/>
        <a:p>
          <a:endParaRPr lang="en-AU"/>
        </a:p>
      </dgm:t>
    </dgm:pt>
    <dgm:pt modelId="{7C9867FE-4CD4-43FE-97DF-96A1A4C896AE}" type="sibTrans" cxnId="{23ACAA93-5E2D-47FA-A260-A083815633FE}">
      <dgm:prSet/>
      <dgm:spPr/>
      <dgm:t>
        <a:bodyPr/>
        <a:lstStyle/>
        <a:p>
          <a:endParaRPr lang="en-AU"/>
        </a:p>
      </dgm:t>
    </dgm:pt>
    <dgm:pt modelId="{587A0417-9E15-4A75-8555-D4122765E2F4}">
      <dgm:prSet phldrT="[Text]"/>
      <dgm:spPr/>
      <dgm:t>
        <a:bodyPr/>
        <a:lstStyle/>
        <a:p>
          <a:r>
            <a:rPr lang="en-AU" dirty="0"/>
            <a:t>Acceleration</a:t>
          </a:r>
        </a:p>
      </dgm:t>
    </dgm:pt>
    <dgm:pt modelId="{A29E6C10-D28C-4B7E-873D-88C633D207A2}" type="parTrans" cxnId="{7BBFAE07-D5B4-4E3C-9C27-D4CC7AD0AC21}">
      <dgm:prSet/>
      <dgm:spPr/>
      <dgm:t>
        <a:bodyPr/>
        <a:lstStyle/>
        <a:p>
          <a:endParaRPr lang="en-AU"/>
        </a:p>
      </dgm:t>
    </dgm:pt>
    <dgm:pt modelId="{EC218E14-C290-4F8F-8448-2C96E89070F8}" type="sibTrans" cxnId="{7BBFAE07-D5B4-4E3C-9C27-D4CC7AD0AC21}">
      <dgm:prSet/>
      <dgm:spPr/>
      <dgm:t>
        <a:bodyPr/>
        <a:lstStyle/>
        <a:p>
          <a:endParaRPr lang="en-AU"/>
        </a:p>
      </dgm:t>
    </dgm:pt>
    <dgm:pt modelId="{606BB011-DDC8-4707-A384-799FF0DCB632}">
      <dgm:prSet phldrT="[Text]"/>
      <dgm:spPr/>
      <dgm:t>
        <a:bodyPr/>
        <a:lstStyle/>
        <a:p>
          <a:r>
            <a:rPr lang="en-AU" dirty="0"/>
            <a:t>Max Velocity</a:t>
          </a:r>
        </a:p>
      </dgm:t>
    </dgm:pt>
    <dgm:pt modelId="{3C7AA886-1889-45D3-909C-84F53746E397}" type="parTrans" cxnId="{8FB8D642-A647-4CD2-897D-7C908DF8D2A7}">
      <dgm:prSet/>
      <dgm:spPr/>
      <dgm:t>
        <a:bodyPr/>
        <a:lstStyle/>
        <a:p>
          <a:endParaRPr lang="en-AU"/>
        </a:p>
      </dgm:t>
    </dgm:pt>
    <dgm:pt modelId="{1F05D851-C5E9-4FB9-A3E4-A4AD40F317E5}" type="sibTrans" cxnId="{8FB8D642-A647-4CD2-897D-7C908DF8D2A7}">
      <dgm:prSet/>
      <dgm:spPr/>
      <dgm:t>
        <a:bodyPr/>
        <a:lstStyle/>
        <a:p>
          <a:endParaRPr lang="en-AU"/>
        </a:p>
      </dgm:t>
    </dgm:pt>
    <dgm:pt modelId="{CAA406D8-AD49-492B-A00C-7AFBE6E877E6}">
      <dgm:prSet phldrT="[Text]"/>
      <dgm:spPr/>
      <dgm:t>
        <a:bodyPr/>
        <a:lstStyle/>
        <a:p>
          <a:r>
            <a:rPr lang="en-AU" dirty="0"/>
            <a:t>Physical</a:t>
          </a:r>
        </a:p>
      </dgm:t>
    </dgm:pt>
    <dgm:pt modelId="{BAA3CD84-CF94-468D-B6A4-A0CF2FA2AB5B}" type="parTrans" cxnId="{C97F561E-F505-417D-AC36-9FA2911CF1A6}">
      <dgm:prSet/>
      <dgm:spPr/>
      <dgm:t>
        <a:bodyPr/>
        <a:lstStyle/>
        <a:p>
          <a:endParaRPr lang="en-AU"/>
        </a:p>
      </dgm:t>
    </dgm:pt>
    <dgm:pt modelId="{72E7486E-7C86-4FFE-A279-3A684192F8B1}" type="sibTrans" cxnId="{C97F561E-F505-417D-AC36-9FA2911CF1A6}">
      <dgm:prSet/>
      <dgm:spPr/>
      <dgm:t>
        <a:bodyPr/>
        <a:lstStyle/>
        <a:p>
          <a:endParaRPr lang="en-AU"/>
        </a:p>
      </dgm:t>
    </dgm:pt>
    <dgm:pt modelId="{3F8BC291-B707-4AB4-9388-F34CEA663CC7}">
      <dgm:prSet phldrT="[Text]"/>
      <dgm:spPr/>
      <dgm:t>
        <a:bodyPr/>
        <a:lstStyle/>
        <a:p>
          <a:r>
            <a:rPr lang="en-AU" dirty="0"/>
            <a:t>Strength</a:t>
          </a:r>
        </a:p>
      </dgm:t>
    </dgm:pt>
    <dgm:pt modelId="{41CE73B6-DE53-4279-898C-2C2A3352DAD6}" type="parTrans" cxnId="{7CD7F29F-C264-41D1-BA8C-C8422A230ACF}">
      <dgm:prSet/>
      <dgm:spPr/>
      <dgm:t>
        <a:bodyPr/>
        <a:lstStyle/>
        <a:p>
          <a:endParaRPr lang="en-AU"/>
        </a:p>
      </dgm:t>
    </dgm:pt>
    <dgm:pt modelId="{40E56FDB-D61F-4FE3-9AC3-6BFCC6D6F545}" type="sibTrans" cxnId="{7CD7F29F-C264-41D1-BA8C-C8422A230ACF}">
      <dgm:prSet/>
      <dgm:spPr/>
      <dgm:t>
        <a:bodyPr/>
        <a:lstStyle/>
        <a:p>
          <a:endParaRPr lang="en-AU"/>
        </a:p>
      </dgm:t>
    </dgm:pt>
    <dgm:pt modelId="{B4D1C2A4-EEBD-410F-AA54-12B5B8FA5F6F}">
      <dgm:prSet/>
      <dgm:spPr/>
      <dgm:t>
        <a:bodyPr/>
        <a:lstStyle/>
        <a:p>
          <a:r>
            <a:rPr lang="en-AU" dirty="0"/>
            <a:t>RFD/SSC</a:t>
          </a:r>
        </a:p>
      </dgm:t>
    </dgm:pt>
    <dgm:pt modelId="{D62E4900-A0F7-4582-BA23-104238EB9D11}" type="parTrans" cxnId="{71C1FD39-3D96-48DB-88AD-18408B07BD4B}">
      <dgm:prSet/>
      <dgm:spPr/>
      <dgm:t>
        <a:bodyPr/>
        <a:lstStyle/>
        <a:p>
          <a:endParaRPr lang="en-AU"/>
        </a:p>
      </dgm:t>
    </dgm:pt>
    <dgm:pt modelId="{8BF066F5-3DD9-4F8F-A8A4-50E6484182A8}" type="sibTrans" cxnId="{71C1FD39-3D96-48DB-88AD-18408B07BD4B}">
      <dgm:prSet/>
      <dgm:spPr/>
      <dgm:t>
        <a:bodyPr/>
        <a:lstStyle/>
        <a:p>
          <a:endParaRPr lang="en-AU"/>
        </a:p>
      </dgm:t>
    </dgm:pt>
    <dgm:pt modelId="{AAEE72D2-A446-44D2-927A-3DBF1079AEC7}">
      <dgm:prSet/>
      <dgm:spPr/>
      <dgm:t>
        <a:bodyPr/>
        <a:lstStyle/>
        <a:p>
          <a:r>
            <a:rPr lang="en-AU" dirty="0"/>
            <a:t>Mobility / Stability</a:t>
          </a:r>
        </a:p>
      </dgm:t>
    </dgm:pt>
    <dgm:pt modelId="{66B20B7F-6CA6-4E77-9CE2-8D42EE870ADF}" type="parTrans" cxnId="{806A0664-9788-4624-93FC-5793E87C51B9}">
      <dgm:prSet/>
      <dgm:spPr/>
      <dgm:t>
        <a:bodyPr/>
        <a:lstStyle/>
        <a:p>
          <a:endParaRPr lang="en-AU"/>
        </a:p>
      </dgm:t>
    </dgm:pt>
    <dgm:pt modelId="{3F4795BF-8F28-44D8-8F95-21FD9921353C}" type="sibTrans" cxnId="{806A0664-9788-4624-93FC-5793E87C51B9}">
      <dgm:prSet/>
      <dgm:spPr/>
      <dgm:t>
        <a:bodyPr/>
        <a:lstStyle/>
        <a:p>
          <a:endParaRPr lang="en-AU"/>
        </a:p>
      </dgm:t>
    </dgm:pt>
    <dgm:pt modelId="{F4F26446-5CBF-4278-81DB-04A9D254345C}" type="pres">
      <dgm:prSet presAssocID="{16D322E4-2BE4-4875-B36D-AC891B69F8CF}" presName="diagram" presStyleCnt="0">
        <dgm:presLayoutVars>
          <dgm:chPref val="1"/>
          <dgm:dir/>
          <dgm:animOne val="branch"/>
          <dgm:animLvl val="lvl"/>
          <dgm:resizeHandles val="exact"/>
        </dgm:presLayoutVars>
      </dgm:prSet>
      <dgm:spPr/>
    </dgm:pt>
    <dgm:pt modelId="{2BA03BF5-ABAB-4EAE-9D7B-C8458D182C1E}" type="pres">
      <dgm:prSet presAssocID="{41B0AFED-6FDA-4B02-8C9A-B079DEBC42A6}" presName="root1" presStyleCnt="0"/>
      <dgm:spPr/>
    </dgm:pt>
    <dgm:pt modelId="{DA9875E1-E8F6-4361-B472-89108F8839A2}" type="pres">
      <dgm:prSet presAssocID="{41B0AFED-6FDA-4B02-8C9A-B079DEBC42A6}" presName="LevelOneTextNode" presStyleLbl="node0" presStyleIdx="0" presStyleCnt="1">
        <dgm:presLayoutVars>
          <dgm:chPref val="3"/>
        </dgm:presLayoutVars>
      </dgm:prSet>
      <dgm:spPr/>
    </dgm:pt>
    <dgm:pt modelId="{F0F941E8-2E9F-4F17-A6B8-6BF54D70712C}" type="pres">
      <dgm:prSet presAssocID="{41B0AFED-6FDA-4B02-8C9A-B079DEBC42A6}" presName="level2hierChild" presStyleCnt="0"/>
      <dgm:spPr/>
    </dgm:pt>
    <dgm:pt modelId="{6CFB6B25-9A17-419B-B986-C75D420A3BA3}" type="pres">
      <dgm:prSet presAssocID="{2532AAB1-8BA7-485E-B23A-21841C220F88}" presName="conn2-1" presStyleLbl="parChTrans1D2" presStyleIdx="0" presStyleCnt="2"/>
      <dgm:spPr/>
    </dgm:pt>
    <dgm:pt modelId="{FF537F6E-7EAB-4057-96E5-29E03CFED3CF}" type="pres">
      <dgm:prSet presAssocID="{2532AAB1-8BA7-485E-B23A-21841C220F88}" presName="connTx" presStyleLbl="parChTrans1D2" presStyleIdx="0" presStyleCnt="2"/>
      <dgm:spPr/>
    </dgm:pt>
    <dgm:pt modelId="{04200A26-4652-43F4-814B-5C4A938AC601}" type="pres">
      <dgm:prSet presAssocID="{B4ACE26F-8EBB-4EFC-B65F-BF4973A8B191}" presName="root2" presStyleCnt="0"/>
      <dgm:spPr/>
    </dgm:pt>
    <dgm:pt modelId="{141D1C21-2861-481C-ADD1-68DE230A3323}" type="pres">
      <dgm:prSet presAssocID="{B4ACE26F-8EBB-4EFC-B65F-BF4973A8B191}" presName="LevelTwoTextNode" presStyleLbl="node2" presStyleIdx="0" presStyleCnt="2">
        <dgm:presLayoutVars>
          <dgm:chPref val="3"/>
        </dgm:presLayoutVars>
      </dgm:prSet>
      <dgm:spPr/>
    </dgm:pt>
    <dgm:pt modelId="{00787528-1CC8-40A3-A77D-9DA854089510}" type="pres">
      <dgm:prSet presAssocID="{B4ACE26F-8EBB-4EFC-B65F-BF4973A8B191}" presName="level3hierChild" presStyleCnt="0"/>
      <dgm:spPr/>
    </dgm:pt>
    <dgm:pt modelId="{02BFCB7D-4EE5-41F2-948D-363F248BFC21}" type="pres">
      <dgm:prSet presAssocID="{A29E6C10-D28C-4B7E-873D-88C633D207A2}" presName="conn2-1" presStyleLbl="parChTrans1D3" presStyleIdx="0" presStyleCnt="5"/>
      <dgm:spPr/>
    </dgm:pt>
    <dgm:pt modelId="{B58587B4-6B97-4A56-BFF4-EF9DC5B95688}" type="pres">
      <dgm:prSet presAssocID="{A29E6C10-D28C-4B7E-873D-88C633D207A2}" presName="connTx" presStyleLbl="parChTrans1D3" presStyleIdx="0" presStyleCnt="5"/>
      <dgm:spPr/>
    </dgm:pt>
    <dgm:pt modelId="{EE1E9C3C-A521-4E25-9625-AEBEF5500308}" type="pres">
      <dgm:prSet presAssocID="{587A0417-9E15-4A75-8555-D4122765E2F4}" presName="root2" presStyleCnt="0"/>
      <dgm:spPr/>
    </dgm:pt>
    <dgm:pt modelId="{970B0A22-3B4C-4990-BD24-607ED0C83AD9}" type="pres">
      <dgm:prSet presAssocID="{587A0417-9E15-4A75-8555-D4122765E2F4}" presName="LevelTwoTextNode" presStyleLbl="node3" presStyleIdx="0" presStyleCnt="5">
        <dgm:presLayoutVars>
          <dgm:chPref val="3"/>
        </dgm:presLayoutVars>
      </dgm:prSet>
      <dgm:spPr/>
    </dgm:pt>
    <dgm:pt modelId="{A0818227-2360-4210-8555-1D9F7F5E5C91}" type="pres">
      <dgm:prSet presAssocID="{587A0417-9E15-4A75-8555-D4122765E2F4}" presName="level3hierChild" presStyleCnt="0"/>
      <dgm:spPr/>
    </dgm:pt>
    <dgm:pt modelId="{A1A6D03C-8436-4C9C-AF38-652057BF63CB}" type="pres">
      <dgm:prSet presAssocID="{3C7AA886-1889-45D3-909C-84F53746E397}" presName="conn2-1" presStyleLbl="parChTrans1D3" presStyleIdx="1" presStyleCnt="5"/>
      <dgm:spPr/>
    </dgm:pt>
    <dgm:pt modelId="{341BF210-90DB-430E-801F-671DF57E7BFB}" type="pres">
      <dgm:prSet presAssocID="{3C7AA886-1889-45D3-909C-84F53746E397}" presName="connTx" presStyleLbl="parChTrans1D3" presStyleIdx="1" presStyleCnt="5"/>
      <dgm:spPr/>
    </dgm:pt>
    <dgm:pt modelId="{11577976-5852-4DE1-97FF-CBE21C378565}" type="pres">
      <dgm:prSet presAssocID="{606BB011-DDC8-4707-A384-799FF0DCB632}" presName="root2" presStyleCnt="0"/>
      <dgm:spPr/>
    </dgm:pt>
    <dgm:pt modelId="{37BDC7F2-8380-4687-97FE-126584BBDEF0}" type="pres">
      <dgm:prSet presAssocID="{606BB011-DDC8-4707-A384-799FF0DCB632}" presName="LevelTwoTextNode" presStyleLbl="node3" presStyleIdx="1" presStyleCnt="5">
        <dgm:presLayoutVars>
          <dgm:chPref val="3"/>
        </dgm:presLayoutVars>
      </dgm:prSet>
      <dgm:spPr/>
    </dgm:pt>
    <dgm:pt modelId="{1FB3148E-9002-4C76-ACE5-B0DB4EB4299A}" type="pres">
      <dgm:prSet presAssocID="{606BB011-DDC8-4707-A384-799FF0DCB632}" presName="level3hierChild" presStyleCnt="0"/>
      <dgm:spPr/>
    </dgm:pt>
    <dgm:pt modelId="{9AE68BE3-4153-4EDC-9D86-1F4F164CF9A0}" type="pres">
      <dgm:prSet presAssocID="{BAA3CD84-CF94-468D-B6A4-A0CF2FA2AB5B}" presName="conn2-1" presStyleLbl="parChTrans1D2" presStyleIdx="1" presStyleCnt="2"/>
      <dgm:spPr/>
    </dgm:pt>
    <dgm:pt modelId="{5F7B61BE-66F9-4692-8E8F-91924B425E9F}" type="pres">
      <dgm:prSet presAssocID="{BAA3CD84-CF94-468D-B6A4-A0CF2FA2AB5B}" presName="connTx" presStyleLbl="parChTrans1D2" presStyleIdx="1" presStyleCnt="2"/>
      <dgm:spPr/>
    </dgm:pt>
    <dgm:pt modelId="{B0594037-E880-4865-94EC-134BBB0D327C}" type="pres">
      <dgm:prSet presAssocID="{CAA406D8-AD49-492B-A00C-7AFBE6E877E6}" presName="root2" presStyleCnt="0"/>
      <dgm:spPr/>
    </dgm:pt>
    <dgm:pt modelId="{FC12EBE8-E44F-4724-993E-A4849165A18C}" type="pres">
      <dgm:prSet presAssocID="{CAA406D8-AD49-492B-A00C-7AFBE6E877E6}" presName="LevelTwoTextNode" presStyleLbl="node2" presStyleIdx="1" presStyleCnt="2">
        <dgm:presLayoutVars>
          <dgm:chPref val="3"/>
        </dgm:presLayoutVars>
      </dgm:prSet>
      <dgm:spPr/>
    </dgm:pt>
    <dgm:pt modelId="{218BEAEC-8305-4F9D-817D-6BC4C3A9DC96}" type="pres">
      <dgm:prSet presAssocID="{CAA406D8-AD49-492B-A00C-7AFBE6E877E6}" presName="level3hierChild" presStyleCnt="0"/>
      <dgm:spPr/>
    </dgm:pt>
    <dgm:pt modelId="{83ABA3C3-B9DA-49BD-81A8-04E29527A44D}" type="pres">
      <dgm:prSet presAssocID="{41CE73B6-DE53-4279-898C-2C2A3352DAD6}" presName="conn2-1" presStyleLbl="parChTrans1D3" presStyleIdx="2" presStyleCnt="5"/>
      <dgm:spPr/>
    </dgm:pt>
    <dgm:pt modelId="{F9AF4F52-E3B3-4C49-9752-DA0A8F08E05E}" type="pres">
      <dgm:prSet presAssocID="{41CE73B6-DE53-4279-898C-2C2A3352DAD6}" presName="connTx" presStyleLbl="parChTrans1D3" presStyleIdx="2" presStyleCnt="5"/>
      <dgm:spPr/>
    </dgm:pt>
    <dgm:pt modelId="{54D66C0F-F483-4678-99F4-BD846563119D}" type="pres">
      <dgm:prSet presAssocID="{3F8BC291-B707-4AB4-9388-F34CEA663CC7}" presName="root2" presStyleCnt="0"/>
      <dgm:spPr/>
    </dgm:pt>
    <dgm:pt modelId="{242BD430-27D0-4C55-B204-9B1717785EF0}" type="pres">
      <dgm:prSet presAssocID="{3F8BC291-B707-4AB4-9388-F34CEA663CC7}" presName="LevelTwoTextNode" presStyleLbl="node3" presStyleIdx="2" presStyleCnt="5">
        <dgm:presLayoutVars>
          <dgm:chPref val="3"/>
        </dgm:presLayoutVars>
      </dgm:prSet>
      <dgm:spPr/>
    </dgm:pt>
    <dgm:pt modelId="{B711D6E7-33CF-4209-AC97-ABC218837A49}" type="pres">
      <dgm:prSet presAssocID="{3F8BC291-B707-4AB4-9388-F34CEA663CC7}" presName="level3hierChild" presStyleCnt="0"/>
      <dgm:spPr/>
    </dgm:pt>
    <dgm:pt modelId="{93362CD4-17A1-498F-B347-90BAD0ADB3B4}" type="pres">
      <dgm:prSet presAssocID="{D62E4900-A0F7-4582-BA23-104238EB9D11}" presName="conn2-1" presStyleLbl="parChTrans1D3" presStyleIdx="3" presStyleCnt="5"/>
      <dgm:spPr/>
    </dgm:pt>
    <dgm:pt modelId="{3239804F-758C-4B72-B232-D9F533E7AFDD}" type="pres">
      <dgm:prSet presAssocID="{D62E4900-A0F7-4582-BA23-104238EB9D11}" presName="connTx" presStyleLbl="parChTrans1D3" presStyleIdx="3" presStyleCnt="5"/>
      <dgm:spPr/>
    </dgm:pt>
    <dgm:pt modelId="{375110C8-E1A6-436F-B2C4-652B961C9D2D}" type="pres">
      <dgm:prSet presAssocID="{B4D1C2A4-EEBD-410F-AA54-12B5B8FA5F6F}" presName="root2" presStyleCnt="0"/>
      <dgm:spPr/>
    </dgm:pt>
    <dgm:pt modelId="{B66A4326-B1A1-46E0-A049-3018F52ED001}" type="pres">
      <dgm:prSet presAssocID="{B4D1C2A4-EEBD-410F-AA54-12B5B8FA5F6F}" presName="LevelTwoTextNode" presStyleLbl="node3" presStyleIdx="3" presStyleCnt="5">
        <dgm:presLayoutVars>
          <dgm:chPref val="3"/>
        </dgm:presLayoutVars>
      </dgm:prSet>
      <dgm:spPr/>
    </dgm:pt>
    <dgm:pt modelId="{2F4DEB58-D4F2-49FF-8BDF-25DB9A7DB6C1}" type="pres">
      <dgm:prSet presAssocID="{B4D1C2A4-EEBD-410F-AA54-12B5B8FA5F6F}" presName="level3hierChild" presStyleCnt="0"/>
      <dgm:spPr/>
    </dgm:pt>
    <dgm:pt modelId="{2B3CDB01-02DC-4B74-A16B-96E6458C16FC}" type="pres">
      <dgm:prSet presAssocID="{66B20B7F-6CA6-4E77-9CE2-8D42EE870ADF}" presName="conn2-1" presStyleLbl="parChTrans1D3" presStyleIdx="4" presStyleCnt="5"/>
      <dgm:spPr/>
    </dgm:pt>
    <dgm:pt modelId="{1EDD1B2A-2D96-45EE-80E5-1390F2ECD79E}" type="pres">
      <dgm:prSet presAssocID="{66B20B7F-6CA6-4E77-9CE2-8D42EE870ADF}" presName="connTx" presStyleLbl="parChTrans1D3" presStyleIdx="4" presStyleCnt="5"/>
      <dgm:spPr/>
    </dgm:pt>
    <dgm:pt modelId="{ABF0AC2B-CB70-4D18-82A2-363A80EB10DC}" type="pres">
      <dgm:prSet presAssocID="{AAEE72D2-A446-44D2-927A-3DBF1079AEC7}" presName="root2" presStyleCnt="0"/>
      <dgm:spPr/>
    </dgm:pt>
    <dgm:pt modelId="{92DFF3FF-D272-4300-BBD8-4BEEF332417A}" type="pres">
      <dgm:prSet presAssocID="{AAEE72D2-A446-44D2-927A-3DBF1079AEC7}" presName="LevelTwoTextNode" presStyleLbl="node3" presStyleIdx="4" presStyleCnt="5">
        <dgm:presLayoutVars>
          <dgm:chPref val="3"/>
        </dgm:presLayoutVars>
      </dgm:prSet>
      <dgm:spPr/>
    </dgm:pt>
    <dgm:pt modelId="{EAF31288-5712-4A96-95EC-8CA77856CD28}" type="pres">
      <dgm:prSet presAssocID="{AAEE72D2-A446-44D2-927A-3DBF1079AEC7}" presName="level3hierChild" presStyleCnt="0"/>
      <dgm:spPr/>
    </dgm:pt>
  </dgm:ptLst>
  <dgm:cxnLst>
    <dgm:cxn modelId="{717C0103-12AF-4F33-A5A0-0F369E3C33C4}" type="presOf" srcId="{2532AAB1-8BA7-485E-B23A-21841C220F88}" destId="{FF537F6E-7EAB-4057-96E5-29E03CFED3CF}" srcOrd="1" destOrd="0" presId="urn:microsoft.com/office/officeart/2005/8/layout/hierarchy2"/>
    <dgm:cxn modelId="{7BBFAE07-D5B4-4E3C-9C27-D4CC7AD0AC21}" srcId="{B4ACE26F-8EBB-4EFC-B65F-BF4973A8B191}" destId="{587A0417-9E15-4A75-8555-D4122765E2F4}" srcOrd="0" destOrd="0" parTransId="{A29E6C10-D28C-4B7E-873D-88C633D207A2}" sibTransId="{EC218E14-C290-4F8F-8448-2C96E89070F8}"/>
    <dgm:cxn modelId="{EB7AEE10-080B-40FF-97F0-7F16FE35C11F}" type="presOf" srcId="{16D322E4-2BE4-4875-B36D-AC891B69F8CF}" destId="{F4F26446-5CBF-4278-81DB-04A9D254345C}" srcOrd="0" destOrd="0" presId="urn:microsoft.com/office/officeart/2005/8/layout/hierarchy2"/>
    <dgm:cxn modelId="{C97F561E-F505-417D-AC36-9FA2911CF1A6}" srcId="{41B0AFED-6FDA-4B02-8C9A-B079DEBC42A6}" destId="{CAA406D8-AD49-492B-A00C-7AFBE6E877E6}" srcOrd="1" destOrd="0" parTransId="{BAA3CD84-CF94-468D-B6A4-A0CF2FA2AB5B}" sibTransId="{72E7486E-7C86-4FFE-A279-3A684192F8B1}"/>
    <dgm:cxn modelId="{71C1FD39-3D96-48DB-88AD-18408B07BD4B}" srcId="{CAA406D8-AD49-492B-A00C-7AFBE6E877E6}" destId="{B4D1C2A4-EEBD-410F-AA54-12B5B8FA5F6F}" srcOrd="1" destOrd="0" parTransId="{D62E4900-A0F7-4582-BA23-104238EB9D11}" sibTransId="{8BF066F5-3DD9-4F8F-A8A4-50E6484182A8}"/>
    <dgm:cxn modelId="{0227F040-55A4-4AA3-A6CB-BB7947B717F3}" type="presOf" srcId="{A29E6C10-D28C-4B7E-873D-88C633D207A2}" destId="{B58587B4-6B97-4A56-BFF4-EF9DC5B95688}" srcOrd="1" destOrd="0" presId="urn:microsoft.com/office/officeart/2005/8/layout/hierarchy2"/>
    <dgm:cxn modelId="{8FB8D642-A647-4CD2-897D-7C908DF8D2A7}" srcId="{B4ACE26F-8EBB-4EFC-B65F-BF4973A8B191}" destId="{606BB011-DDC8-4707-A384-799FF0DCB632}" srcOrd="1" destOrd="0" parTransId="{3C7AA886-1889-45D3-909C-84F53746E397}" sibTransId="{1F05D851-C5E9-4FB9-A3E4-A4AD40F317E5}"/>
    <dgm:cxn modelId="{806A0664-9788-4624-93FC-5793E87C51B9}" srcId="{CAA406D8-AD49-492B-A00C-7AFBE6E877E6}" destId="{AAEE72D2-A446-44D2-927A-3DBF1079AEC7}" srcOrd="2" destOrd="0" parTransId="{66B20B7F-6CA6-4E77-9CE2-8D42EE870ADF}" sibTransId="{3F4795BF-8F28-44D8-8F95-21FD9921353C}"/>
    <dgm:cxn modelId="{071CBA65-3020-4C08-A8E8-3476BD428D8E}" type="presOf" srcId="{B4D1C2A4-EEBD-410F-AA54-12B5B8FA5F6F}" destId="{B66A4326-B1A1-46E0-A049-3018F52ED001}" srcOrd="0" destOrd="0" presId="urn:microsoft.com/office/officeart/2005/8/layout/hierarchy2"/>
    <dgm:cxn modelId="{AA26886C-B9FE-4D5E-80E9-BC22343F71FF}" type="presOf" srcId="{3C7AA886-1889-45D3-909C-84F53746E397}" destId="{A1A6D03C-8436-4C9C-AF38-652057BF63CB}" srcOrd="0" destOrd="0" presId="urn:microsoft.com/office/officeart/2005/8/layout/hierarchy2"/>
    <dgm:cxn modelId="{5573306D-F65C-48C6-9B9F-E009E0FC9610}" type="presOf" srcId="{2532AAB1-8BA7-485E-B23A-21841C220F88}" destId="{6CFB6B25-9A17-419B-B986-C75D420A3BA3}" srcOrd="0" destOrd="0" presId="urn:microsoft.com/office/officeart/2005/8/layout/hierarchy2"/>
    <dgm:cxn modelId="{349AA76F-A420-40C2-9D2E-2D0EAB965367}" type="presOf" srcId="{41CE73B6-DE53-4279-898C-2C2A3352DAD6}" destId="{F9AF4F52-E3B3-4C49-9752-DA0A8F08E05E}" srcOrd="1" destOrd="0" presId="urn:microsoft.com/office/officeart/2005/8/layout/hierarchy2"/>
    <dgm:cxn modelId="{D3AE5371-9FEB-4904-B57D-5AABD32DAC13}" type="presOf" srcId="{D62E4900-A0F7-4582-BA23-104238EB9D11}" destId="{3239804F-758C-4B72-B232-D9F533E7AFDD}" srcOrd="1" destOrd="0" presId="urn:microsoft.com/office/officeart/2005/8/layout/hierarchy2"/>
    <dgm:cxn modelId="{C1B0AE7F-72F6-4076-8C7D-2D5237AA38EE}" type="presOf" srcId="{A29E6C10-D28C-4B7E-873D-88C633D207A2}" destId="{02BFCB7D-4EE5-41F2-948D-363F248BFC21}" srcOrd="0" destOrd="0" presId="urn:microsoft.com/office/officeart/2005/8/layout/hierarchy2"/>
    <dgm:cxn modelId="{7D373084-DA7C-45EA-8A28-35F28B4ACD1F}" type="presOf" srcId="{3C7AA886-1889-45D3-909C-84F53746E397}" destId="{341BF210-90DB-430E-801F-671DF57E7BFB}" srcOrd="1" destOrd="0" presId="urn:microsoft.com/office/officeart/2005/8/layout/hierarchy2"/>
    <dgm:cxn modelId="{23ACAA93-5E2D-47FA-A260-A083815633FE}" srcId="{41B0AFED-6FDA-4B02-8C9A-B079DEBC42A6}" destId="{B4ACE26F-8EBB-4EFC-B65F-BF4973A8B191}" srcOrd="0" destOrd="0" parTransId="{2532AAB1-8BA7-485E-B23A-21841C220F88}" sibTransId="{7C9867FE-4CD4-43FE-97DF-96A1A4C896AE}"/>
    <dgm:cxn modelId="{EBE3669C-0090-4120-8CE4-2FD8EB642CCF}" type="presOf" srcId="{B4ACE26F-8EBB-4EFC-B65F-BF4973A8B191}" destId="{141D1C21-2861-481C-ADD1-68DE230A3323}" srcOrd="0" destOrd="0" presId="urn:microsoft.com/office/officeart/2005/8/layout/hierarchy2"/>
    <dgm:cxn modelId="{7CD7F29F-C264-41D1-BA8C-C8422A230ACF}" srcId="{CAA406D8-AD49-492B-A00C-7AFBE6E877E6}" destId="{3F8BC291-B707-4AB4-9388-F34CEA663CC7}" srcOrd="0" destOrd="0" parTransId="{41CE73B6-DE53-4279-898C-2C2A3352DAD6}" sibTransId="{40E56FDB-D61F-4FE3-9AC3-6BFCC6D6F545}"/>
    <dgm:cxn modelId="{8082AFA7-08E6-4B98-8C18-BDB9D1BA7326}" type="presOf" srcId="{41CE73B6-DE53-4279-898C-2C2A3352DAD6}" destId="{83ABA3C3-B9DA-49BD-81A8-04E29527A44D}" srcOrd="0" destOrd="0" presId="urn:microsoft.com/office/officeart/2005/8/layout/hierarchy2"/>
    <dgm:cxn modelId="{E43FDEB3-B466-4CAE-9106-6D19D3FF5882}" type="presOf" srcId="{66B20B7F-6CA6-4E77-9CE2-8D42EE870ADF}" destId="{2B3CDB01-02DC-4B74-A16B-96E6458C16FC}" srcOrd="0" destOrd="0" presId="urn:microsoft.com/office/officeart/2005/8/layout/hierarchy2"/>
    <dgm:cxn modelId="{A26A70B6-7FA9-4B90-A28C-515E50502236}" type="presOf" srcId="{606BB011-DDC8-4707-A384-799FF0DCB632}" destId="{37BDC7F2-8380-4687-97FE-126584BBDEF0}" srcOrd="0" destOrd="0" presId="urn:microsoft.com/office/officeart/2005/8/layout/hierarchy2"/>
    <dgm:cxn modelId="{74657CBB-1624-4BC4-94A2-C7EFA5357EE1}" type="presOf" srcId="{D62E4900-A0F7-4582-BA23-104238EB9D11}" destId="{93362CD4-17A1-498F-B347-90BAD0ADB3B4}" srcOrd="0" destOrd="0" presId="urn:microsoft.com/office/officeart/2005/8/layout/hierarchy2"/>
    <dgm:cxn modelId="{09DF1FBD-6248-4D2E-9664-F4AAF78CCFFE}" type="presOf" srcId="{CAA406D8-AD49-492B-A00C-7AFBE6E877E6}" destId="{FC12EBE8-E44F-4724-993E-A4849165A18C}" srcOrd="0" destOrd="0" presId="urn:microsoft.com/office/officeart/2005/8/layout/hierarchy2"/>
    <dgm:cxn modelId="{24EB85CD-F350-4415-9B9E-75E44D8014CF}" type="presOf" srcId="{587A0417-9E15-4A75-8555-D4122765E2F4}" destId="{970B0A22-3B4C-4990-BD24-607ED0C83AD9}" srcOrd="0" destOrd="0" presId="urn:microsoft.com/office/officeart/2005/8/layout/hierarchy2"/>
    <dgm:cxn modelId="{AFE2B2D5-D7BF-46FB-949B-98DBA42E5C71}" type="presOf" srcId="{AAEE72D2-A446-44D2-927A-3DBF1079AEC7}" destId="{92DFF3FF-D272-4300-BBD8-4BEEF332417A}" srcOrd="0" destOrd="0" presId="urn:microsoft.com/office/officeart/2005/8/layout/hierarchy2"/>
    <dgm:cxn modelId="{69C63CD8-8E59-4E36-B923-44C7916F3E52}" type="presOf" srcId="{3F8BC291-B707-4AB4-9388-F34CEA663CC7}" destId="{242BD430-27D0-4C55-B204-9B1717785EF0}" srcOrd="0" destOrd="0" presId="urn:microsoft.com/office/officeart/2005/8/layout/hierarchy2"/>
    <dgm:cxn modelId="{A47960DB-F1A1-44BE-BF15-A8D704834F01}" srcId="{16D322E4-2BE4-4875-B36D-AC891B69F8CF}" destId="{41B0AFED-6FDA-4B02-8C9A-B079DEBC42A6}" srcOrd="0" destOrd="0" parTransId="{8A99DE74-A083-41B5-9526-C6E732ED3405}" sibTransId="{D2EAC9A5-712F-4576-A19B-017948B3306E}"/>
    <dgm:cxn modelId="{5D8576DE-E258-4075-8549-232992E7DFB0}" type="presOf" srcId="{BAA3CD84-CF94-468D-B6A4-A0CF2FA2AB5B}" destId="{5F7B61BE-66F9-4692-8E8F-91924B425E9F}" srcOrd="1" destOrd="0" presId="urn:microsoft.com/office/officeart/2005/8/layout/hierarchy2"/>
    <dgm:cxn modelId="{CFC975ED-AD58-4752-A67F-387CA7B9638E}" type="presOf" srcId="{66B20B7F-6CA6-4E77-9CE2-8D42EE870ADF}" destId="{1EDD1B2A-2D96-45EE-80E5-1390F2ECD79E}" srcOrd="1" destOrd="0" presId="urn:microsoft.com/office/officeart/2005/8/layout/hierarchy2"/>
    <dgm:cxn modelId="{D5AD12F1-EC3C-4927-9A7F-97110E02F785}" type="presOf" srcId="{41B0AFED-6FDA-4B02-8C9A-B079DEBC42A6}" destId="{DA9875E1-E8F6-4361-B472-89108F8839A2}" srcOrd="0" destOrd="0" presId="urn:microsoft.com/office/officeart/2005/8/layout/hierarchy2"/>
    <dgm:cxn modelId="{946CF4F2-385D-4B40-8FA2-E942BADA1F38}" type="presOf" srcId="{BAA3CD84-CF94-468D-B6A4-A0CF2FA2AB5B}" destId="{9AE68BE3-4153-4EDC-9D86-1F4F164CF9A0}" srcOrd="0" destOrd="0" presId="urn:microsoft.com/office/officeart/2005/8/layout/hierarchy2"/>
    <dgm:cxn modelId="{D4636DCF-A8FB-4890-B8CA-6CADFE0DD914}" type="presParOf" srcId="{F4F26446-5CBF-4278-81DB-04A9D254345C}" destId="{2BA03BF5-ABAB-4EAE-9D7B-C8458D182C1E}" srcOrd="0" destOrd="0" presId="urn:microsoft.com/office/officeart/2005/8/layout/hierarchy2"/>
    <dgm:cxn modelId="{B4C7099E-CF10-415F-A15F-08EC7EECB058}" type="presParOf" srcId="{2BA03BF5-ABAB-4EAE-9D7B-C8458D182C1E}" destId="{DA9875E1-E8F6-4361-B472-89108F8839A2}" srcOrd="0" destOrd="0" presId="urn:microsoft.com/office/officeart/2005/8/layout/hierarchy2"/>
    <dgm:cxn modelId="{4CC8F89C-F9AF-4216-977B-A2F46EA5132C}" type="presParOf" srcId="{2BA03BF5-ABAB-4EAE-9D7B-C8458D182C1E}" destId="{F0F941E8-2E9F-4F17-A6B8-6BF54D70712C}" srcOrd="1" destOrd="0" presId="urn:microsoft.com/office/officeart/2005/8/layout/hierarchy2"/>
    <dgm:cxn modelId="{A9D7DAC3-93EB-4911-8AEF-C93BD725281E}" type="presParOf" srcId="{F0F941E8-2E9F-4F17-A6B8-6BF54D70712C}" destId="{6CFB6B25-9A17-419B-B986-C75D420A3BA3}" srcOrd="0" destOrd="0" presId="urn:microsoft.com/office/officeart/2005/8/layout/hierarchy2"/>
    <dgm:cxn modelId="{84384C99-27BE-44BB-B928-E5927658ACF8}" type="presParOf" srcId="{6CFB6B25-9A17-419B-B986-C75D420A3BA3}" destId="{FF537F6E-7EAB-4057-96E5-29E03CFED3CF}" srcOrd="0" destOrd="0" presId="urn:microsoft.com/office/officeart/2005/8/layout/hierarchy2"/>
    <dgm:cxn modelId="{EAEE717F-528E-40DD-B04E-FBAB52A3008E}" type="presParOf" srcId="{F0F941E8-2E9F-4F17-A6B8-6BF54D70712C}" destId="{04200A26-4652-43F4-814B-5C4A938AC601}" srcOrd="1" destOrd="0" presId="urn:microsoft.com/office/officeart/2005/8/layout/hierarchy2"/>
    <dgm:cxn modelId="{B8E8D83C-396A-4B75-834B-3960614A0162}" type="presParOf" srcId="{04200A26-4652-43F4-814B-5C4A938AC601}" destId="{141D1C21-2861-481C-ADD1-68DE230A3323}" srcOrd="0" destOrd="0" presId="urn:microsoft.com/office/officeart/2005/8/layout/hierarchy2"/>
    <dgm:cxn modelId="{D3199A72-612B-4F5A-83D5-116820910231}" type="presParOf" srcId="{04200A26-4652-43F4-814B-5C4A938AC601}" destId="{00787528-1CC8-40A3-A77D-9DA854089510}" srcOrd="1" destOrd="0" presId="urn:microsoft.com/office/officeart/2005/8/layout/hierarchy2"/>
    <dgm:cxn modelId="{99F5A4CC-161E-4A44-B23D-2E3E9CB756BB}" type="presParOf" srcId="{00787528-1CC8-40A3-A77D-9DA854089510}" destId="{02BFCB7D-4EE5-41F2-948D-363F248BFC21}" srcOrd="0" destOrd="0" presId="urn:microsoft.com/office/officeart/2005/8/layout/hierarchy2"/>
    <dgm:cxn modelId="{06CDD632-ACC3-45A1-B52D-495E332F36C3}" type="presParOf" srcId="{02BFCB7D-4EE5-41F2-948D-363F248BFC21}" destId="{B58587B4-6B97-4A56-BFF4-EF9DC5B95688}" srcOrd="0" destOrd="0" presId="urn:microsoft.com/office/officeart/2005/8/layout/hierarchy2"/>
    <dgm:cxn modelId="{4BDF077B-A06F-4BC9-9A75-625559C28AF8}" type="presParOf" srcId="{00787528-1CC8-40A3-A77D-9DA854089510}" destId="{EE1E9C3C-A521-4E25-9625-AEBEF5500308}" srcOrd="1" destOrd="0" presId="urn:microsoft.com/office/officeart/2005/8/layout/hierarchy2"/>
    <dgm:cxn modelId="{25317ABB-BA42-4437-B2DF-374B75D7C492}" type="presParOf" srcId="{EE1E9C3C-A521-4E25-9625-AEBEF5500308}" destId="{970B0A22-3B4C-4990-BD24-607ED0C83AD9}" srcOrd="0" destOrd="0" presId="urn:microsoft.com/office/officeart/2005/8/layout/hierarchy2"/>
    <dgm:cxn modelId="{C17D4E70-90E7-4F21-8053-99F9BE7861AB}" type="presParOf" srcId="{EE1E9C3C-A521-4E25-9625-AEBEF5500308}" destId="{A0818227-2360-4210-8555-1D9F7F5E5C91}" srcOrd="1" destOrd="0" presId="urn:microsoft.com/office/officeart/2005/8/layout/hierarchy2"/>
    <dgm:cxn modelId="{DE71EB5B-213D-4B5E-A019-A34A143BD6DE}" type="presParOf" srcId="{00787528-1CC8-40A3-A77D-9DA854089510}" destId="{A1A6D03C-8436-4C9C-AF38-652057BF63CB}" srcOrd="2" destOrd="0" presId="urn:microsoft.com/office/officeart/2005/8/layout/hierarchy2"/>
    <dgm:cxn modelId="{758AA4FA-619B-4168-9320-F2DB623A4E64}" type="presParOf" srcId="{A1A6D03C-8436-4C9C-AF38-652057BF63CB}" destId="{341BF210-90DB-430E-801F-671DF57E7BFB}" srcOrd="0" destOrd="0" presId="urn:microsoft.com/office/officeart/2005/8/layout/hierarchy2"/>
    <dgm:cxn modelId="{EE7EBB41-F81B-40FF-87FC-8B7064B26B76}" type="presParOf" srcId="{00787528-1CC8-40A3-A77D-9DA854089510}" destId="{11577976-5852-4DE1-97FF-CBE21C378565}" srcOrd="3" destOrd="0" presId="urn:microsoft.com/office/officeart/2005/8/layout/hierarchy2"/>
    <dgm:cxn modelId="{35A409B8-5135-4BB3-96BD-6D727AC3D94D}" type="presParOf" srcId="{11577976-5852-4DE1-97FF-CBE21C378565}" destId="{37BDC7F2-8380-4687-97FE-126584BBDEF0}" srcOrd="0" destOrd="0" presId="urn:microsoft.com/office/officeart/2005/8/layout/hierarchy2"/>
    <dgm:cxn modelId="{3CA12DEB-5512-40DD-8169-CE5BF0470313}" type="presParOf" srcId="{11577976-5852-4DE1-97FF-CBE21C378565}" destId="{1FB3148E-9002-4C76-ACE5-B0DB4EB4299A}" srcOrd="1" destOrd="0" presId="urn:microsoft.com/office/officeart/2005/8/layout/hierarchy2"/>
    <dgm:cxn modelId="{EE1C69A5-E3E5-41D1-A170-54F010A69B5F}" type="presParOf" srcId="{F0F941E8-2E9F-4F17-A6B8-6BF54D70712C}" destId="{9AE68BE3-4153-4EDC-9D86-1F4F164CF9A0}" srcOrd="2" destOrd="0" presId="urn:microsoft.com/office/officeart/2005/8/layout/hierarchy2"/>
    <dgm:cxn modelId="{4CDBC8E9-934F-4294-BF18-DCEB3DF300A4}" type="presParOf" srcId="{9AE68BE3-4153-4EDC-9D86-1F4F164CF9A0}" destId="{5F7B61BE-66F9-4692-8E8F-91924B425E9F}" srcOrd="0" destOrd="0" presId="urn:microsoft.com/office/officeart/2005/8/layout/hierarchy2"/>
    <dgm:cxn modelId="{274CD789-D1DC-4A64-9E48-F4BB91FF4FA7}" type="presParOf" srcId="{F0F941E8-2E9F-4F17-A6B8-6BF54D70712C}" destId="{B0594037-E880-4865-94EC-134BBB0D327C}" srcOrd="3" destOrd="0" presId="urn:microsoft.com/office/officeart/2005/8/layout/hierarchy2"/>
    <dgm:cxn modelId="{39938A11-5A8E-4D6D-B172-D43C5AD4DAAE}" type="presParOf" srcId="{B0594037-E880-4865-94EC-134BBB0D327C}" destId="{FC12EBE8-E44F-4724-993E-A4849165A18C}" srcOrd="0" destOrd="0" presId="urn:microsoft.com/office/officeart/2005/8/layout/hierarchy2"/>
    <dgm:cxn modelId="{FD1F2CA2-AF41-41EF-919A-EA5347789284}" type="presParOf" srcId="{B0594037-E880-4865-94EC-134BBB0D327C}" destId="{218BEAEC-8305-4F9D-817D-6BC4C3A9DC96}" srcOrd="1" destOrd="0" presId="urn:microsoft.com/office/officeart/2005/8/layout/hierarchy2"/>
    <dgm:cxn modelId="{5D9AA3FF-26AA-47AB-A8FA-F4FC96825605}" type="presParOf" srcId="{218BEAEC-8305-4F9D-817D-6BC4C3A9DC96}" destId="{83ABA3C3-B9DA-49BD-81A8-04E29527A44D}" srcOrd="0" destOrd="0" presId="urn:microsoft.com/office/officeart/2005/8/layout/hierarchy2"/>
    <dgm:cxn modelId="{5CDBCEC5-C311-4746-AB0E-7DA525782397}" type="presParOf" srcId="{83ABA3C3-B9DA-49BD-81A8-04E29527A44D}" destId="{F9AF4F52-E3B3-4C49-9752-DA0A8F08E05E}" srcOrd="0" destOrd="0" presId="urn:microsoft.com/office/officeart/2005/8/layout/hierarchy2"/>
    <dgm:cxn modelId="{596A60F2-AF74-49C6-9176-EFD56652CF94}" type="presParOf" srcId="{218BEAEC-8305-4F9D-817D-6BC4C3A9DC96}" destId="{54D66C0F-F483-4678-99F4-BD846563119D}" srcOrd="1" destOrd="0" presId="urn:microsoft.com/office/officeart/2005/8/layout/hierarchy2"/>
    <dgm:cxn modelId="{3CB44AC2-D5E0-41DD-AA10-B74647029778}" type="presParOf" srcId="{54D66C0F-F483-4678-99F4-BD846563119D}" destId="{242BD430-27D0-4C55-B204-9B1717785EF0}" srcOrd="0" destOrd="0" presId="urn:microsoft.com/office/officeart/2005/8/layout/hierarchy2"/>
    <dgm:cxn modelId="{E34614D7-6B79-4EB5-866F-0A954F7BB606}" type="presParOf" srcId="{54D66C0F-F483-4678-99F4-BD846563119D}" destId="{B711D6E7-33CF-4209-AC97-ABC218837A49}" srcOrd="1" destOrd="0" presId="urn:microsoft.com/office/officeart/2005/8/layout/hierarchy2"/>
    <dgm:cxn modelId="{26119CD6-CA98-449E-8A20-B85D6CD54730}" type="presParOf" srcId="{218BEAEC-8305-4F9D-817D-6BC4C3A9DC96}" destId="{93362CD4-17A1-498F-B347-90BAD0ADB3B4}" srcOrd="2" destOrd="0" presId="urn:microsoft.com/office/officeart/2005/8/layout/hierarchy2"/>
    <dgm:cxn modelId="{48A974E1-AD05-404C-9957-A5C969253895}" type="presParOf" srcId="{93362CD4-17A1-498F-B347-90BAD0ADB3B4}" destId="{3239804F-758C-4B72-B232-D9F533E7AFDD}" srcOrd="0" destOrd="0" presId="urn:microsoft.com/office/officeart/2005/8/layout/hierarchy2"/>
    <dgm:cxn modelId="{0BFB4920-751B-4CAB-B8ED-C293785307FD}" type="presParOf" srcId="{218BEAEC-8305-4F9D-817D-6BC4C3A9DC96}" destId="{375110C8-E1A6-436F-B2C4-652B961C9D2D}" srcOrd="3" destOrd="0" presId="urn:microsoft.com/office/officeart/2005/8/layout/hierarchy2"/>
    <dgm:cxn modelId="{FFCB0083-751C-4455-A0ED-240909AE193F}" type="presParOf" srcId="{375110C8-E1A6-436F-B2C4-652B961C9D2D}" destId="{B66A4326-B1A1-46E0-A049-3018F52ED001}" srcOrd="0" destOrd="0" presId="urn:microsoft.com/office/officeart/2005/8/layout/hierarchy2"/>
    <dgm:cxn modelId="{0DBDF76C-D84A-4F67-B5AF-247FB30469FD}" type="presParOf" srcId="{375110C8-E1A6-436F-B2C4-652B961C9D2D}" destId="{2F4DEB58-D4F2-49FF-8BDF-25DB9A7DB6C1}" srcOrd="1" destOrd="0" presId="urn:microsoft.com/office/officeart/2005/8/layout/hierarchy2"/>
    <dgm:cxn modelId="{D3543D92-6209-4C97-B437-A9E2AD3CD1AA}" type="presParOf" srcId="{218BEAEC-8305-4F9D-817D-6BC4C3A9DC96}" destId="{2B3CDB01-02DC-4B74-A16B-96E6458C16FC}" srcOrd="4" destOrd="0" presId="urn:microsoft.com/office/officeart/2005/8/layout/hierarchy2"/>
    <dgm:cxn modelId="{C9142FEF-829E-4F6F-AF50-BF25BC5989BC}" type="presParOf" srcId="{2B3CDB01-02DC-4B74-A16B-96E6458C16FC}" destId="{1EDD1B2A-2D96-45EE-80E5-1390F2ECD79E}" srcOrd="0" destOrd="0" presId="urn:microsoft.com/office/officeart/2005/8/layout/hierarchy2"/>
    <dgm:cxn modelId="{83E851DD-8C7A-43F5-8F1D-A9015C01F755}" type="presParOf" srcId="{218BEAEC-8305-4F9D-817D-6BC4C3A9DC96}" destId="{ABF0AC2B-CB70-4D18-82A2-363A80EB10DC}" srcOrd="5" destOrd="0" presId="urn:microsoft.com/office/officeart/2005/8/layout/hierarchy2"/>
    <dgm:cxn modelId="{51CE2740-8DA1-4951-915F-C76E7322C6B0}" type="presParOf" srcId="{ABF0AC2B-CB70-4D18-82A2-363A80EB10DC}" destId="{92DFF3FF-D272-4300-BBD8-4BEEF332417A}" srcOrd="0" destOrd="0" presId="urn:microsoft.com/office/officeart/2005/8/layout/hierarchy2"/>
    <dgm:cxn modelId="{83CEAC4E-796C-46BF-9DF2-AE9B7536596E}" type="presParOf" srcId="{ABF0AC2B-CB70-4D18-82A2-363A80EB10DC}" destId="{EAF31288-5712-4A96-95EC-8CA77856CD2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6D36DD-A70D-4DD8-BA08-8D5A9A4EA422}" type="doc">
      <dgm:prSet loTypeId="urn:diagrams.loki3.com/VaryingWidthList" loCatId="list" qsTypeId="urn:microsoft.com/office/officeart/2005/8/quickstyle/3d1" qsCatId="3D" csTypeId="urn:microsoft.com/office/officeart/2005/8/colors/colorful3" csCatId="colorful" phldr="1"/>
      <dgm:spPr/>
      <dgm:t>
        <a:bodyPr/>
        <a:lstStyle/>
        <a:p>
          <a:endParaRPr lang="en-AU"/>
        </a:p>
      </dgm:t>
    </dgm:pt>
    <dgm:pt modelId="{5323CEC6-D2F1-410D-9ECA-626A403930DA}">
      <dgm:prSet phldrT="[Text]"/>
      <dgm:spPr/>
      <dgm:t>
        <a:bodyPr/>
        <a:lstStyle/>
        <a:p>
          <a:r>
            <a:rPr lang="en-AU" dirty="0"/>
            <a:t>Increased acceleratory speed</a:t>
          </a:r>
        </a:p>
      </dgm:t>
    </dgm:pt>
    <dgm:pt modelId="{27C765EA-90FC-4C87-89C7-02347EC0D1E4}" type="parTrans" cxnId="{FA815E92-46A1-4E13-B5DF-42FFA102A155}">
      <dgm:prSet/>
      <dgm:spPr/>
      <dgm:t>
        <a:bodyPr/>
        <a:lstStyle/>
        <a:p>
          <a:endParaRPr lang="en-AU"/>
        </a:p>
      </dgm:t>
    </dgm:pt>
    <dgm:pt modelId="{13507D73-257E-429D-AB68-5E6569024459}" type="sibTrans" cxnId="{FA815E92-46A1-4E13-B5DF-42FFA102A155}">
      <dgm:prSet/>
      <dgm:spPr/>
      <dgm:t>
        <a:bodyPr/>
        <a:lstStyle/>
        <a:p>
          <a:endParaRPr lang="en-AU"/>
        </a:p>
      </dgm:t>
    </dgm:pt>
    <dgm:pt modelId="{4A7B4F98-690B-4E68-9E28-8B7AFA390393}">
      <dgm:prSet phldrT="[Text]"/>
      <dgm:spPr/>
      <dgm:t>
        <a:bodyPr/>
        <a:lstStyle/>
        <a:p>
          <a:r>
            <a:rPr lang="en-AU" dirty="0"/>
            <a:t>Reduced probability of overuse injuries to joints, tendons and ligaments</a:t>
          </a:r>
        </a:p>
      </dgm:t>
    </dgm:pt>
    <dgm:pt modelId="{FB12BEB1-B82C-47E8-A373-837685A21F71}" type="parTrans" cxnId="{08AD5FD2-CEE8-4BAB-9DEE-EECD7DF67F49}">
      <dgm:prSet/>
      <dgm:spPr/>
      <dgm:t>
        <a:bodyPr/>
        <a:lstStyle/>
        <a:p>
          <a:endParaRPr lang="en-AU"/>
        </a:p>
      </dgm:t>
    </dgm:pt>
    <dgm:pt modelId="{4FCCE171-5C2D-4CDC-B85B-6A8A079118AF}" type="sibTrans" cxnId="{08AD5FD2-CEE8-4BAB-9DEE-EECD7DF67F49}">
      <dgm:prSet/>
      <dgm:spPr/>
      <dgm:t>
        <a:bodyPr/>
        <a:lstStyle/>
        <a:p>
          <a:endParaRPr lang="en-AU"/>
        </a:p>
      </dgm:t>
    </dgm:pt>
    <dgm:pt modelId="{F1D8F7B2-33BC-4E07-BC48-1288B0DE5C92}">
      <dgm:prSet phldrT="[Text]"/>
      <dgm:spPr/>
      <dgm:t>
        <a:bodyPr/>
        <a:lstStyle/>
        <a:p>
          <a:r>
            <a:rPr lang="en-AU" dirty="0"/>
            <a:t>Increased elasticity of feet and lower legs for speed and agility</a:t>
          </a:r>
        </a:p>
      </dgm:t>
    </dgm:pt>
    <dgm:pt modelId="{9122FC73-2D49-44B3-B575-4E72BF0095AA}" type="parTrans" cxnId="{D767623E-B58D-4855-99F7-20DD32984F53}">
      <dgm:prSet/>
      <dgm:spPr/>
      <dgm:t>
        <a:bodyPr/>
        <a:lstStyle/>
        <a:p>
          <a:endParaRPr lang="en-AU"/>
        </a:p>
      </dgm:t>
    </dgm:pt>
    <dgm:pt modelId="{1D8F0F99-6B48-4A85-A691-EA22FE2968D5}" type="sibTrans" cxnId="{D767623E-B58D-4855-99F7-20DD32984F53}">
      <dgm:prSet/>
      <dgm:spPr/>
      <dgm:t>
        <a:bodyPr/>
        <a:lstStyle/>
        <a:p>
          <a:endParaRPr lang="en-AU"/>
        </a:p>
      </dgm:t>
    </dgm:pt>
    <dgm:pt modelId="{A0D47D0E-0E55-44E2-96E3-2C1B561C3D54}">
      <dgm:prSet/>
      <dgm:spPr/>
      <dgm:t>
        <a:bodyPr/>
        <a:lstStyle/>
        <a:p>
          <a:r>
            <a:rPr lang="en-AU" dirty="0"/>
            <a:t>Exposure to high magnitude of central and peripheral stressors for optimal adaptation </a:t>
          </a:r>
        </a:p>
      </dgm:t>
    </dgm:pt>
    <dgm:pt modelId="{114583DE-5E7F-472B-90F2-D13457C3AF8E}" type="parTrans" cxnId="{B652F894-E02B-47C0-A236-76E64662A7CC}">
      <dgm:prSet/>
      <dgm:spPr/>
      <dgm:t>
        <a:bodyPr/>
        <a:lstStyle/>
        <a:p>
          <a:endParaRPr lang="en-AU"/>
        </a:p>
      </dgm:t>
    </dgm:pt>
    <dgm:pt modelId="{2F19F524-9047-431A-AD23-5A11BCDFE343}" type="sibTrans" cxnId="{B652F894-E02B-47C0-A236-76E64662A7CC}">
      <dgm:prSet/>
      <dgm:spPr/>
      <dgm:t>
        <a:bodyPr/>
        <a:lstStyle/>
        <a:p>
          <a:endParaRPr lang="en-AU"/>
        </a:p>
      </dgm:t>
    </dgm:pt>
    <dgm:pt modelId="{84AA76D9-A49C-4009-9529-AAD5D2E4F128}">
      <dgm:prSet/>
      <dgm:spPr/>
      <dgm:t>
        <a:bodyPr/>
        <a:lstStyle/>
        <a:p>
          <a:r>
            <a:rPr lang="en-AU" dirty="0"/>
            <a:t>Specific adaptation, co-ordination and synchronisation of flexors, extensors and stabilizers </a:t>
          </a:r>
        </a:p>
      </dgm:t>
    </dgm:pt>
    <dgm:pt modelId="{5B06C9E3-441B-4EDF-B09E-F5E579C0D04B}" type="parTrans" cxnId="{01F76899-3B4C-407F-B092-A48AFEB53B0D}">
      <dgm:prSet/>
      <dgm:spPr/>
      <dgm:t>
        <a:bodyPr/>
        <a:lstStyle/>
        <a:p>
          <a:endParaRPr lang="en-AU"/>
        </a:p>
      </dgm:t>
    </dgm:pt>
    <dgm:pt modelId="{19028E71-4411-44B9-B377-22511B5019E9}" type="sibTrans" cxnId="{01F76899-3B4C-407F-B092-A48AFEB53B0D}">
      <dgm:prSet/>
      <dgm:spPr/>
      <dgm:t>
        <a:bodyPr/>
        <a:lstStyle/>
        <a:p>
          <a:endParaRPr lang="en-AU"/>
        </a:p>
      </dgm:t>
    </dgm:pt>
    <dgm:pt modelId="{BA4E4AEB-CB37-44B1-83B1-284BB40E4544}" type="pres">
      <dgm:prSet presAssocID="{3F6D36DD-A70D-4DD8-BA08-8D5A9A4EA422}" presName="Name0" presStyleCnt="0">
        <dgm:presLayoutVars>
          <dgm:resizeHandles/>
        </dgm:presLayoutVars>
      </dgm:prSet>
      <dgm:spPr/>
    </dgm:pt>
    <dgm:pt modelId="{AF6C0390-E8AE-4F3C-A2C1-461D3D246603}" type="pres">
      <dgm:prSet presAssocID="{5323CEC6-D2F1-410D-9ECA-626A403930DA}" presName="text" presStyleLbl="node1" presStyleIdx="0" presStyleCnt="5">
        <dgm:presLayoutVars>
          <dgm:bulletEnabled val="1"/>
        </dgm:presLayoutVars>
      </dgm:prSet>
      <dgm:spPr/>
    </dgm:pt>
    <dgm:pt modelId="{93CD83BB-9C09-41F3-BF4B-7480A6FAEC12}" type="pres">
      <dgm:prSet presAssocID="{13507D73-257E-429D-AB68-5E6569024459}" presName="space" presStyleCnt="0"/>
      <dgm:spPr/>
    </dgm:pt>
    <dgm:pt modelId="{68012236-6C37-407B-BEB2-F4F7E002FEA0}" type="pres">
      <dgm:prSet presAssocID="{4A7B4F98-690B-4E68-9E28-8B7AFA390393}" presName="text" presStyleLbl="node1" presStyleIdx="1" presStyleCnt="5" custLinFactY="97714" custLinFactNeighborX="0" custLinFactNeighborY="100000">
        <dgm:presLayoutVars>
          <dgm:bulletEnabled val="1"/>
        </dgm:presLayoutVars>
      </dgm:prSet>
      <dgm:spPr/>
    </dgm:pt>
    <dgm:pt modelId="{882E42ED-AC87-412B-AEB4-0839B9F10666}" type="pres">
      <dgm:prSet presAssocID="{4FCCE171-5C2D-4CDC-B85B-6A8A079118AF}" presName="space" presStyleCnt="0"/>
      <dgm:spPr/>
    </dgm:pt>
    <dgm:pt modelId="{DD1C1420-32FD-41FD-AFD7-DB2C210F0196}" type="pres">
      <dgm:prSet presAssocID="{F1D8F7B2-33BC-4E07-BC48-1288B0DE5C92}" presName="text" presStyleLbl="node1" presStyleIdx="2" presStyleCnt="5" custLinFactY="-100000" custLinFactNeighborX="0" custLinFactNeighborY="-179973">
        <dgm:presLayoutVars>
          <dgm:bulletEnabled val="1"/>
        </dgm:presLayoutVars>
      </dgm:prSet>
      <dgm:spPr/>
    </dgm:pt>
    <dgm:pt modelId="{2254CA5E-4CF1-4664-9442-FC138B30465B}" type="pres">
      <dgm:prSet presAssocID="{1D8F0F99-6B48-4A85-A691-EA22FE2968D5}" presName="space" presStyleCnt="0"/>
      <dgm:spPr/>
    </dgm:pt>
    <dgm:pt modelId="{B15D8DA7-4D22-4D5B-A61A-4855D2E4A6F2}" type="pres">
      <dgm:prSet presAssocID="{A0D47D0E-0E55-44E2-96E3-2C1B561C3D54}" presName="text" presStyleLbl="node1" presStyleIdx="3" presStyleCnt="5">
        <dgm:presLayoutVars>
          <dgm:bulletEnabled val="1"/>
        </dgm:presLayoutVars>
      </dgm:prSet>
      <dgm:spPr/>
    </dgm:pt>
    <dgm:pt modelId="{639D1186-75A6-4E57-A15D-508FAD4F2887}" type="pres">
      <dgm:prSet presAssocID="{2F19F524-9047-431A-AD23-5A11BCDFE343}" presName="space" presStyleCnt="0"/>
      <dgm:spPr/>
    </dgm:pt>
    <dgm:pt modelId="{BF2AE21C-CD66-400D-A666-96E98BCE2093}" type="pres">
      <dgm:prSet presAssocID="{84AA76D9-A49C-4009-9529-AAD5D2E4F128}" presName="text" presStyleLbl="node1" presStyleIdx="4" presStyleCnt="5">
        <dgm:presLayoutVars>
          <dgm:bulletEnabled val="1"/>
        </dgm:presLayoutVars>
      </dgm:prSet>
      <dgm:spPr/>
    </dgm:pt>
  </dgm:ptLst>
  <dgm:cxnLst>
    <dgm:cxn modelId="{3EA6C316-910A-413D-BA38-23A05D9637D6}" type="presOf" srcId="{A0D47D0E-0E55-44E2-96E3-2C1B561C3D54}" destId="{B15D8DA7-4D22-4D5B-A61A-4855D2E4A6F2}" srcOrd="0" destOrd="0" presId="urn:diagrams.loki3.com/VaryingWidthList"/>
    <dgm:cxn modelId="{D767623E-B58D-4855-99F7-20DD32984F53}" srcId="{3F6D36DD-A70D-4DD8-BA08-8D5A9A4EA422}" destId="{F1D8F7B2-33BC-4E07-BC48-1288B0DE5C92}" srcOrd="2" destOrd="0" parTransId="{9122FC73-2D49-44B3-B575-4E72BF0095AA}" sibTransId="{1D8F0F99-6B48-4A85-A691-EA22FE2968D5}"/>
    <dgm:cxn modelId="{98495F8D-BD44-417E-973B-9B3E3CB1FDBB}" type="presOf" srcId="{4A7B4F98-690B-4E68-9E28-8B7AFA390393}" destId="{68012236-6C37-407B-BEB2-F4F7E002FEA0}" srcOrd="0" destOrd="0" presId="urn:diagrams.loki3.com/VaryingWidthList"/>
    <dgm:cxn modelId="{8DF1538E-84A9-4196-8EC3-7F23D4866805}" type="presOf" srcId="{5323CEC6-D2F1-410D-9ECA-626A403930DA}" destId="{AF6C0390-E8AE-4F3C-A2C1-461D3D246603}" srcOrd="0" destOrd="0" presId="urn:diagrams.loki3.com/VaryingWidthList"/>
    <dgm:cxn modelId="{FA815E92-46A1-4E13-B5DF-42FFA102A155}" srcId="{3F6D36DD-A70D-4DD8-BA08-8D5A9A4EA422}" destId="{5323CEC6-D2F1-410D-9ECA-626A403930DA}" srcOrd="0" destOrd="0" parTransId="{27C765EA-90FC-4C87-89C7-02347EC0D1E4}" sibTransId="{13507D73-257E-429D-AB68-5E6569024459}"/>
    <dgm:cxn modelId="{B652F894-E02B-47C0-A236-76E64662A7CC}" srcId="{3F6D36DD-A70D-4DD8-BA08-8D5A9A4EA422}" destId="{A0D47D0E-0E55-44E2-96E3-2C1B561C3D54}" srcOrd="3" destOrd="0" parTransId="{114583DE-5E7F-472B-90F2-D13457C3AF8E}" sibTransId="{2F19F524-9047-431A-AD23-5A11BCDFE343}"/>
    <dgm:cxn modelId="{01F76899-3B4C-407F-B092-A48AFEB53B0D}" srcId="{3F6D36DD-A70D-4DD8-BA08-8D5A9A4EA422}" destId="{84AA76D9-A49C-4009-9529-AAD5D2E4F128}" srcOrd="4" destOrd="0" parTransId="{5B06C9E3-441B-4EDF-B09E-F5E579C0D04B}" sibTransId="{19028E71-4411-44B9-B377-22511B5019E9}"/>
    <dgm:cxn modelId="{08AD5FD2-CEE8-4BAB-9DEE-EECD7DF67F49}" srcId="{3F6D36DD-A70D-4DD8-BA08-8D5A9A4EA422}" destId="{4A7B4F98-690B-4E68-9E28-8B7AFA390393}" srcOrd="1" destOrd="0" parTransId="{FB12BEB1-B82C-47E8-A373-837685A21F71}" sibTransId="{4FCCE171-5C2D-4CDC-B85B-6A8A079118AF}"/>
    <dgm:cxn modelId="{014E68E0-DEA7-4FB8-B892-15F5A42D6613}" type="presOf" srcId="{F1D8F7B2-33BC-4E07-BC48-1288B0DE5C92}" destId="{DD1C1420-32FD-41FD-AFD7-DB2C210F0196}" srcOrd="0" destOrd="0" presId="urn:diagrams.loki3.com/VaryingWidthList"/>
    <dgm:cxn modelId="{52066FF5-C235-44D6-8C97-668BD2587E42}" type="presOf" srcId="{3F6D36DD-A70D-4DD8-BA08-8D5A9A4EA422}" destId="{BA4E4AEB-CB37-44B1-83B1-284BB40E4544}" srcOrd="0" destOrd="0" presId="urn:diagrams.loki3.com/VaryingWidthList"/>
    <dgm:cxn modelId="{7906E3FB-1E3E-4816-B733-BC772FFA0BD6}" type="presOf" srcId="{84AA76D9-A49C-4009-9529-AAD5D2E4F128}" destId="{BF2AE21C-CD66-400D-A666-96E98BCE2093}" srcOrd="0" destOrd="0" presId="urn:diagrams.loki3.com/VaryingWidthList"/>
    <dgm:cxn modelId="{08DCD13C-5F91-4FB2-B599-72C1A235F8A9}" type="presParOf" srcId="{BA4E4AEB-CB37-44B1-83B1-284BB40E4544}" destId="{AF6C0390-E8AE-4F3C-A2C1-461D3D246603}" srcOrd="0" destOrd="0" presId="urn:diagrams.loki3.com/VaryingWidthList"/>
    <dgm:cxn modelId="{6204DD7D-B84A-4629-8E38-C8FABE6241C7}" type="presParOf" srcId="{BA4E4AEB-CB37-44B1-83B1-284BB40E4544}" destId="{93CD83BB-9C09-41F3-BF4B-7480A6FAEC12}" srcOrd="1" destOrd="0" presId="urn:diagrams.loki3.com/VaryingWidthList"/>
    <dgm:cxn modelId="{B7775EEB-B4EB-4DD9-B5F9-7728DEE97BD0}" type="presParOf" srcId="{BA4E4AEB-CB37-44B1-83B1-284BB40E4544}" destId="{68012236-6C37-407B-BEB2-F4F7E002FEA0}" srcOrd="2" destOrd="0" presId="urn:diagrams.loki3.com/VaryingWidthList"/>
    <dgm:cxn modelId="{41DACE71-448F-4288-89C2-E3A779F1A4D8}" type="presParOf" srcId="{BA4E4AEB-CB37-44B1-83B1-284BB40E4544}" destId="{882E42ED-AC87-412B-AEB4-0839B9F10666}" srcOrd="3" destOrd="0" presId="urn:diagrams.loki3.com/VaryingWidthList"/>
    <dgm:cxn modelId="{64306917-E924-4F6C-8CDD-816B79FBB8AE}" type="presParOf" srcId="{BA4E4AEB-CB37-44B1-83B1-284BB40E4544}" destId="{DD1C1420-32FD-41FD-AFD7-DB2C210F0196}" srcOrd="4" destOrd="0" presId="urn:diagrams.loki3.com/VaryingWidthList"/>
    <dgm:cxn modelId="{08C3B2E4-04F0-4156-A25C-BE05E38A89C7}" type="presParOf" srcId="{BA4E4AEB-CB37-44B1-83B1-284BB40E4544}" destId="{2254CA5E-4CF1-4664-9442-FC138B30465B}" srcOrd="5" destOrd="0" presId="urn:diagrams.loki3.com/VaryingWidthList"/>
    <dgm:cxn modelId="{BF46FE11-5054-44E0-AFF2-A66932815D93}" type="presParOf" srcId="{BA4E4AEB-CB37-44B1-83B1-284BB40E4544}" destId="{B15D8DA7-4D22-4D5B-A61A-4855D2E4A6F2}" srcOrd="6" destOrd="0" presId="urn:diagrams.loki3.com/VaryingWidthList"/>
    <dgm:cxn modelId="{D8CA61E0-7F11-47B4-BACA-67F7C6452CEE}" type="presParOf" srcId="{BA4E4AEB-CB37-44B1-83B1-284BB40E4544}" destId="{639D1186-75A6-4E57-A15D-508FAD4F2887}" srcOrd="7" destOrd="0" presId="urn:diagrams.loki3.com/VaryingWidthList"/>
    <dgm:cxn modelId="{0CE99CBC-4295-45AF-A3F2-48C51669F81A}" type="presParOf" srcId="{BA4E4AEB-CB37-44B1-83B1-284BB40E4544}" destId="{BF2AE21C-CD66-400D-A666-96E98BCE2093}" srcOrd="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875E1-E8F6-4361-B472-89108F8839A2}">
      <dsp:nvSpPr>
        <dsp:cNvPr id="0" name=""/>
        <dsp:cNvSpPr/>
      </dsp:nvSpPr>
      <dsp:spPr>
        <a:xfrm>
          <a:off x="795852" y="1887267"/>
          <a:ext cx="1874016" cy="93700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glow" dir="tl">
            <a:rot lat="0" lon="0" rev="1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AU" sz="2200" kern="1200" dirty="0"/>
            <a:t>Linear Speed</a:t>
          </a:r>
        </a:p>
      </dsp:txBody>
      <dsp:txXfrm>
        <a:off x="823296" y="1914711"/>
        <a:ext cx="1819128" cy="882120"/>
      </dsp:txXfrm>
    </dsp:sp>
    <dsp:sp modelId="{6CFB6B25-9A17-419B-B986-C75D420A3BA3}">
      <dsp:nvSpPr>
        <dsp:cNvPr id="0" name=""/>
        <dsp:cNvSpPr/>
      </dsp:nvSpPr>
      <dsp:spPr>
        <a:xfrm rot="17945813">
          <a:off x="2273928" y="1666234"/>
          <a:ext cx="1541487" cy="32124"/>
        </a:xfrm>
        <a:custGeom>
          <a:avLst/>
          <a:gdLst/>
          <a:ahLst/>
          <a:cxnLst/>
          <a:rect l="0" t="0" r="0" b="0"/>
          <a:pathLst>
            <a:path>
              <a:moveTo>
                <a:pt x="0" y="16062"/>
              </a:moveTo>
              <a:lnTo>
                <a:pt x="1541487" y="16062"/>
              </a:lnTo>
            </a:path>
          </a:pathLst>
        </a:custGeom>
        <a:noFill/>
        <a:ln w="25400"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006135" y="1643759"/>
        <a:ext cx="77074" cy="77074"/>
      </dsp:txXfrm>
    </dsp:sp>
    <dsp:sp modelId="{141D1C21-2861-481C-ADD1-68DE230A3323}">
      <dsp:nvSpPr>
        <dsp:cNvPr id="0" name=""/>
        <dsp:cNvSpPr/>
      </dsp:nvSpPr>
      <dsp:spPr>
        <a:xfrm>
          <a:off x="3419475" y="540317"/>
          <a:ext cx="1874016" cy="937008"/>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glow" dir="tl">
            <a:rot lat="0" lon="0" rev="1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AU" sz="2200" kern="1200" dirty="0"/>
            <a:t>Technical</a:t>
          </a:r>
        </a:p>
      </dsp:txBody>
      <dsp:txXfrm>
        <a:off x="3446919" y="567761"/>
        <a:ext cx="1819128" cy="882120"/>
      </dsp:txXfrm>
    </dsp:sp>
    <dsp:sp modelId="{02BFCB7D-4EE5-41F2-948D-363F248BFC21}">
      <dsp:nvSpPr>
        <dsp:cNvPr id="0" name=""/>
        <dsp:cNvSpPr/>
      </dsp:nvSpPr>
      <dsp:spPr>
        <a:xfrm rot="19457599">
          <a:off x="5206723" y="723370"/>
          <a:ext cx="923143" cy="32124"/>
        </a:xfrm>
        <a:custGeom>
          <a:avLst/>
          <a:gdLst/>
          <a:ahLst/>
          <a:cxnLst/>
          <a:rect l="0" t="0" r="0" b="0"/>
          <a:pathLst>
            <a:path>
              <a:moveTo>
                <a:pt x="0" y="16062"/>
              </a:moveTo>
              <a:lnTo>
                <a:pt x="923143" y="16062"/>
              </a:lnTo>
            </a:path>
          </a:pathLst>
        </a:custGeom>
        <a:noFill/>
        <a:ln w="25400" cap="flat" cmpd="sng" algn="ctr">
          <a:solidFill>
            <a:schemeClr val="accent4">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645217" y="716353"/>
        <a:ext cx="46157" cy="46157"/>
      </dsp:txXfrm>
    </dsp:sp>
    <dsp:sp modelId="{970B0A22-3B4C-4990-BD24-607ED0C83AD9}">
      <dsp:nvSpPr>
        <dsp:cNvPr id="0" name=""/>
        <dsp:cNvSpPr/>
      </dsp:nvSpPr>
      <dsp:spPr>
        <a:xfrm>
          <a:off x="6043098" y="1538"/>
          <a:ext cx="1874016" cy="937008"/>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glow" dir="tl">
            <a:rot lat="0" lon="0" rev="1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AU" sz="2200" kern="1200" dirty="0"/>
            <a:t>Acceleration</a:t>
          </a:r>
        </a:p>
      </dsp:txBody>
      <dsp:txXfrm>
        <a:off x="6070542" y="28982"/>
        <a:ext cx="1819128" cy="882120"/>
      </dsp:txXfrm>
    </dsp:sp>
    <dsp:sp modelId="{A1A6D03C-8436-4C9C-AF38-652057BF63CB}">
      <dsp:nvSpPr>
        <dsp:cNvPr id="0" name=""/>
        <dsp:cNvSpPr/>
      </dsp:nvSpPr>
      <dsp:spPr>
        <a:xfrm rot="2142401">
          <a:off x="5206723" y="1262150"/>
          <a:ext cx="923143" cy="32124"/>
        </a:xfrm>
        <a:custGeom>
          <a:avLst/>
          <a:gdLst/>
          <a:ahLst/>
          <a:cxnLst/>
          <a:rect l="0" t="0" r="0" b="0"/>
          <a:pathLst>
            <a:path>
              <a:moveTo>
                <a:pt x="0" y="16062"/>
              </a:moveTo>
              <a:lnTo>
                <a:pt x="923143" y="16062"/>
              </a:lnTo>
            </a:path>
          </a:pathLst>
        </a:custGeom>
        <a:noFill/>
        <a:ln w="25400" cap="flat" cmpd="sng" algn="ctr">
          <a:solidFill>
            <a:schemeClr val="accent4">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645217" y="1255133"/>
        <a:ext cx="46157" cy="46157"/>
      </dsp:txXfrm>
    </dsp:sp>
    <dsp:sp modelId="{37BDC7F2-8380-4687-97FE-126584BBDEF0}">
      <dsp:nvSpPr>
        <dsp:cNvPr id="0" name=""/>
        <dsp:cNvSpPr/>
      </dsp:nvSpPr>
      <dsp:spPr>
        <a:xfrm>
          <a:off x="6043098" y="1079097"/>
          <a:ext cx="1874016" cy="937008"/>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glow" dir="tl">
            <a:rot lat="0" lon="0" rev="1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AU" sz="2200" kern="1200" dirty="0"/>
            <a:t>Max Velocity</a:t>
          </a:r>
        </a:p>
      </dsp:txBody>
      <dsp:txXfrm>
        <a:off x="6070542" y="1106541"/>
        <a:ext cx="1819128" cy="882120"/>
      </dsp:txXfrm>
    </dsp:sp>
    <dsp:sp modelId="{9AE68BE3-4153-4EDC-9D86-1F4F164CF9A0}">
      <dsp:nvSpPr>
        <dsp:cNvPr id="0" name=""/>
        <dsp:cNvSpPr/>
      </dsp:nvSpPr>
      <dsp:spPr>
        <a:xfrm rot="3654187">
          <a:off x="2273928" y="3013184"/>
          <a:ext cx="1541487" cy="32124"/>
        </a:xfrm>
        <a:custGeom>
          <a:avLst/>
          <a:gdLst/>
          <a:ahLst/>
          <a:cxnLst/>
          <a:rect l="0" t="0" r="0" b="0"/>
          <a:pathLst>
            <a:path>
              <a:moveTo>
                <a:pt x="0" y="16062"/>
              </a:moveTo>
              <a:lnTo>
                <a:pt x="1541487" y="16062"/>
              </a:lnTo>
            </a:path>
          </a:pathLst>
        </a:custGeom>
        <a:noFill/>
        <a:ln w="25400"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006135" y="2990709"/>
        <a:ext cx="77074" cy="77074"/>
      </dsp:txXfrm>
    </dsp:sp>
    <dsp:sp modelId="{FC12EBE8-E44F-4724-993E-A4849165A18C}">
      <dsp:nvSpPr>
        <dsp:cNvPr id="0" name=""/>
        <dsp:cNvSpPr/>
      </dsp:nvSpPr>
      <dsp:spPr>
        <a:xfrm>
          <a:off x="3419475" y="3234216"/>
          <a:ext cx="1874016" cy="937008"/>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glow" dir="tl">
            <a:rot lat="0" lon="0" rev="1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AU" sz="2200" kern="1200" dirty="0"/>
            <a:t>Physical</a:t>
          </a:r>
        </a:p>
      </dsp:txBody>
      <dsp:txXfrm>
        <a:off x="3446919" y="3261660"/>
        <a:ext cx="1819128" cy="882120"/>
      </dsp:txXfrm>
    </dsp:sp>
    <dsp:sp modelId="{83ABA3C3-B9DA-49BD-81A8-04E29527A44D}">
      <dsp:nvSpPr>
        <dsp:cNvPr id="0" name=""/>
        <dsp:cNvSpPr/>
      </dsp:nvSpPr>
      <dsp:spPr>
        <a:xfrm rot="18289469">
          <a:off x="5011971" y="3147879"/>
          <a:ext cx="1312648" cy="32124"/>
        </a:xfrm>
        <a:custGeom>
          <a:avLst/>
          <a:gdLst/>
          <a:ahLst/>
          <a:cxnLst/>
          <a:rect l="0" t="0" r="0" b="0"/>
          <a:pathLst>
            <a:path>
              <a:moveTo>
                <a:pt x="0" y="16062"/>
              </a:moveTo>
              <a:lnTo>
                <a:pt x="1312648" y="16062"/>
              </a:lnTo>
            </a:path>
          </a:pathLst>
        </a:custGeom>
        <a:noFill/>
        <a:ln w="25400" cap="flat" cmpd="sng" algn="ctr">
          <a:solidFill>
            <a:schemeClr val="accent4">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635479" y="3131125"/>
        <a:ext cx="65632" cy="65632"/>
      </dsp:txXfrm>
    </dsp:sp>
    <dsp:sp modelId="{242BD430-27D0-4C55-B204-9B1717785EF0}">
      <dsp:nvSpPr>
        <dsp:cNvPr id="0" name=""/>
        <dsp:cNvSpPr/>
      </dsp:nvSpPr>
      <dsp:spPr>
        <a:xfrm>
          <a:off x="6043098" y="2156657"/>
          <a:ext cx="1874016" cy="937008"/>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glow" dir="tl">
            <a:rot lat="0" lon="0" rev="1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AU" sz="2200" kern="1200" dirty="0"/>
            <a:t>Strength</a:t>
          </a:r>
        </a:p>
      </dsp:txBody>
      <dsp:txXfrm>
        <a:off x="6070542" y="2184101"/>
        <a:ext cx="1819128" cy="882120"/>
      </dsp:txXfrm>
    </dsp:sp>
    <dsp:sp modelId="{93362CD4-17A1-498F-B347-90BAD0ADB3B4}">
      <dsp:nvSpPr>
        <dsp:cNvPr id="0" name=""/>
        <dsp:cNvSpPr/>
      </dsp:nvSpPr>
      <dsp:spPr>
        <a:xfrm>
          <a:off x="5293492" y="3686659"/>
          <a:ext cx="749606" cy="32124"/>
        </a:xfrm>
        <a:custGeom>
          <a:avLst/>
          <a:gdLst/>
          <a:ahLst/>
          <a:cxnLst/>
          <a:rect l="0" t="0" r="0" b="0"/>
          <a:pathLst>
            <a:path>
              <a:moveTo>
                <a:pt x="0" y="16062"/>
              </a:moveTo>
              <a:lnTo>
                <a:pt x="749606" y="16062"/>
              </a:lnTo>
            </a:path>
          </a:pathLst>
        </a:custGeom>
        <a:noFill/>
        <a:ln w="25400" cap="flat" cmpd="sng" algn="ctr">
          <a:solidFill>
            <a:schemeClr val="accent4">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649555" y="3683980"/>
        <a:ext cx="37480" cy="37480"/>
      </dsp:txXfrm>
    </dsp:sp>
    <dsp:sp modelId="{B66A4326-B1A1-46E0-A049-3018F52ED001}">
      <dsp:nvSpPr>
        <dsp:cNvPr id="0" name=""/>
        <dsp:cNvSpPr/>
      </dsp:nvSpPr>
      <dsp:spPr>
        <a:xfrm>
          <a:off x="6043098" y="3234216"/>
          <a:ext cx="1874016" cy="937008"/>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glow" dir="tl">
            <a:rot lat="0" lon="0" rev="1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AU" sz="2200" kern="1200" dirty="0"/>
            <a:t>RFD/SSC</a:t>
          </a:r>
        </a:p>
      </dsp:txBody>
      <dsp:txXfrm>
        <a:off x="6070542" y="3261660"/>
        <a:ext cx="1819128" cy="882120"/>
      </dsp:txXfrm>
    </dsp:sp>
    <dsp:sp modelId="{2B3CDB01-02DC-4B74-A16B-96E6458C16FC}">
      <dsp:nvSpPr>
        <dsp:cNvPr id="0" name=""/>
        <dsp:cNvSpPr/>
      </dsp:nvSpPr>
      <dsp:spPr>
        <a:xfrm rot="3310531">
          <a:off x="5011971" y="4225438"/>
          <a:ext cx="1312648" cy="32124"/>
        </a:xfrm>
        <a:custGeom>
          <a:avLst/>
          <a:gdLst/>
          <a:ahLst/>
          <a:cxnLst/>
          <a:rect l="0" t="0" r="0" b="0"/>
          <a:pathLst>
            <a:path>
              <a:moveTo>
                <a:pt x="0" y="16062"/>
              </a:moveTo>
              <a:lnTo>
                <a:pt x="1312648" y="16062"/>
              </a:lnTo>
            </a:path>
          </a:pathLst>
        </a:custGeom>
        <a:noFill/>
        <a:ln w="25400" cap="flat" cmpd="sng" algn="ctr">
          <a:solidFill>
            <a:schemeClr val="accent4">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635479" y="4208684"/>
        <a:ext cx="65632" cy="65632"/>
      </dsp:txXfrm>
    </dsp:sp>
    <dsp:sp modelId="{92DFF3FF-D272-4300-BBD8-4BEEF332417A}">
      <dsp:nvSpPr>
        <dsp:cNvPr id="0" name=""/>
        <dsp:cNvSpPr/>
      </dsp:nvSpPr>
      <dsp:spPr>
        <a:xfrm>
          <a:off x="6043098" y="4311776"/>
          <a:ext cx="1874016" cy="937008"/>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glow" dir="tl">
            <a:rot lat="0" lon="0" rev="1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AU" sz="2200" kern="1200" dirty="0"/>
            <a:t>Mobility / Stability</a:t>
          </a:r>
        </a:p>
      </dsp:txBody>
      <dsp:txXfrm>
        <a:off x="6070542" y="4339220"/>
        <a:ext cx="1819128" cy="882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C0390-E8AE-4F3C-A2C1-461D3D246603}">
      <dsp:nvSpPr>
        <dsp:cNvPr id="0" name=""/>
        <dsp:cNvSpPr/>
      </dsp:nvSpPr>
      <dsp:spPr>
        <a:xfrm>
          <a:off x="2449800" y="2160"/>
          <a:ext cx="3330000" cy="944699"/>
        </a:xfrm>
        <a:prstGeom prst="rect">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AU" sz="2600" kern="1200" dirty="0"/>
            <a:t>Increased acceleratory speed</a:t>
          </a:r>
        </a:p>
      </dsp:txBody>
      <dsp:txXfrm>
        <a:off x="2449800" y="2160"/>
        <a:ext cx="3330000" cy="944699"/>
      </dsp:txXfrm>
    </dsp:sp>
    <dsp:sp modelId="{68012236-6C37-407B-BEB2-F4F7E002FEA0}">
      <dsp:nvSpPr>
        <dsp:cNvPr id="0" name=""/>
        <dsp:cNvSpPr/>
      </dsp:nvSpPr>
      <dsp:spPr>
        <a:xfrm>
          <a:off x="874799" y="1964434"/>
          <a:ext cx="6480000" cy="944699"/>
        </a:xfrm>
        <a:prstGeom prst="rect">
          <a:avLst/>
        </a:prstGeom>
        <a:gradFill rotWithShape="0">
          <a:gsLst>
            <a:gs pos="0">
              <a:schemeClr val="accent3">
                <a:hueOff val="2748500"/>
                <a:satOff val="-1986"/>
                <a:lumOff val="735"/>
                <a:alphaOff val="0"/>
                <a:tint val="73000"/>
                <a:shade val="100000"/>
                <a:satMod val="150000"/>
              </a:schemeClr>
            </a:gs>
            <a:gs pos="25000">
              <a:schemeClr val="accent3">
                <a:hueOff val="2748500"/>
                <a:satOff val="-1986"/>
                <a:lumOff val="735"/>
                <a:alphaOff val="0"/>
                <a:tint val="96000"/>
                <a:shade val="80000"/>
                <a:satMod val="105000"/>
              </a:schemeClr>
            </a:gs>
            <a:gs pos="38000">
              <a:schemeClr val="accent3">
                <a:hueOff val="2748500"/>
                <a:satOff val="-1986"/>
                <a:lumOff val="735"/>
                <a:alphaOff val="0"/>
                <a:tint val="96000"/>
                <a:shade val="59000"/>
                <a:satMod val="120000"/>
              </a:schemeClr>
            </a:gs>
            <a:gs pos="55000">
              <a:schemeClr val="accent3">
                <a:hueOff val="2748500"/>
                <a:satOff val="-1986"/>
                <a:lumOff val="735"/>
                <a:alphaOff val="0"/>
                <a:tint val="100000"/>
                <a:shade val="57000"/>
                <a:satMod val="120000"/>
              </a:schemeClr>
            </a:gs>
            <a:gs pos="80000">
              <a:schemeClr val="accent3">
                <a:hueOff val="2748500"/>
                <a:satOff val="-1986"/>
                <a:lumOff val="735"/>
                <a:alphaOff val="0"/>
                <a:tint val="100000"/>
                <a:shade val="56000"/>
                <a:satMod val="145000"/>
              </a:schemeClr>
            </a:gs>
            <a:gs pos="88000">
              <a:schemeClr val="accent3">
                <a:hueOff val="2748500"/>
                <a:satOff val="-1986"/>
                <a:lumOff val="735"/>
                <a:alphaOff val="0"/>
                <a:tint val="100000"/>
                <a:shade val="63000"/>
                <a:satMod val="160000"/>
              </a:schemeClr>
            </a:gs>
            <a:gs pos="100000">
              <a:schemeClr val="accent3">
                <a:hueOff val="2748500"/>
                <a:satOff val="-1986"/>
                <a:lumOff val="735"/>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AU" sz="2600" kern="1200" dirty="0"/>
            <a:t>Reduced probability of overuse injuries to joints, tendons and ligaments</a:t>
          </a:r>
        </a:p>
      </dsp:txBody>
      <dsp:txXfrm>
        <a:off x="874799" y="1964434"/>
        <a:ext cx="6480000" cy="944699"/>
      </dsp:txXfrm>
    </dsp:sp>
    <dsp:sp modelId="{DD1C1420-32FD-41FD-AFD7-DB2C210F0196}">
      <dsp:nvSpPr>
        <dsp:cNvPr id="0" name=""/>
        <dsp:cNvSpPr/>
      </dsp:nvSpPr>
      <dsp:spPr>
        <a:xfrm>
          <a:off x="1549799" y="956320"/>
          <a:ext cx="5130000" cy="944699"/>
        </a:xfrm>
        <a:prstGeom prst="rect">
          <a:avLst/>
        </a:prstGeom>
        <a:gradFill rotWithShape="0">
          <a:gsLst>
            <a:gs pos="0">
              <a:schemeClr val="accent3">
                <a:hueOff val="5497000"/>
                <a:satOff val="-3971"/>
                <a:lumOff val="1471"/>
                <a:alphaOff val="0"/>
                <a:tint val="73000"/>
                <a:shade val="100000"/>
                <a:satMod val="150000"/>
              </a:schemeClr>
            </a:gs>
            <a:gs pos="25000">
              <a:schemeClr val="accent3">
                <a:hueOff val="5497000"/>
                <a:satOff val="-3971"/>
                <a:lumOff val="1471"/>
                <a:alphaOff val="0"/>
                <a:tint val="96000"/>
                <a:shade val="80000"/>
                <a:satMod val="105000"/>
              </a:schemeClr>
            </a:gs>
            <a:gs pos="38000">
              <a:schemeClr val="accent3">
                <a:hueOff val="5497000"/>
                <a:satOff val="-3971"/>
                <a:lumOff val="1471"/>
                <a:alphaOff val="0"/>
                <a:tint val="96000"/>
                <a:shade val="59000"/>
                <a:satMod val="120000"/>
              </a:schemeClr>
            </a:gs>
            <a:gs pos="55000">
              <a:schemeClr val="accent3">
                <a:hueOff val="5497000"/>
                <a:satOff val="-3971"/>
                <a:lumOff val="1471"/>
                <a:alphaOff val="0"/>
                <a:tint val="100000"/>
                <a:shade val="57000"/>
                <a:satMod val="120000"/>
              </a:schemeClr>
            </a:gs>
            <a:gs pos="80000">
              <a:schemeClr val="accent3">
                <a:hueOff val="5497000"/>
                <a:satOff val="-3971"/>
                <a:lumOff val="1471"/>
                <a:alphaOff val="0"/>
                <a:tint val="100000"/>
                <a:shade val="56000"/>
                <a:satMod val="145000"/>
              </a:schemeClr>
            </a:gs>
            <a:gs pos="88000">
              <a:schemeClr val="accent3">
                <a:hueOff val="5497000"/>
                <a:satOff val="-3971"/>
                <a:lumOff val="1471"/>
                <a:alphaOff val="0"/>
                <a:tint val="100000"/>
                <a:shade val="63000"/>
                <a:satMod val="160000"/>
              </a:schemeClr>
            </a:gs>
            <a:gs pos="100000">
              <a:schemeClr val="accent3">
                <a:hueOff val="5497000"/>
                <a:satOff val="-3971"/>
                <a:lumOff val="1471"/>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AU" sz="2600" kern="1200" dirty="0"/>
            <a:t>Increased elasticity of feet and lower legs for speed and agility</a:t>
          </a:r>
        </a:p>
      </dsp:txBody>
      <dsp:txXfrm>
        <a:off x="1549799" y="956320"/>
        <a:ext cx="5130000" cy="944699"/>
      </dsp:txXfrm>
    </dsp:sp>
    <dsp:sp modelId="{B15D8DA7-4D22-4D5B-A61A-4855D2E4A6F2}">
      <dsp:nvSpPr>
        <dsp:cNvPr id="0" name=""/>
        <dsp:cNvSpPr/>
      </dsp:nvSpPr>
      <dsp:spPr>
        <a:xfrm>
          <a:off x="604799" y="2977964"/>
          <a:ext cx="7020000" cy="944699"/>
        </a:xfrm>
        <a:prstGeom prst="rect">
          <a:avLst/>
        </a:prstGeom>
        <a:gradFill rotWithShape="0">
          <a:gsLst>
            <a:gs pos="0">
              <a:schemeClr val="accent3">
                <a:hueOff val="8245499"/>
                <a:satOff val="-5957"/>
                <a:lumOff val="2206"/>
                <a:alphaOff val="0"/>
                <a:tint val="73000"/>
                <a:shade val="100000"/>
                <a:satMod val="150000"/>
              </a:schemeClr>
            </a:gs>
            <a:gs pos="25000">
              <a:schemeClr val="accent3">
                <a:hueOff val="8245499"/>
                <a:satOff val="-5957"/>
                <a:lumOff val="2206"/>
                <a:alphaOff val="0"/>
                <a:tint val="96000"/>
                <a:shade val="80000"/>
                <a:satMod val="105000"/>
              </a:schemeClr>
            </a:gs>
            <a:gs pos="38000">
              <a:schemeClr val="accent3">
                <a:hueOff val="8245499"/>
                <a:satOff val="-5957"/>
                <a:lumOff val="2206"/>
                <a:alphaOff val="0"/>
                <a:tint val="96000"/>
                <a:shade val="59000"/>
                <a:satMod val="120000"/>
              </a:schemeClr>
            </a:gs>
            <a:gs pos="55000">
              <a:schemeClr val="accent3">
                <a:hueOff val="8245499"/>
                <a:satOff val="-5957"/>
                <a:lumOff val="2206"/>
                <a:alphaOff val="0"/>
                <a:tint val="100000"/>
                <a:shade val="57000"/>
                <a:satMod val="120000"/>
              </a:schemeClr>
            </a:gs>
            <a:gs pos="80000">
              <a:schemeClr val="accent3">
                <a:hueOff val="8245499"/>
                <a:satOff val="-5957"/>
                <a:lumOff val="2206"/>
                <a:alphaOff val="0"/>
                <a:tint val="100000"/>
                <a:shade val="56000"/>
                <a:satMod val="145000"/>
              </a:schemeClr>
            </a:gs>
            <a:gs pos="88000">
              <a:schemeClr val="accent3">
                <a:hueOff val="8245499"/>
                <a:satOff val="-5957"/>
                <a:lumOff val="2206"/>
                <a:alphaOff val="0"/>
                <a:tint val="100000"/>
                <a:shade val="63000"/>
                <a:satMod val="160000"/>
              </a:schemeClr>
            </a:gs>
            <a:gs pos="100000">
              <a:schemeClr val="accent3">
                <a:hueOff val="8245499"/>
                <a:satOff val="-5957"/>
                <a:lumOff val="2206"/>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AU" sz="2600" kern="1200" dirty="0"/>
            <a:t>Exposure to high magnitude of central and peripheral stressors for optimal adaptation </a:t>
          </a:r>
        </a:p>
      </dsp:txBody>
      <dsp:txXfrm>
        <a:off x="604799" y="2977964"/>
        <a:ext cx="7020000" cy="944699"/>
      </dsp:txXfrm>
    </dsp:sp>
    <dsp:sp modelId="{BF2AE21C-CD66-400D-A666-96E98BCE2093}">
      <dsp:nvSpPr>
        <dsp:cNvPr id="0" name=""/>
        <dsp:cNvSpPr/>
      </dsp:nvSpPr>
      <dsp:spPr>
        <a:xfrm>
          <a:off x="64799" y="3969899"/>
          <a:ext cx="8100000" cy="944699"/>
        </a:xfrm>
        <a:prstGeom prst="rect">
          <a:avLst/>
        </a:prstGeom>
        <a:gradFill rotWithShape="0">
          <a:gsLst>
            <a:gs pos="0">
              <a:schemeClr val="accent3">
                <a:hueOff val="10993999"/>
                <a:satOff val="-7943"/>
                <a:lumOff val="2941"/>
                <a:alphaOff val="0"/>
                <a:tint val="73000"/>
                <a:shade val="100000"/>
                <a:satMod val="150000"/>
              </a:schemeClr>
            </a:gs>
            <a:gs pos="25000">
              <a:schemeClr val="accent3">
                <a:hueOff val="10993999"/>
                <a:satOff val="-7943"/>
                <a:lumOff val="2941"/>
                <a:alphaOff val="0"/>
                <a:tint val="96000"/>
                <a:shade val="80000"/>
                <a:satMod val="105000"/>
              </a:schemeClr>
            </a:gs>
            <a:gs pos="38000">
              <a:schemeClr val="accent3">
                <a:hueOff val="10993999"/>
                <a:satOff val="-7943"/>
                <a:lumOff val="2941"/>
                <a:alphaOff val="0"/>
                <a:tint val="96000"/>
                <a:shade val="59000"/>
                <a:satMod val="120000"/>
              </a:schemeClr>
            </a:gs>
            <a:gs pos="55000">
              <a:schemeClr val="accent3">
                <a:hueOff val="10993999"/>
                <a:satOff val="-7943"/>
                <a:lumOff val="2941"/>
                <a:alphaOff val="0"/>
                <a:tint val="100000"/>
                <a:shade val="57000"/>
                <a:satMod val="120000"/>
              </a:schemeClr>
            </a:gs>
            <a:gs pos="80000">
              <a:schemeClr val="accent3">
                <a:hueOff val="10993999"/>
                <a:satOff val="-7943"/>
                <a:lumOff val="2941"/>
                <a:alphaOff val="0"/>
                <a:tint val="100000"/>
                <a:shade val="56000"/>
                <a:satMod val="145000"/>
              </a:schemeClr>
            </a:gs>
            <a:gs pos="88000">
              <a:schemeClr val="accent3">
                <a:hueOff val="10993999"/>
                <a:satOff val="-7943"/>
                <a:lumOff val="2941"/>
                <a:alphaOff val="0"/>
                <a:tint val="100000"/>
                <a:shade val="63000"/>
                <a:satMod val="160000"/>
              </a:schemeClr>
            </a:gs>
            <a:gs pos="100000">
              <a:schemeClr val="accent3">
                <a:hueOff val="10993999"/>
                <a:satOff val="-7943"/>
                <a:lumOff val="2941"/>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AU" sz="2600" kern="1200" dirty="0"/>
            <a:t>Specific adaptation, co-ordination and synchronisation of flexors, extensors and stabilizers </a:t>
          </a:r>
        </a:p>
      </dsp:txBody>
      <dsp:txXfrm>
        <a:off x="64799" y="3969899"/>
        <a:ext cx="8100000" cy="9446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12EF82FF-4BE0-427B-861F-02CE2C1AFF06}" type="datetimeFigureOut">
              <a:rPr lang="en-AU" smtClean="0"/>
              <a:t>14/07/2020</a:t>
            </a:fld>
            <a:endParaRPr lang="en-AU"/>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DC572B5F-8997-4FCD-B4CF-9E141D4E81EC}" type="slidenum">
              <a:rPr lang="en-AU" smtClean="0"/>
              <a:t>‹#›</a:t>
            </a:fld>
            <a:endParaRPr lang="en-AU"/>
          </a:p>
        </p:txBody>
      </p:sp>
    </p:spTree>
    <p:extLst>
      <p:ext uri="{BB962C8B-B14F-4D97-AF65-F5344CB8AC3E}">
        <p14:creationId xmlns:p14="http://schemas.microsoft.com/office/powerpoint/2010/main" val="3235070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5785B41A-DC64-498A-88C9-120160260A01}" type="datetimeFigureOut">
              <a:rPr lang="en-AU" smtClean="0"/>
              <a:t>14/07/2020</a:t>
            </a:fld>
            <a:endParaRPr lang="en-AU"/>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106C4507-B616-4B99-AA7B-B1DD11689B60}" type="slidenum">
              <a:rPr lang="en-AU" smtClean="0"/>
              <a:t>‹#›</a:t>
            </a:fld>
            <a:endParaRPr lang="en-AU"/>
          </a:p>
        </p:txBody>
      </p:sp>
    </p:spTree>
    <p:extLst>
      <p:ext uri="{BB962C8B-B14F-4D97-AF65-F5344CB8AC3E}">
        <p14:creationId xmlns:p14="http://schemas.microsoft.com/office/powerpoint/2010/main" val="408702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There is so much terminology surrounding speed that at times it may seem confusing. Here we have some of the most commonly used terms and how they relate to game speed or track speed. </a:t>
            </a:r>
          </a:p>
          <a:p>
            <a:r>
              <a:rPr lang="en-AU" sz="1400" dirty="0"/>
              <a:t>Acceleration (read) – Some players never get out of short acceleration before being required to change direction or be involved in a  sport skill. Netball is an example. Basketballers may hit a longer acceleration of 20m down court but it’s not going to be the explosive speeds that we see in track or even in a field </a:t>
            </a:r>
            <a:r>
              <a:rPr lang="en-AU" sz="1400"/>
              <a:t>sport when a </a:t>
            </a:r>
            <a:r>
              <a:rPr lang="en-AU" sz="1400" dirty="0"/>
              <a:t>footballer sprints into open space. </a:t>
            </a:r>
          </a:p>
          <a:p>
            <a:endParaRPr lang="en-AU" sz="1400" dirty="0"/>
          </a:p>
          <a:p>
            <a:r>
              <a:rPr lang="en-AU" sz="1400" dirty="0"/>
              <a:t>Speed is defined as (read) – and Max velocity (Read) but there are not many occasions when a field sport player will be able to hit their maximum velocity in a game situation as we would ask them to do in training. Even if they are sprinting toward a try line, they are focused on evading incoming players, they may have to apply cutting or dodging steps  or slightly brake and re-accelerate based on opposing players movements. This doesn’t mean that they won’t hit their max velocity, but how long do they truly maintain it ? Max velocity over distance is truly only seen in the sprint events. This does not mean that we do not train it nor that it is less important than acceleration. </a:t>
            </a:r>
          </a:p>
          <a:p>
            <a:endParaRPr lang="en-AU" sz="1400" dirty="0"/>
          </a:p>
          <a:p>
            <a:r>
              <a:rPr lang="en-AU" sz="1400" dirty="0"/>
              <a:t>Speed Strength (RFD) - </a:t>
            </a:r>
            <a:r>
              <a:rPr lang="en-AU" sz="1200" b="0" i="0" kern="1200" dirty="0">
                <a:solidFill>
                  <a:schemeClr val="tx1"/>
                </a:solidFill>
                <a:effectLst/>
                <a:latin typeface="+mn-lt"/>
                <a:ea typeface="+mn-ea"/>
                <a:cs typeface="+mn-cs"/>
              </a:rPr>
              <a:t>The rate of force development (</a:t>
            </a:r>
            <a:r>
              <a:rPr lang="en-AU" sz="1200" b="1" i="0" kern="1200" dirty="0">
                <a:solidFill>
                  <a:schemeClr val="tx1"/>
                </a:solidFill>
                <a:effectLst/>
                <a:latin typeface="+mn-lt"/>
                <a:ea typeface="+mn-ea"/>
                <a:cs typeface="+mn-cs"/>
              </a:rPr>
              <a:t>RFD</a:t>
            </a:r>
            <a:r>
              <a:rPr lang="en-AU" sz="1200" b="0" i="0" kern="1200" dirty="0">
                <a:solidFill>
                  <a:schemeClr val="tx1"/>
                </a:solidFill>
                <a:effectLst/>
                <a:latin typeface="+mn-lt"/>
                <a:ea typeface="+mn-ea"/>
                <a:cs typeface="+mn-cs"/>
              </a:rPr>
              <a:t>) is a measure of explosive strength, or simply how fast an athlete can develop force. Athletes with higher rates of force development usually perform better during speed, jumps and some strength tests. </a:t>
            </a:r>
          </a:p>
          <a:p>
            <a:r>
              <a:rPr lang="en-AU" sz="1200" b="0" i="0" kern="1200" dirty="0">
                <a:solidFill>
                  <a:schemeClr val="tx1"/>
                </a:solidFill>
                <a:effectLst/>
                <a:latin typeface="+mn-lt"/>
                <a:ea typeface="+mn-ea"/>
                <a:cs typeface="+mn-cs"/>
              </a:rPr>
              <a:t>A combination of resistance, ballistic  and plyometric training are best used to enhance the RFD in trained athletes, but more of that in my strength for speed course.</a:t>
            </a:r>
          </a:p>
          <a:p>
            <a:r>
              <a:rPr lang="en-AU" sz="1200" b="0" i="0" kern="1200" dirty="0">
                <a:solidFill>
                  <a:schemeClr val="tx1"/>
                </a:solidFill>
                <a:effectLst/>
                <a:latin typeface="+mn-lt"/>
                <a:ea typeface="+mn-ea"/>
                <a:cs typeface="+mn-cs"/>
              </a:rPr>
              <a:t> improving an athlete’s RFD makes them more explosive as they can develop larger forces in a shorter period of time. </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RSA (Read) If a player is not fast in the first place, it’s not useful to see how they repeat their speed. Power endurance, repeat sprint ability, speed endurance, sport-specific conditioning, repeat speed, the terms all mean the same thing, we want our players to be able to sprint when necessary right to the final siren or whistle. BUT a player cannot hold onto speed that he doesn’t have. I discuss RSA in great detail in my Programming for speed course. In this course we look at the important fact that they need to be fast in the first place.</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Okay so now that we have looked at the terminology lets break down the pillars of linear speed. </a:t>
            </a:r>
            <a:endParaRPr lang="en-AU" sz="1400" dirty="0"/>
          </a:p>
        </p:txBody>
      </p:sp>
      <p:sp>
        <p:nvSpPr>
          <p:cNvPr id="4" name="Slide Number Placeholder 3"/>
          <p:cNvSpPr>
            <a:spLocks noGrp="1"/>
          </p:cNvSpPr>
          <p:nvPr>
            <p:ph type="sldNum" sz="quarter" idx="10"/>
          </p:nvPr>
        </p:nvSpPr>
        <p:spPr/>
        <p:txBody>
          <a:bodyPr/>
          <a:lstStyle/>
          <a:p>
            <a:fld id="{85518D36-E3D5-47D1-B90D-B68397F8A0DE}" type="slidenum">
              <a:rPr lang="en-AU" smtClean="0"/>
              <a:pPr/>
              <a:t>2</a:t>
            </a:fld>
            <a:endParaRPr lang="en-AU"/>
          </a:p>
        </p:txBody>
      </p:sp>
    </p:spTree>
    <p:extLst>
      <p:ext uri="{BB962C8B-B14F-4D97-AF65-F5344CB8AC3E}">
        <p14:creationId xmlns:p14="http://schemas.microsoft.com/office/powerpoint/2010/main" val="13457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Look at Usain Bolt’s sprint mechanics here. The higher the hips, knee and foot ready to hammer the ground and create vertical force, this acts against gravity and delivers a bigger stride length. </a:t>
            </a:r>
          </a:p>
          <a:p>
            <a:endParaRPr lang="en-AU" dirty="0"/>
          </a:p>
          <a:p>
            <a:r>
              <a:rPr lang="en-AU" dirty="0"/>
              <a:t>During flight in top speed, gravity is pushing you back to earth, so the athlete needs to overcome those forces by creating their own vertical forces via the hammer strike of the foot. Let’s look at this more closely</a:t>
            </a:r>
          </a:p>
        </p:txBody>
      </p:sp>
      <p:sp>
        <p:nvSpPr>
          <p:cNvPr id="4" name="Slide Number Placeholder 3"/>
          <p:cNvSpPr>
            <a:spLocks noGrp="1"/>
          </p:cNvSpPr>
          <p:nvPr>
            <p:ph type="sldNum" sz="quarter" idx="5"/>
          </p:nvPr>
        </p:nvSpPr>
        <p:spPr/>
        <p:txBody>
          <a:bodyPr/>
          <a:lstStyle/>
          <a:p>
            <a:fld id="{106C4507-B616-4B99-AA7B-B1DD11689B60}" type="slidenum">
              <a:rPr lang="en-AU" smtClean="0"/>
              <a:t>11</a:t>
            </a:fld>
            <a:endParaRPr lang="en-AU"/>
          </a:p>
        </p:txBody>
      </p:sp>
    </p:spTree>
    <p:extLst>
      <p:ext uri="{BB962C8B-B14F-4D97-AF65-F5344CB8AC3E}">
        <p14:creationId xmlns:p14="http://schemas.microsoft.com/office/powerpoint/2010/main" val="850391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sprinters must generate a vertical force of up to five times their body weight to overcome gravitational forces</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Newton’s second law of physics states that force equals mass x acceleration</a:t>
            </a:r>
            <a:r>
              <a:rPr lang="en-AU" sz="1200" b="0" i="1" kern="1200" dirty="0">
                <a:solidFill>
                  <a:schemeClr val="tx1"/>
                </a:solidFill>
                <a:effectLst/>
                <a:latin typeface="+mn-lt"/>
                <a:ea typeface="+mn-ea"/>
                <a:cs typeface="+mn-cs"/>
              </a:rPr>
              <a:t> </a:t>
            </a:r>
          </a:p>
          <a:p>
            <a:endParaRPr lang="en-AU" sz="1200" b="0" i="1"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In sprinting, the body (the mass) goes through </a:t>
            </a:r>
            <a:r>
              <a:rPr lang="en-AU" sz="1200" b="0" i="1" kern="1200" dirty="0">
                <a:solidFill>
                  <a:schemeClr val="tx1"/>
                </a:solidFill>
                <a:effectLst/>
                <a:latin typeface="+mn-lt"/>
                <a:ea typeface="+mn-ea"/>
                <a:cs typeface="+mn-cs"/>
              </a:rPr>
              <a:t>upward acceleration</a:t>
            </a:r>
            <a:r>
              <a:rPr lang="en-AU" sz="1200" b="0" i="0" kern="1200" dirty="0">
                <a:solidFill>
                  <a:schemeClr val="tx1"/>
                </a:solidFill>
                <a:effectLst/>
                <a:latin typeface="+mn-lt"/>
                <a:ea typeface="+mn-ea"/>
                <a:cs typeface="+mn-cs"/>
              </a:rPr>
              <a:t> during each foot contact.</a:t>
            </a:r>
          </a:p>
          <a:p>
            <a:r>
              <a:rPr lang="en-AU" sz="1200" b="0" i="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Since there is a large downward gravitational force pulling the body down an enormous force must be pushed into the ground.  </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This force is generated by triple extension of the hip, knee, and ankle.</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The force of the leg needs to stop the fall,  hold the body upright and launch the body back into flight</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Lets have a look at what we should be observing in Top Speed. </a:t>
            </a:r>
          </a:p>
          <a:p>
            <a:br>
              <a:rPr lang="en-AU" dirty="0"/>
            </a:br>
            <a:endParaRPr lang="en-AU" dirty="0"/>
          </a:p>
        </p:txBody>
      </p:sp>
      <p:sp>
        <p:nvSpPr>
          <p:cNvPr id="4" name="Slide Number Placeholder 3"/>
          <p:cNvSpPr>
            <a:spLocks noGrp="1"/>
          </p:cNvSpPr>
          <p:nvPr>
            <p:ph type="sldNum" sz="quarter" idx="5"/>
          </p:nvPr>
        </p:nvSpPr>
        <p:spPr/>
        <p:txBody>
          <a:bodyPr/>
          <a:lstStyle/>
          <a:p>
            <a:fld id="{106C4507-B616-4B99-AA7B-B1DD11689B60}" type="slidenum">
              <a:rPr lang="en-AU" smtClean="0"/>
              <a:t>12</a:t>
            </a:fld>
            <a:endParaRPr lang="en-AU"/>
          </a:p>
        </p:txBody>
      </p:sp>
    </p:spTree>
    <p:extLst>
      <p:ext uri="{BB962C8B-B14F-4D97-AF65-F5344CB8AC3E}">
        <p14:creationId xmlns:p14="http://schemas.microsoft.com/office/powerpoint/2010/main" val="279440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outlines what we want to see at each point of the stride cycle, this is going to be best assessed by using </a:t>
            </a:r>
            <a:r>
              <a:rPr lang="en-AU" dirty="0" err="1"/>
              <a:t>kinograms</a:t>
            </a:r>
            <a:r>
              <a:rPr lang="en-AU" dirty="0"/>
              <a:t> and slow motion video footage.</a:t>
            </a:r>
          </a:p>
          <a:p>
            <a:endParaRPr lang="en-AU" dirty="0"/>
          </a:p>
          <a:p>
            <a:r>
              <a:rPr lang="en-AU" dirty="0"/>
              <a:t> An experienced eye will be able to assess positions and postures at speed and provide corrective feedback on the fly. </a:t>
            </a:r>
          </a:p>
          <a:p>
            <a:endParaRPr lang="en-AU" dirty="0"/>
          </a:p>
          <a:p>
            <a:r>
              <a:rPr lang="en-AU" dirty="0"/>
              <a:t>Lets look at a </a:t>
            </a:r>
          </a:p>
        </p:txBody>
      </p:sp>
      <p:sp>
        <p:nvSpPr>
          <p:cNvPr id="4" name="Slide Number Placeholder 3"/>
          <p:cNvSpPr>
            <a:spLocks noGrp="1"/>
          </p:cNvSpPr>
          <p:nvPr>
            <p:ph type="sldNum" sz="quarter" idx="5"/>
          </p:nvPr>
        </p:nvSpPr>
        <p:spPr/>
        <p:txBody>
          <a:bodyPr/>
          <a:lstStyle/>
          <a:p>
            <a:fld id="{106C4507-B616-4B99-AA7B-B1DD11689B60}" type="slidenum">
              <a:rPr lang="en-AU" smtClean="0"/>
              <a:t>13</a:t>
            </a:fld>
            <a:endParaRPr lang="en-AU"/>
          </a:p>
        </p:txBody>
      </p:sp>
    </p:spTree>
    <p:extLst>
      <p:ext uri="{BB962C8B-B14F-4D97-AF65-F5344CB8AC3E}">
        <p14:creationId xmlns:p14="http://schemas.microsoft.com/office/powerpoint/2010/main" val="1694221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Kinograms</a:t>
            </a:r>
            <a:r>
              <a:rPr lang="en-AU" dirty="0"/>
              <a:t> are pictorial representations of phases of a skill and are used extensively in skill development, The skill of sprinting is no different. This upper picture in this slide compares left and right side mechanics at Toe off, Max vertical propulsion, foot strike which is when the hamstring is loaded eccentrically, touch down when the foot first makes contact with the ground, then full support as the foot is directly underneath the hip. Collectively the complete stride cycle is represented. These days all coaches can use their smart phones to record and break down patterns of movement from rep to rep or session to session with ease. Just be sure you do not get caught in the trap of paralysis by analysis. Give your athletes time to explore their stride and experiment with how the stride feels. Coaching cues should be directed externally towards an outcome rather than towards an internal joint action. </a:t>
            </a:r>
          </a:p>
        </p:txBody>
      </p:sp>
      <p:sp>
        <p:nvSpPr>
          <p:cNvPr id="4" name="Slide Number Placeholder 3"/>
          <p:cNvSpPr>
            <a:spLocks noGrp="1"/>
          </p:cNvSpPr>
          <p:nvPr>
            <p:ph type="sldNum" sz="quarter" idx="5"/>
          </p:nvPr>
        </p:nvSpPr>
        <p:spPr/>
        <p:txBody>
          <a:bodyPr/>
          <a:lstStyle/>
          <a:p>
            <a:fld id="{106C4507-B616-4B99-AA7B-B1DD11689B60}" type="slidenum">
              <a:rPr lang="en-AU" smtClean="0"/>
              <a:t>14</a:t>
            </a:fld>
            <a:endParaRPr lang="en-AU"/>
          </a:p>
        </p:txBody>
      </p:sp>
    </p:spTree>
    <p:extLst>
      <p:ext uri="{BB962C8B-B14F-4D97-AF65-F5344CB8AC3E}">
        <p14:creationId xmlns:p14="http://schemas.microsoft.com/office/powerpoint/2010/main" val="340112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aseline="0" dirty="0"/>
              <a:t>The foot strike is the only interaction with the ground to cause linear or lateral movement. Horizontal or vertical propulsion.</a:t>
            </a:r>
            <a:endParaRPr lang="en-AU" sz="1400" dirty="0"/>
          </a:p>
          <a:p>
            <a:endParaRPr lang="en-AU" sz="1400" dirty="0"/>
          </a:p>
          <a:p>
            <a:r>
              <a:rPr lang="en-AU" sz="1400" dirty="0"/>
              <a:t>If you run on your toes then when you strike the ground, you have already contracted your gastrocnemius and can no longer use it to drive you forward and off the ground. </a:t>
            </a:r>
          </a:p>
          <a:p>
            <a:endParaRPr lang="en-AU" sz="1400" dirty="0"/>
          </a:p>
          <a:p>
            <a:r>
              <a:rPr lang="en-AU" sz="1400" dirty="0"/>
              <a:t>This</a:t>
            </a:r>
            <a:r>
              <a:rPr lang="en-AU" sz="1400" baseline="0" dirty="0"/>
              <a:t> leads to a dramatically decreased horizontal propulsion</a:t>
            </a:r>
          </a:p>
          <a:p>
            <a:endParaRPr lang="en-AU" sz="1400" baseline="0" dirty="0"/>
          </a:p>
          <a:p>
            <a:r>
              <a:rPr lang="en-AU" sz="1400" baseline="0" dirty="0"/>
              <a:t>Coaches should think “no toes, no heels”.</a:t>
            </a:r>
          </a:p>
          <a:p>
            <a:endParaRPr lang="en-AU" sz="1400" baseline="0" dirty="0"/>
          </a:p>
          <a:p>
            <a:r>
              <a:rPr lang="en-AU" sz="1400" baseline="0" dirty="0"/>
              <a:t>Newtons law of physics – to every action, there is an equal and opposite reaction </a:t>
            </a:r>
          </a:p>
          <a:p>
            <a:endParaRPr lang="en-AU" sz="1400" baseline="0" dirty="0"/>
          </a:p>
          <a:p>
            <a:r>
              <a:rPr lang="en-AU" sz="1400" baseline="0" dirty="0"/>
              <a:t>Contact time will be dependant on the strength of the athlete a combination of muscular stiffness and elasticity </a:t>
            </a:r>
            <a:endParaRPr lang="en-AU" sz="1400" dirty="0"/>
          </a:p>
        </p:txBody>
      </p:sp>
      <p:sp>
        <p:nvSpPr>
          <p:cNvPr id="4" name="Slide Number Placeholder 3"/>
          <p:cNvSpPr>
            <a:spLocks noGrp="1"/>
          </p:cNvSpPr>
          <p:nvPr>
            <p:ph type="sldNum" sz="quarter" idx="10"/>
          </p:nvPr>
        </p:nvSpPr>
        <p:spPr/>
        <p:txBody>
          <a:bodyPr/>
          <a:lstStyle/>
          <a:p>
            <a:fld id="{106C4507-B616-4B99-AA7B-B1DD11689B60}" type="slidenum">
              <a:rPr lang="en-AU" smtClean="0"/>
              <a:t>15</a:t>
            </a:fld>
            <a:endParaRPr lang="en-AU"/>
          </a:p>
        </p:txBody>
      </p:sp>
    </p:spTree>
    <p:extLst>
      <p:ext uri="{BB962C8B-B14F-4D97-AF65-F5344CB8AC3E}">
        <p14:creationId xmlns:p14="http://schemas.microsoft.com/office/powerpoint/2010/main" val="3065741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Getting the Foot strike right dramatically influences the success of an athlete or</a:t>
            </a:r>
            <a:r>
              <a:rPr lang="en-AU" baseline="0" dirty="0"/>
              <a:t> team. </a:t>
            </a:r>
          </a:p>
          <a:p>
            <a:endParaRPr lang="en-AU" baseline="0" dirty="0"/>
          </a:p>
          <a:p>
            <a:r>
              <a:rPr lang="en-AU" baseline="0" dirty="0"/>
              <a:t>When correctly performed for either linear or COD speed it can decrease risk of injuries (</a:t>
            </a:r>
            <a:r>
              <a:rPr lang="en-AU" baseline="0" dirty="0" err="1"/>
              <a:t>incl</a:t>
            </a:r>
            <a:r>
              <a:rPr lang="en-AU" baseline="0" dirty="0"/>
              <a:t>: severs and </a:t>
            </a:r>
            <a:r>
              <a:rPr lang="en-AU" baseline="0" dirty="0" err="1"/>
              <a:t>oschgood</a:t>
            </a:r>
            <a:r>
              <a:rPr lang="en-AU" baseline="0" dirty="0"/>
              <a:t> </a:t>
            </a:r>
            <a:r>
              <a:rPr lang="en-AU" baseline="0" dirty="0" err="1"/>
              <a:t>schlatters</a:t>
            </a:r>
            <a:r>
              <a:rPr lang="en-AU" baseline="0" dirty="0"/>
              <a:t> in growing athletes). </a:t>
            </a:r>
          </a:p>
          <a:p>
            <a:endParaRPr lang="en-AU" baseline="0" dirty="0"/>
          </a:p>
          <a:p>
            <a:r>
              <a:rPr lang="en-AU" baseline="0" dirty="0"/>
              <a:t>Increase energy efficiency and overall explosiveness. When the foot lands too far in front of the hips, it creates a breaking force which athletes must then overcome in each step creating large fuel inefficiency and bringing forward the onset of fatigue. </a:t>
            </a:r>
            <a:endParaRPr lang="en-AU" dirty="0"/>
          </a:p>
        </p:txBody>
      </p:sp>
      <p:sp>
        <p:nvSpPr>
          <p:cNvPr id="4" name="Slide Number Placeholder 3"/>
          <p:cNvSpPr>
            <a:spLocks noGrp="1"/>
          </p:cNvSpPr>
          <p:nvPr>
            <p:ph type="sldNum" sz="quarter" idx="10"/>
          </p:nvPr>
        </p:nvSpPr>
        <p:spPr/>
        <p:txBody>
          <a:bodyPr/>
          <a:lstStyle/>
          <a:p>
            <a:fld id="{106C4507-B616-4B99-AA7B-B1DD11689B60}" type="slidenum">
              <a:rPr lang="en-AU" smtClean="0"/>
              <a:t>16</a:t>
            </a:fld>
            <a:endParaRPr lang="en-AU"/>
          </a:p>
        </p:txBody>
      </p:sp>
    </p:spTree>
    <p:extLst>
      <p:ext uri="{BB962C8B-B14F-4D97-AF65-F5344CB8AC3E}">
        <p14:creationId xmlns:p14="http://schemas.microsoft.com/office/powerpoint/2010/main" val="75601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Frans Bosch in his thoughts on</a:t>
            </a:r>
            <a:r>
              <a:rPr lang="en-AU" baseline="0" dirty="0"/>
              <a:t> Positive running, discusses that a</a:t>
            </a:r>
            <a:r>
              <a:rPr lang="en-AU" dirty="0"/>
              <a:t>t</a:t>
            </a:r>
            <a:r>
              <a:rPr lang="en-AU" baseline="0" dirty="0"/>
              <a:t> the moment of ‘toe off’ (from the stance leg) there is an imp. transition in muscle activity from the posterior chain (hamstring, glute, erector spinae) to the anterior chain (iliopsoas and rectus abdominus) this transfer is in the form of elastic energy.</a:t>
            </a:r>
          </a:p>
          <a:p>
            <a:endParaRPr lang="en-AU" baseline="0" dirty="0"/>
          </a:p>
          <a:p>
            <a:r>
              <a:rPr lang="en-AU" baseline="0" dirty="0"/>
              <a:t>The kinetic chain and fascial lines are Loaded in an elongated position to rebound concentrically like a rubber band stretched over a sling shot.  </a:t>
            </a:r>
          </a:p>
          <a:p>
            <a:endParaRPr lang="en-AU" baseline="0" dirty="0"/>
          </a:p>
          <a:p>
            <a:r>
              <a:rPr lang="en-AU" baseline="0" dirty="0"/>
              <a:t>Coach athletes to keep the pelvis from going too far into anterior pelvic tilt and refrain from pelvic rotation. </a:t>
            </a:r>
          </a:p>
          <a:p>
            <a:endParaRPr lang="en-AU" baseline="0" dirty="0"/>
          </a:p>
          <a:p>
            <a:r>
              <a:rPr lang="en-AU" baseline="0" dirty="0"/>
              <a:t>Coach athletes to keep the knee from travelling too far behind the hip before quick excitation and return to a positive position.</a:t>
            </a:r>
            <a:endParaRPr lang="en-AU" dirty="0"/>
          </a:p>
        </p:txBody>
      </p:sp>
      <p:sp>
        <p:nvSpPr>
          <p:cNvPr id="4" name="Slide Number Placeholder 3"/>
          <p:cNvSpPr>
            <a:spLocks noGrp="1"/>
          </p:cNvSpPr>
          <p:nvPr>
            <p:ph type="sldNum" sz="quarter" idx="10"/>
          </p:nvPr>
        </p:nvSpPr>
        <p:spPr/>
        <p:txBody>
          <a:bodyPr/>
          <a:lstStyle/>
          <a:p>
            <a:fld id="{106C4507-B616-4B99-AA7B-B1DD11689B60}" type="slidenum">
              <a:rPr lang="en-AU" smtClean="0"/>
              <a:t>17</a:t>
            </a:fld>
            <a:endParaRPr lang="en-AU"/>
          </a:p>
        </p:txBody>
      </p:sp>
    </p:spTree>
    <p:extLst>
      <p:ext uri="{BB962C8B-B14F-4D97-AF65-F5344CB8AC3E}">
        <p14:creationId xmlns:p14="http://schemas.microsoft.com/office/powerpoint/2010/main" val="2461445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ASSA wall slide drill – the closer the heel is to the hip axis, the greater the angular</a:t>
            </a:r>
            <a:r>
              <a:rPr lang="en-AU" baseline="0" dirty="0"/>
              <a:t> acceleration there is in the thigh. </a:t>
            </a:r>
            <a:endParaRPr lang="en-AU" dirty="0"/>
          </a:p>
        </p:txBody>
      </p:sp>
      <p:sp>
        <p:nvSpPr>
          <p:cNvPr id="4" name="Slide Number Placeholder 3"/>
          <p:cNvSpPr>
            <a:spLocks noGrp="1"/>
          </p:cNvSpPr>
          <p:nvPr>
            <p:ph type="sldNum" sz="quarter" idx="10"/>
          </p:nvPr>
        </p:nvSpPr>
        <p:spPr/>
        <p:txBody>
          <a:bodyPr/>
          <a:lstStyle/>
          <a:p>
            <a:fld id="{106C4507-B616-4B99-AA7B-B1DD11689B60}" type="slidenum">
              <a:rPr lang="en-AU" smtClean="0"/>
              <a:t>18</a:t>
            </a:fld>
            <a:endParaRPr lang="en-AU"/>
          </a:p>
        </p:txBody>
      </p:sp>
    </p:spTree>
    <p:extLst>
      <p:ext uri="{BB962C8B-B14F-4D97-AF65-F5344CB8AC3E}">
        <p14:creationId xmlns:p14="http://schemas.microsoft.com/office/powerpoint/2010/main" val="353971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Many runners remain passive during the float phase (when both feet are off the ground), they attempt to develop tension and power once they have landed and are in the support phase. Sprinting fast is what you do when you are released from the ground, the switch of the thighs, the dorsi flexion of the lower limb readying pre-tension to strike the ground are examples.  The energy from the scissor or switch action not only brings the swing thigh to the front quickly but also increases horizontal thrust. </a:t>
            </a:r>
          </a:p>
          <a:p>
            <a:r>
              <a:rPr lang="en-AU" dirty="0"/>
              <a:t>The ASSA step over drill – the faster the</a:t>
            </a:r>
            <a:r>
              <a:rPr lang="en-AU" baseline="0" dirty="0"/>
              <a:t> thigh moves forward the more force is applied to the ground by the support or stance leg.  </a:t>
            </a:r>
          </a:p>
        </p:txBody>
      </p:sp>
      <p:sp>
        <p:nvSpPr>
          <p:cNvPr id="4" name="Slide Number Placeholder 3"/>
          <p:cNvSpPr>
            <a:spLocks noGrp="1"/>
          </p:cNvSpPr>
          <p:nvPr>
            <p:ph type="sldNum" sz="quarter" idx="10"/>
          </p:nvPr>
        </p:nvSpPr>
        <p:spPr/>
        <p:txBody>
          <a:bodyPr/>
          <a:lstStyle/>
          <a:p>
            <a:fld id="{106C4507-B616-4B99-AA7B-B1DD11689B60}" type="slidenum">
              <a:rPr lang="en-AU" smtClean="0"/>
              <a:t>19</a:t>
            </a:fld>
            <a:endParaRPr lang="en-AU"/>
          </a:p>
        </p:txBody>
      </p:sp>
    </p:spTree>
    <p:extLst>
      <p:ext uri="{BB962C8B-B14F-4D97-AF65-F5344CB8AC3E}">
        <p14:creationId xmlns:p14="http://schemas.microsoft.com/office/powerpoint/2010/main" val="1526588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r>
              <a:rPr lang="en-AU" dirty="0"/>
              <a:t>Physiology =</a:t>
            </a:r>
            <a:r>
              <a:rPr lang="en-AU" baseline="0" dirty="0"/>
              <a:t> muscle fibre type, muscle flexibility, strength &amp; neuromuscular co-ordination</a:t>
            </a:r>
          </a:p>
          <a:p>
            <a:endParaRPr lang="en-AU" baseline="0" dirty="0"/>
          </a:p>
          <a:p>
            <a:r>
              <a:rPr lang="en-AU" baseline="0" dirty="0"/>
              <a:t>Biomechanical = the path the leg takes – creating speed thru mechanical advantage</a:t>
            </a:r>
          </a:p>
          <a:p>
            <a:endParaRPr lang="en-AU" dirty="0"/>
          </a:p>
        </p:txBody>
      </p:sp>
      <p:sp>
        <p:nvSpPr>
          <p:cNvPr id="4" name="Slide Number Placeholder 3"/>
          <p:cNvSpPr>
            <a:spLocks noGrp="1"/>
          </p:cNvSpPr>
          <p:nvPr>
            <p:ph type="sldNum" sz="quarter" idx="10"/>
          </p:nvPr>
        </p:nvSpPr>
        <p:spPr/>
        <p:txBody>
          <a:bodyPr/>
          <a:lstStyle/>
          <a:p>
            <a:fld id="{106C4507-B616-4B99-AA7B-B1DD11689B60}" type="slidenum">
              <a:rPr lang="en-AU" smtClean="0"/>
              <a:t>20</a:t>
            </a:fld>
            <a:endParaRPr lang="en-AU"/>
          </a:p>
        </p:txBody>
      </p:sp>
    </p:spTree>
    <p:extLst>
      <p:ext uri="{BB962C8B-B14F-4D97-AF65-F5344CB8AC3E}">
        <p14:creationId xmlns:p14="http://schemas.microsoft.com/office/powerpoint/2010/main" val="95949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I develop Linear speed in an athlete, the program is broken down into creating the physical and technical characteristics required for success. </a:t>
            </a:r>
          </a:p>
          <a:p>
            <a:endParaRPr lang="en-AU" dirty="0"/>
          </a:p>
          <a:p>
            <a:r>
              <a:rPr lang="en-AU" dirty="0"/>
              <a:t>Technical aspects are broken into being able to hit key positions and postures for acceleration, whether that be from the blocks for my sprinters or from a jogging, running, side shuffle, back pedal or any other rolling start. </a:t>
            </a:r>
          </a:p>
          <a:p>
            <a:endParaRPr lang="en-AU" dirty="0"/>
          </a:p>
          <a:p>
            <a:r>
              <a:rPr lang="en-AU" dirty="0"/>
              <a:t>We then develop transitional positions elements like getting the hips high, maintaining postural integrity, driving the knee up and hammering the foot down through max velocity. </a:t>
            </a:r>
          </a:p>
          <a:p>
            <a:endParaRPr lang="en-AU" dirty="0"/>
          </a:p>
          <a:p>
            <a:r>
              <a:rPr lang="en-AU" dirty="0"/>
              <a:t>The physical characteristics of max strength, speed strength  (Rate of force development creation) are created through resistance training, plyometrics and ballistic training. And of course mobility, stability and postural integrity are critical as well.   </a:t>
            </a:r>
          </a:p>
        </p:txBody>
      </p:sp>
      <p:sp>
        <p:nvSpPr>
          <p:cNvPr id="4" name="Slide Number Placeholder 3"/>
          <p:cNvSpPr>
            <a:spLocks noGrp="1"/>
          </p:cNvSpPr>
          <p:nvPr>
            <p:ph type="sldNum" sz="quarter" idx="5"/>
          </p:nvPr>
        </p:nvSpPr>
        <p:spPr/>
        <p:txBody>
          <a:bodyPr/>
          <a:lstStyle/>
          <a:p>
            <a:fld id="{106C4507-B616-4B99-AA7B-B1DD11689B60}" type="slidenum">
              <a:rPr lang="en-AU" smtClean="0"/>
              <a:t>3</a:t>
            </a:fld>
            <a:endParaRPr lang="en-AU"/>
          </a:p>
        </p:txBody>
      </p:sp>
    </p:spTree>
    <p:extLst>
      <p:ext uri="{BB962C8B-B14F-4D97-AF65-F5344CB8AC3E}">
        <p14:creationId xmlns:p14="http://schemas.microsoft.com/office/powerpoint/2010/main" val="2436359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Stride length is dependant on the extensibility of musculature and freedom of movement around joint structures particularly the hip and ankle</a:t>
            </a:r>
          </a:p>
          <a:p>
            <a:r>
              <a:rPr lang="en-AU" dirty="0"/>
              <a:t>Glute strength is of prime importance due to it’s contribution to horizontal thrust </a:t>
            </a:r>
          </a:p>
          <a:p>
            <a:r>
              <a:rPr lang="en-AU" dirty="0"/>
              <a:t>And the direction and magnitude of force that is applied at foot strike will determine the vertical and horizontal propulsion result and thus stride length. </a:t>
            </a:r>
          </a:p>
        </p:txBody>
      </p:sp>
      <p:sp>
        <p:nvSpPr>
          <p:cNvPr id="4" name="Slide Number Placeholder 3"/>
          <p:cNvSpPr>
            <a:spLocks noGrp="1"/>
          </p:cNvSpPr>
          <p:nvPr>
            <p:ph type="sldNum" sz="quarter" idx="5"/>
          </p:nvPr>
        </p:nvSpPr>
        <p:spPr/>
        <p:txBody>
          <a:bodyPr/>
          <a:lstStyle/>
          <a:p>
            <a:fld id="{106C4507-B616-4B99-AA7B-B1DD11689B60}" type="slidenum">
              <a:rPr lang="en-AU" smtClean="0"/>
              <a:t>21</a:t>
            </a:fld>
            <a:endParaRPr lang="en-AU"/>
          </a:p>
        </p:txBody>
      </p:sp>
    </p:spTree>
    <p:extLst>
      <p:ext uri="{BB962C8B-B14F-4D97-AF65-F5344CB8AC3E}">
        <p14:creationId xmlns:p14="http://schemas.microsoft.com/office/powerpoint/2010/main" val="4125888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 athletes legs can turn over rapidly and they ‘look’ fast.</a:t>
            </a:r>
          </a:p>
          <a:p>
            <a:endParaRPr lang="en-AU" dirty="0"/>
          </a:p>
          <a:p>
            <a:r>
              <a:rPr lang="en-AU" dirty="0"/>
              <a:t>If there is not significant glute strength the athlete just moves up and down. There is a huge amount or energy loss and the athlete brings forward the onset of fatigue. </a:t>
            </a:r>
          </a:p>
          <a:p>
            <a:endParaRPr lang="en-AU" dirty="0"/>
          </a:p>
          <a:p>
            <a:r>
              <a:rPr lang="en-AU" dirty="0"/>
              <a:t>We can see how mobility, strength and power, elastic qualities and technique all must be developed to develop great speed.  </a:t>
            </a:r>
          </a:p>
          <a:p>
            <a:endParaRPr lang="en-AU" dirty="0"/>
          </a:p>
          <a:p>
            <a:endParaRPr lang="en-AU" dirty="0"/>
          </a:p>
        </p:txBody>
      </p:sp>
      <p:sp>
        <p:nvSpPr>
          <p:cNvPr id="4" name="Slide Number Placeholder 3"/>
          <p:cNvSpPr>
            <a:spLocks noGrp="1"/>
          </p:cNvSpPr>
          <p:nvPr>
            <p:ph type="sldNum" sz="quarter" idx="10"/>
          </p:nvPr>
        </p:nvSpPr>
        <p:spPr/>
        <p:txBody>
          <a:bodyPr/>
          <a:lstStyle/>
          <a:p>
            <a:fld id="{106C4507-B616-4B99-AA7B-B1DD11689B60}" type="slidenum">
              <a:rPr lang="en-AU" smtClean="0"/>
              <a:t>23</a:t>
            </a:fld>
            <a:endParaRPr lang="en-AU"/>
          </a:p>
        </p:txBody>
      </p:sp>
    </p:spTree>
    <p:extLst>
      <p:ext uri="{BB962C8B-B14F-4D97-AF65-F5344CB8AC3E}">
        <p14:creationId xmlns:p14="http://schemas.microsoft.com/office/powerpoint/2010/main" val="3265502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Pre</a:t>
            </a:r>
            <a:r>
              <a:rPr lang="en-AU" baseline="0" dirty="0"/>
              <a:t> – stretch in pectoral group allows for effective recoil so emphasis should always be on driving elbow back, not punching arm forward.</a:t>
            </a:r>
            <a:endParaRPr lang="en-AU" dirty="0"/>
          </a:p>
        </p:txBody>
      </p:sp>
      <p:sp>
        <p:nvSpPr>
          <p:cNvPr id="4" name="Slide Number Placeholder 3"/>
          <p:cNvSpPr>
            <a:spLocks noGrp="1"/>
          </p:cNvSpPr>
          <p:nvPr>
            <p:ph type="sldNum" sz="quarter" idx="10"/>
          </p:nvPr>
        </p:nvSpPr>
        <p:spPr/>
        <p:txBody>
          <a:bodyPr/>
          <a:lstStyle/>
          <a:p>
            <a:fld id="{106C4507-B616-4B99-AA7B-B1DD11689B60}" type="slidenum">
              <a:rPr lang="en-AU" smtClean="0"/>
              <a:t>24</a:t>
            </a:fld>
            <a:endParaRPr lang="en-AU"/>
          </a:p>
        </p:txBody>
      </p:sp>
    </p:spTree>
    <p:extLst>
      <p:ext uri="{BB962C8B-B14F-4D97-AF65-F5344CB8AC3E}">
        <p14:creationId xmlns:p14="http://schemas.microsoft.com/office/powerpoint/2010/main" val="1091155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We will cover the specific technical drills required for speed in our mechanics in speed for explosive force lecture.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For time poor coaches</a:t>
            </a:r>
            <a:r>
              <a:rPr lang="en-AU" sz="1400" baseline="0" dirty="0"/>
              <a:t> / athletes – a few well chosen drills placed in the dynamic warm up will continually reinforce good mechanics.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sz="1400" baseline="0" dirty="0"/>
              <a:t>Beginners will need more block practice – they need time to figure out how to perform the drills correctly, like any new skill. </a:t>
            </a:r>
            <a:endParaRPr lang="en-AU" sz="1400" dirty="0"/>
          </a:p>
        </p:txBody>
      </p:sp>
      <p:sp>
        <p:nvSpPr>
          <p:cNvPr id="4" name="Slide Number Placeholder 3"/>
          <p:cNvSpPr>
            <a:spLocks noGrp="1"/>
          </p:cNvSpPr>
          <p:nvPr>
            <p:ph type="sldNum" sz="quarter" idx="10"/>
          </p:nvPr>
        </p:nvSpPr>
        <p:spPr/>
        <p:txBody>
          <a:bodyPr/>
          <a:lstStyle/>
          <a:p>
            <a:fld id="{3A0BCDF4-1B0D-4945-A2BB-4CE7A437F4D8}" type="slidenum">
              <a:rPr lang="en-AU" smtClean="0"/>
              <a:t>25</a:t>
            </a:fld>
            <a:endParaRPr lang="en-AU"/>
          </a:p>
        </p:txBody>
      </p:sp>
    </p:spTree>
    <p:extLst>
      <p:ext uri="{BB962C8B-B14F-4D97-AF65-F5344CB8AC3E}">
        <p14:creationId xmlns:p14="http://schemas.microsoft.com/office/powerpoint/2010/main" val="976732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Besides getting faster there are a number of benefits for team sport athletes in performing max velocity sprints in training. </a:t>
            </a:r>
          </a:p>
          <a:p>
            <a:r>
              <a:rPr lang="en-AU" dirty="0"/>
              <a:t>Sprinting at max velocity is a true plyometric activity and thus it increases tendon elasticity</a:t>
            </a:r>
          </a:p>
          <a:p>
            <a:endParaRPr lang="en-AU" dirty="0"/>
          </a:p>
          <a:p>
            <a:r>
              <a:rPr lang="en-AU" sz="1200" b="0" i="0" kern="1200" dirty="0">
                <a:solidFill>
                  <a:schemeClr val="tx1"/>
                </a:solidFill>
                <a:effectLst/>
                <a:latin typeface="+mn-lt"/>
                <a:ea typeface="+mn-ea"/>
                <a:cs typeface="+mn-cs"/>
              </a:rPr>
              <a:t>By increasing an athletes maximal output through top speed training, all sub-maximal outputs underneath that become faster and become easier on the body. This is know as speed reserve. </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When your top speed increases, so does your speed reserve. </a:t>
            </a:r>
          </a:p>
          <a:p>
            <a:r>
              <a:rPr lang="en-AU" sz="1200" b="0" i="0" kern="1200" dirty="0">
                <a:solidFill>
                  <a:schemeClr val="tx1"/>
                </a:solidFill>
                <a:effectLst/>
                <a:latin typeface="+mn-lt"/>
                <a:ea typeface="+mn-ea"/>
                <a:cs typeface="+mn-cs"/>
              </a:rPr>
              <a:t>what once represented 80% of your athletes top speed might now represent 70%.  What happens is that the energy demands to achieve and maintain that speed are significantly reduced.</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Not only does a higher max speed improve conditioning, but it improves acceleration, too</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Obviously you have to accelerate to reach top speed, but acceleration plus max speed training results in superior acceleration improvements compared to acceleration training alone. </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If you want to move faster over any distance, a higher max speed is very beneficial</a:t>
            </a:r>
          </a:p>
          <a:p>
            <a:endParaRPr lang="en-AU" sz="1200" b="0" i="0"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Heart rates also recover faster between any work efforts . Remember to program max velocity for the end of the training week, so that the nervous system fatigue does not interfere with strength, speed or power development. </a:t>
            </a:r>
            <a:endParaRPr lang="en-AU" dirty="0"/>
          </a:p>
        </p:txBody>
      </p:sp>
      <p:sp>
        <p:nvSpPr>
          <p:cNvPr id="4" name="Slide Number Placeholder 3"/>
          <p:cNvSpPr>
            <a:spLocks noGrp="1"/>
          </p:cNvSpPr>
          <p:nvPr>
            <p:ph type="sldNum" sz="quarter" idx="5"/>
          </p:nvPr>
        </p:nvSpPr>
        <p:spPr/>
        <p:txBody>
          <a:bodyPr/>
          <a:lstStyle/>
          <a:p>
            <a:fld id="{106C4507-B616-4B99-AA7B-B1DD11689B60}" type="slidenum">
              <a:rPr lang="en-AU" smtClean="0"/>
              <a:t>26</a:t>
            </a:fld>
            <a:endParaRPr lang="en-AU"/>
          </a:p>
        </p:txBody>
      </p:sp>
    </p:spTree>
    <p:extLst>
      <p:ext uri="{BB962C8B-B14F-4D97-AF65-F5344CB8AC3E}">
        <p14:creationId xmlns:p14="http://schemas.microsoft.com/office/powerpoint/2010/main" val="826063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06C4507-B616-4B99-AA7B-B1DD11689B60}" type="slidenum">
              <a:rPr lang="en-AU" smtClean="0"/>
              <a:t>27</a:t>
            </a:fld>
            <a:endParaRPr lang="en-AU"/>
          </a:p>
        </p:txBody>
      </p:sp>
    </p:spTree>
    <p:extLst>
      <p:ext uri="{BB962C8B-B14F-4D97-AF65-F5344CB8AC3E}">
        <p14:creationId xmlns:p14="http://schemas.microsoft.com/office/powerpoint/2010/main" val="69166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The movements of the limbs originate from the core of the body, you really need Stability and Postural integrity originating in the torso to get the summation of forces needed for higher speed development. </a:t>
            </a:r>
          </a:p>
          <a:p>
            <a:endParaRPr lang="en-AU" sz="1400" dirty="0"/>
          </a:p>
          <a:p>
            <a:r>
              <a:rPr lang="en-AU" sz="1400" dirty="0"/>
              <a:t>The stronger the torso the more readily the athlete can maintain top speed for longer durations. There is minimal energy leaks and with that deep strength you delay the onset of fatigue. </a:t>
            </a:r>
          </a:p>
          <a:p>
            <a:endParaRPr lang="en-AU" sz="1400" dirty="0"/>
          </a:p>
          <a:p>
            <a:r>
              <a:rPr lang="en-AU" sz="1400" dirty="0"/>
              <a:t>Static and dynamic balance as well as stability should be trained, usually within the movement prep and dynamic warm up segments of training and holistically in every speed step taken. </a:t>
            </a:r>
          </a:p>
        </p:txBody>
      </p:sp>
      <p:sp>
        <p:nvSpPr>
          <p:cNvPr id="4" name="Slide Number Placeholder 3"/>
          <p:cNvSpPr>
            <a:spLocks noGrp="1"/>
          </p:cNvSpPr>
          <p:nvPr>
            <p:ph type="sldNum" sz="quarter" idx="5"/>
          </p:nvPr>
        </p:nvSpPr>
        <p:spPr/>
        <p:txBody>
          <a:bodyPr/>
          <a:lstStyle/>
          <a:p>
            <a:fld id="{106C4507-B616-4B99-AA7B-B1DD11689B60}" type="slidenum">
              <a:rPr lang="en-AU" smtClean="0"/>
              <a:t>4</a:t>
            </a:fld>
            <a:endParaRPr lang="en-AU"/>
          </a:p>
        </p:txBody>
      </p:sp>
    </p:spTree>
    <p:extLst>
      <p:ext uri="{BB962C8B-B14F-4D97-AF65-F5344CB8AC3E}">
        <p14:creationId xmlns:p14="http://schemas.microsoft.com/office/powerpoint/2010/main" val="2218668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Postural integrity allows for a co-ordinated summation of forces to travel through the kinetic chain. The direction and magnitude of force travelling through the foot into the playing surface is determined by skeletal positioning which is why technical or mechanics training is critical. </a:t>
            </a:r>
          </a:p>
          <a:p>
            <a:r>
              <a:rPr lang="en-AU" sz="1400" dirty="0"/>
              <a:t> </a:t>
            </a:r>
          </a:p>
          <a:p>
            <a:r>
              <a:rPr lang="en-AU" sz="1400" dirty="0"/>
              <a:t>Acceleration = piston action ; Speed = Cyclic action. </a:t>
            </a:r>
          </a:p>
          <a:p>
            <a:endParaRPr lang="en-AU" sz="1400" dirty="0"/>
          </a:p>
          <a:p>
            <a:r>
              <a:rPr lang="en-AU" sz="1400" dirty="0"/>
              <a:t>Once an athletes know how to run with efficient mechanics. Technical training falls to the back ground. </a:t>
            </a:r>
          </a:p>
          <a:p>
            <a:endParaRPr lang="en-AU" sz="1400" dirty="0"/>
          </a:p>
          <a:p>
            <a:r>
              <a:rPr lang="en-AU" sz="1400" dirty="0"/>
              <a:t>If you enjoy the science of running the Bosch and Klomp book is a great read covering all aspects of physiology and biomechanics of running. </a:t>
            </a:r>
          </a:p>
          <a:p>
            <a:endParaRPr lang="en-AU" sz="1400" dirty="0"/>
          </a:p>
          <a:p>
            <a:r>
              <a:rPr lang="en-AU" sz="1400" dirty="0"/>
              <a:t>Let’s look at Acceleration more deeply. </a:t>
            </a:r>
          </a:p>
        </p:txBody>
      </p:sp>
      <p:sp>
        <p:nvSpPr>
          <p:cNvPr id="4" name="Slide Number Placeholder 3"/>
          <p:cNvSpPr>
            <a:spLocks noGrp="1"/>
          </p:cNvSpPr>
          <p:nvPr>
            <p:ph type="sldNum" sz="quarter" idx="10"/>
          </p:nvPr>
        </p:nvSpPr>
        <p:spPr/>
        <p:txBody>
          <a:bodyPr/>
          <a:lstStyle/>
          <a:p>
            <a:fld id="{106C4507-B616-4B99-AA7B-B1DD11689B60}" type="slidenum">
              <a:rPr lang="en-AU" smtClean="0"/>
              <a:t>5</a:t>
            </a:fld>
            <a:endParaRPr lang="en-AU"/>
          </a:p>
        </p:txBody>
      </p:sp>
    </p:spTree>
    <p:extLst>
      <p:ext uri="{BB962C8B-B14F-4D97-AF65-F5344CB8AC3E}">
        <p14:creationId xmlns:p14="http://schemas.microsoft.com/office/powerpoint/2010/main" val="383451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Acceleration as mentioned earlier is The rate of change, of velocity in respect to time. Hence it’s the athletes capacity to generate force which drives acceleration. </a:t>
            </a:r>
          </a:p>
          <a:p>
            <a:endParaRPr lang="en-AU" dirty="0"/>
          </a:p>
          <a:p>
            <a:r>
              <a:rPr lang="en-AU" dirty="0"/>
              <a:t>The Rate of Force Development (RFD) or the rate of change in force developed over time will dictate changes in velocity that is why it is of utmost importance it’s the foundation of acceleration in Speed. </a:t>
            </a:r>
          </a:p>
          <a:p>
            <a:endParaRPr lang="en-AU" dirty="0"/>
          </a:p>
          <a:p>
            <a:r>
              <a:rPr lang="en-AU" dirty="0"/>
              <a:t>Common technical faults seen in athletes trying to improve their Acceleratory speed include: (READ)</a:t>
            </a:r>
          </a:p>
          <a:p>
            <a:endParaRPr lang="en-AU" dirty="0"/>
          </a:p>
          <a:p>
            <a:r>
              <a:rPr lang="en-AU" dirty="0"/>
              <a:t>Over reaching the first step, the dropped head position and not getting out of hip flexion are technical faults that I am correcting on a regular basis. Athletes are cued to stay low which means they bend at the waist. </a:t>
            </a:r>
          </a:p>
          <a:p>
            <a:endParaRPr lang="en-AU" dirty="0"/>
          </a:p>
          <a:p>
            <a:r>
              <a:rPr lang="en-AU" dirty="0"/>
              <a:t>Their first step they extend the knee and create a brake or upward push rather than getting that horizontal thrust that we need. And the head is looking down to the toes rather than staying neutral with the thoracic spine. </a:t>
            </a:r>
          </a:p>
        </p:txBody>
      </p:sp>
      <p:sp>
        <p:nvSpPr>
          <p:cNvPr id="4" name="Slide Number Placeholder 3"/>
          <p:cNvSpPr>
            <a:spLocks noGrp="1"/>
          </p:cNvSpPr>
          <p:nvPr>
            <p:ph type="sldNum" sz="quarter" idx="5"/>
          </p:nvPr>
        </p:nvSpPr>
        <p:spPr/>
        <p:txBody>
          <a:bodyPr/>
          <a:lstStyle/>
          <a:p>
            <a:fld id="{106C4507-B616-4B99-AA7B-B1DD11689B60}" type="slidenum">
              <a:rPr lang="en-AU" smtClean="0"/>
              <a:t>6</a:t>
            </a:fld>
            <a:endParaRPr lang="en-AU"/>
          </a:p>
        </p:txBody>
      </p:sp>
    </p:spTree>
    <p:extLst>
      <p:ext uri="{BB962C8B-B14F-4D97-AF65-F5344CB8AC3E}">
        <p14:creationId xmlns:p14="http://schemas.microsoft.com/office/powerpoint/2010/main" val="18936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is a perfect balance in Acceleration in driving the knee forward without driving it up, we want to save the upward forces for top speed. </a:t>
            </a:r>
          </a:p>
          <a:p>
            <a:endParaRPr lang="en-AU" dirty="0"/>
          </a:p>
          <a:p>
            <a:r>
              <a:rPr lang="en-AU" dirty="0"/>
              <a:t>In Acceleration everyone talks about the push of the foot down and back into the ground and Yes that is vitally important BUT we also need to drive or punch the opposing knee forward, just as in top speed there needs to be a synchronised scissor like action of the legs. </a:t>
            </a:r>
          </a:p>
          <a:p>
            <a:endParaRPr lang="en-AU" dirty="0"/>
          </a:p>
          <a:p>
            <a:r>
              <a:rPr lang="en-AU" dirty="0"/>
              <a:t>Athletes need freedom of movement around the hip joints so that they can have an explosive switch between the triple extension to toe off and the drive and punch of the swing thigh.</a:t>
            </a:r>
          </a:p>
          <a:p>
            <a:endParaRPr lang="en-AU" dirty="0"/>
          </a:p>
        </p:txBody>
      </p:sp>
      <p:sp>
        <p:nvSpPr>
          <p:cNvPr id="4" name="Slide Number Placeholder 3"/>
          <p:cNvSpPr>
            <a:spLocks noGrp="1"/>
          </p:cNvSpPr>
          <p:nvPr>
            <p:ph type="sldNum" sz="quarter" idx="5"/>
          </p:nvPr>
        </p:nvSpPr>
        <p:spPr/>
        <p:txBody>
          <a:bodyPr/>
          <a:lstStyle/>
          <a:p>
            <a:fld id="{106C4507-B616-4B99-AA7B-B1DD11689B60}" type="slidenum">
              <a:rPr lang="en-AU" smtClean="0"/>
              <a:t>7</a:t>
            </a:fld>
            <a:endParaRPr lang="en-AU"/>
          </a:p>
        </p:txBody>
      </p:sp>
    </p:spTree>
    <p:extLst>
      <p:ext uri="{BB962C8B-B14F-4D97-AF65-F5344CB8AC3E}">
        <p14:creationId xmlns:p14="http://schemas.microsoft.com/office/powerpoint/2010/main" val="420253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Acceleration means different things to different sports and even playing positions but when developing foundational skills in Acceleration there are some drills that work for all. </a:t>
            </a:r>
          </a:p>
          <a:p>
            <a:endParaRPr lang="en-AU" dirty="0"/>
          </a:p>
          <a:p>
            <a:r>
              <a:rPr lang="en-AU" dirty="0"/>
              <a:t>Let’s look at the videos of these acceleration drills. In this video you will see the equipment free acceleration drills. In the strength for speed course we will look at resisted acceleration such as the use of sleds, prowlers, resisted accelerator mechanisms and wearable resistance. </a:t>
            </a:r>
          </a:p>
        </p:txBody>
      </p:sp>
      <p:sp>
        <p:nvSpPr>
          <p:cNvPr id="4" name="Slide Number Placeholder 3"/>
          <p:cNvSpPr>
            <a:spLocks noGrp="1"/>
          </p:cNvSpPr>
          <p:nvPr>
            <p:ph type="sldNum" sz="quarter" idx="5"/>
          </p:nvPr>
        </p:nvSpPr>
        <p:spPr/>
        <p:txBody>
          <a:bodyPr/>
          <a:lstStyle/>
          <a:p>
            <a:fld id="{106C4507-B616-4B99-AA7B-B1DD11689B60}" type="slidenum">
              <a:rPr lang="en-AU" smtClean="0"/>
              <a:t>8</a:t>
            </a:fld>
            <a:endParaRPr lang="en-AU"/>
          </a:p>
        </p:txBody>
      </p:sp>
    </p:spTree>
    <p:extLst>
      <p:ext uri="{BB962C8B-B14F-4D97-AF65-F5344CB8AC3E}">
        <p14:creationId xmlns:p14="http://schemas.microsoft.com/office/powerpoint/2010/main" val="3159521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Contextual interference means that you get the athlete to practice the skill of acceleration within the concept of other tasks in practice. </a:t>
            </a:r>
          </a:p>
          <a:p>
            <a:endParaRPr lang="en-AU" dirty="0"/>
          </a:p>
          <a:p>
            <a:r>
              <a:rPr lang="en-AU" dirty="0"/>
              <a:t>An example may be accelerating onto a pass, Accelerating after landing from a jump, Accelerating against an opponent to get to the ball, make a passing shot etc. </a:t>
            </a:r>
          </a:p>
          <a:p>
            <a:endParaRPr lang="en-AU" dirty="0"/>
          </a:p>
          <a:p>
            <a:r>
              <a:rPr lang="en-AU" dirty="0"/>
              <a:t>This allows transfer of the skill into competitive situations. </a:t>
            </a:r>
          </a:p>
          <a:p>
            <a:endParaRPr lang="en-AU" dirty="0"/>
          </a:p>
          <a:p>
            <a:r>
              <a:rPr lang="en-AU" dirty="0"/>
              <a:t>Keep in mind the foundation of acceleratory speed is strength, so that needs to be looked after somewhere else in your programming. </a:t>
            </a:r>
          </a:p>
          <a:p>
            <a:endParaRPr lang="en-AU" dirty="0"/>
          </a:p>
        </p:txBody>
      </p:sp>
      <p:sp>
        <p:nvSpPr>
          <p:cNvPr id="4" name="Slide Number Placeholder 3"/>
          <p:cNvSpPr>
            <a:spLocks noGrp="1"/>
          </p:cNvSpPr>
          <p:nvPr>
            <p:ph type="sldNum" sz="quarter" idx="5"/>
          </p:nvPr>
        </p:nvSpPr>
        <p:spPr/>
        <p:txBody>
          <a:bodyPr/>
          <a:lstStyle/>
          <a:p>
            <a:fld id="{106C4507-B616-4B99-AA7B-B1DD11689B60}" type="slidenum">
              <a:rPr lang="en-AU" smtClean="0"/>
              <a:t>9</a:t>
            </a:fld>
            <a:endParaRPr lang="en-AU"/>
          </a:p>
        </p:txBody>
      </p:sp>
    </p:spTree>
    <p:extLst>
      <p:ext uri="{BB962C8B-B14F-4D97-AF65-F5344CB8AC3E}">
        <p14:creationId xmlns:p14="http://schemas.microsoft.com/office/powerpoint/2010/main" val="520702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this is saying is that Strength, both speed strength and relative strength are critical to acceleration and in short acceleration court games such as Netball and Basketball, horizontal propulsion for acceleration capabilities is critical. </a:t>
            </a:r>
          </a:p>
          <a:p>
            <a:endParaRPr lang="en-AU" dirty="0"/>
          </a:p>
          <a:p>
            <a:r>
              <a:rPr lang="en-AU" dirty="0"/>
              <a:t>Exercises such as prowler pushes, sled pulls etc are important to include in programming. </a:t>
            </a:r>
          </a:p>
          <a:p>
            <a:endParaRPr lang="en-AU" dirty="0"/>
          </a:p>
          <a:p>
            <a:r>
              <a:rPr lang="en-AU" dirty="0"/>
              <a:t>You also need to be mindful of driving into toe off in strength lifts. Squats, Deadlifts etc are all performed on a flat foot. </a:t>
            </a:r>
          </a:p>
          <a:p>
            <a:endParaRPr lang="en-AU" dirty="0"/>
          </a:p>
          <a:p>
            <a:r>
              <a:rPr lang="en-AU" dirty="0"/>
              <a:t>However if you start to implement pulling derivatives of Olympic Lifts such as high pulls, hang high pulls, jump shrugs etc then you are developing strength through hip, knee and ankle extension. </a:t>
            </a:r>
          </a:p>
        </p:txBody>
      </p:sp>
      <p:sp>
        <p:nvSpPr>
          <p:cNvPr id="4" name="Slide Number Placeholder 3"/>
          <p:cNvSpPr>
            <a:spLocks noGrp="1"/>
          </p:cNvSpPr>
          <p:nvPr>
            <p:ph type="sldNum" sz="quarter" idx="5"/>
          </p:nvPr>
        </p:nvSpPr>
        <p:spPr/>
        <p:txBody>
          <a:bodyPr/>
          <a:lstStyle/>
          <a:p>
            <a:fld id="{106C4507-B616-4B99-AA7B-B1DD11689B60}" type="slidenum">
              <a:rPr lang="en-AU" smtClean="0"/>
              <a:t>10</a:t>
            </a:fld>
            <a:endParaRPr lang="en-AU"/>
          </a:p>
        </p:txBody>
      </p:sp>
    </p:spTree>
    <p:extLst>
      <p:ext uri="{BB962C8B-B14F-4D97-AF65-F5344CB8AC3E}">
        <p14:creationId xmlns:p14="http://schemas.microsoft.com/office/powerpoint/2010/main" val="129134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2402368-3C32-425D-8399-6A1FDE327010}" type="datetimeFigureOut">
              <a:rPr lang="en-AU" smtClean="0"/>
              <a:t>14/07/2020</a:t>
            </a:fld>
            <a:endParaRPr lang="en-AU"/>
          </a:p>
        </p:txBody>
      </p:sp>
      <p:sp>
        <p:nvSpPr>
          <p:cNvPr id="5" name="Footer Placeholder 4"/>
          <p:cNvSpPr>
            <a:spLocks noGrp="1"/>
          </p:cNvSpPr>
          <p:nvPr>
            <p:ph type="ftr" sz="quarter" idx="11"/>
          </p:nvPr>
        </p:nvSpPr>
        <p:spPr/>
        <p:txBody>
          <a:bodyPr/>
          <a:lstStyle/>
          <a:p>
            <a:endParaRPr lang="en-A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EC405F2-33EB-4D6F-B89E-DB5B7350EBE1}" type="slidenum">
              <a:rPr lang="en-AU" smtClean="0"/>
              <a:t>‹#›</a:t>
            </a:fld>
            <a:endParaRPr lang="en-A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402368-3C32-425D-8399-6A1FDE327010}" type="datetimeFigureOut">
              <a:rPr lang="en-AU" smtClean="0"/>
              <a:t>14/07/2020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C405F2-33EB-4D6F-B89E-DB5B7350EBE1}" type="slidenum">
              <a:rPr lang="en-AU" smtClean="0"/>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02368-3C32-425D-8399-6A1FDE327010}" type="datetimeFigureOut">
              <a:rPr lang="en-AU" smtClean="0"/>
              <a:t>14/07/2020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C405F2-33EB-4D6F-B89E-DB5B7350EBE1}" type="slidenum">
              <a:rPr lang="en-AU" smtClean="0"/>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402368-3C32-425D-8399-6A1FDE327010}" type="datetimeFigureOut">
              <a:rPr lang="en-AU" smtClean="0"/>
              <a:t>14/07/2020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C405F2-33EB-4D6F-B89E-DB5B7350EBE1}" type="slidenum">
              <a:rPr lang="en-AU" smtClean="0"/>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2402368-3C32-425D-8399-6A1FDE327010}" type="datetimeFigureOut">
              <a:rPr lang="en-AU" smtClean="0"/>
              <a:t>14/07/2020</a:t>
            </a:fld>
            <a:endParaRPr lang="en-A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C405F2-33EB-4D6F-B89E-DB5B7350EBE1}" type="slidenum">
              <a:rPr lang="en-AU" smtClean="0"/>
              <a:t>‹#›</a:t>
            </a:fld>
            <a:endParaRPr lang="en-A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02368-3C32-425D-8399-6A1FDE327010}" type="datetimeFigureOut">
              <a:rPr lang="en-AU" smtClean="0"/>
              <a:t>14/07/2020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EC405F2-33EB-4D6F-B89E-DB5B7350EBE1}" type="slidenum">
              <a:rPr lang="en-AU" smtClean="0"/>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402368-3C32-425D-8399-6A1FDE327010}" type="datetimeFigureOut">
              <a:rPr lang="en-AU" smtClean="0"/>
              <a:t>14/07/2020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EC405F2-33EB-4D6F-B89E-DB5B7350EBE1}" type="slidenum">
              <a:rPr lang="en-AU" smtClean="0"/>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402368-3C32-425D-8399-6A1FDE327010}" type="datetimeFigureOut">
              <a:rPr lang="en-AU" smtClean="0"/>
              <a:t>14/07/2020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EC405F2-33EB-4D6F-B89E-DB5B7350EBE1}" type="slidenum">
              <a:rPr lang="en-AU" smtClean="0"/>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2402368-3C32-425D-8399-6A1FDE327010}" type="datetimeFigureOut">
              <a:rPr lang="en-AU" smtClean="0"/>
              <a:t>14/07/2020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EC405F2-33EB-4D6F-B89E-DB5B7350EBE1}" type="slidenum">
              <a:rPr lang="en-AU" smtClean="0"/>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02368-3C32-425D-8399-6A1FDE327010}" type="datetimeFigureOut">
              <a:rPr lang="en-AU" smtClean="0"/>
              <a:t>14/07/2020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EC405F2-33EB-4D6F-B89E-DB5B7350EBE1}" type="slidenum">
              <a:rPr lang="en-AU" smtClean="0"/>
              <a:t>‹#›</a:t>
            </a:fld>
            <a:endParaRPr lang="en-A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C2402368-3C32-425D-8399-6A1FDE327010}" type="datetimeFigureOut">
              <a:rPr lang="en-AU" smtClean="0"/>
              <a:t>14/07/2020</a:t>
            </a:fld>
            <a:endParaRPr lang="en-AU"/>
          </a:p>
        </p:txBody>
      </p:sp>
      <p:sp>
        <p:nvSpPr>
          <p:cNvPr id="7" name="Slide Number Placeholder 6"/>
          <p:cNvSpPr>
            <a:spLocks noGrp="1"/>
          </p:cNvSpPr>
          <p:nvPr>
            <p:ph type="sldNum" sz="quarter" idx="12"/>
          </p:nvPr>
        </p:nvSpPr>
        <p:spPr/>
        <p:txBody>
          <a:bodyPr/>
          <a:lstStyle/>
          <a:p>
            <a:fld id="{AEC405F2-33EB-4D6F-B89E-DB5B7350EBE1}" type="slidenum">
              <a:rPr lang="en-AU" smtClean="0"/>
              <a:t>‹#›</a:t>
            </a:fld>
            <a:endParaRPr lang="en-A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A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2402368-3C32-425D-8399-6A1FDE327010}" type="datetimeFigureOut">
              <a:rPr lang="en-AU" smtClean="0"/>
              <a:t>14/07/2020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EC405F2-33EB-4D6F-B89E-DB5B7350EBE1}" type="slidenum">
              <a:rPr lang="en-AU" smtClean="0"/>
              <a:t>‹#›</a:t>
            </a:fld>
            <a:endParaRPr lang="en-A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5589240"/>
            <a:ext cx="6553200" cy="457200"/>
          </a:xfrm>
        </p:spPr>
        <p:txBody>
          <a:bodyPr>
            <a:normAutofit/>
          </a:bodyPr>
          <a:lstStyle/>
          <a:p>
            <a:r>
              <a:rPr lang="en-AU" sz="2000" b="1" dirty="0">
                <a:solidFill>
                  <a:schemeClr val="tx1"/>
                </a:solidFill>
                <a:latin typeface="Candara" panose="020E0502030303020204" pitchFamily="34" charset="0"/>
              </a:rPr>
              <a:t>Posture/ Leg action / arm action </a:t>
            </a:r>
          </a:p>
        </p:txBody>
      </p:sp>
      <p:sp>
        <p:nvSpPr>
          <p:cNvPr id="2" name="Title 1"/>
          <p:cNvSpPr>
            <a:spLocks noGrp="1"/>
          </p:cNvSpPr>
          <p:nvPr>
            <p:ph type="ctrTitle"/>
          </p:nvPr>
        </p:nvSpPr>
        <p:spPr>
          <a:xfrm>
            <a:off x="683568" y="4293096"/>
            <a:ext cx="6629400" cy="994055"/>
          </a:xfrm>
        </p:spPr>
        <p:txBody>
          <a:bodyPr/>
          <a:lstStyle/>
          <a:p>
            <a:r>
              <a:rPr lang="en-AU" sz="4800" b="1" dirty="0">
                <a:solidFill>
                  <a:schemeClr val="bg1"/>
                </a:solidFill>
                <a:latin typeface="Candara" panose="020E0502030303020204" pitchFamily="34" charset="0"/>
              </a:rPr>
              <a:t>Linear speed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87429" y="692696"/>
            <a:ext cx="7569141" cy="15131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a:extLst>
              <a:ext uri="{FF2B5EF4-FFF2-40B4-BE49-F238E27FC236}">
                <a16:creationId xmlns:a16="http://schemas.microsoft.com/office/drawing/2014/main" id="{3A66669B-30F4-42D2-BE4A-8452EDA094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25" t="14474" r="26376"/>
          <a:stretch/>
        </p:blipFill>
        <p:spPr>
          <a:xfrm>
            <a:off x="761681" y="3212975"/>
            <a:ext cx="1355955" cy="1224136"/>
          </a:xfrm>
          <a:prstGeom prst="rect">
            <a:avLst/>
          </a:prstGeom>
        </p:spPr>
      </p:pic>
      <p:pic>
        <p:nvPicPr>
          <p:cNvPr id="8" name="Picture 7">
            <a:extLst>
              <a:ext uri="{FF2B5EF4-FFF2-40B4-BE49-F238E27FC236}">
                <a16:creationId xmlns:a16="http://schemas.microsoft.com/office/drawing/2014/main" id="{058F69DC-524C-4744-90D9-13D6DAA79B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6541" y="3212975"/>
            <a:ext cx="1355955" cy="1224136"/>
          </a:xfrm>
          <a:prstGeom prst="rect">
            <a:avLst/>
          </a:prstGeom>
        </p:spPr>
      </p:pic>
      <p:pic>
        <p:nvPicPr>
          <p:cNvPr id="10" name="Picture 9">
            <a:extLst>
              <a:ext uri="{FF2B5EF4-FFF2-40B4-BE49-F238E27FC236}">
                <a16:creationId xmlns:a16="http://schemas.microsoft.com/office/drawing/2014/main" id="{AAF8DCEE-A763-4DF6-A27F-466C8E20AD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79" t="21042" r="19899"/>
          <a:stretch/>
        </p:blipFill>
        <p:spPr>
          <a:xfrm>
            <a:off x="5652120" y="3212975"/>
            <a:ext cx="1441943" cy="1224136"/>
          </a:xfrm>
          <a:prstGeom prst="rect">
            <a:avLst/>
          </a:prstGeom>
        </p:spPr>
      </p:pic>
      <p:pic>
        <p:nvPicPr>
          <p:cNvPr id="14" name="Picture 13">
            <a:extLst>
              <a:ext uri="{FF2B5EF4-FFF2-40B4-BE49-F238E27FC236}">
                <a16:creationId xmlns:a16="http://schemas.microsoft.com/office/drawing/2014/main" id="{C0530E56-91D7-4C5E-83AF-5ED5A7AB12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1401" y="3212976"/>
            <a:ext cx="1521814" cy="1224136"/>
          </a:xfrm>
          <a:prstGeom prst="rect">
            <a:avLst/>
          </a:prstGeom>
        </p:spPr>
      </p:pic>
    </p:spTree>
    <p:extLst>
      <p:ext uri="{BB962C8B-B14F-4D97-AF65-F5344CB8AC3E}">
        <p14:creationId xmlns:p14="http://schemas.microsoft.com/office/powerpoint/2010/main" val="13118472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E4F2ED-0423-42E9-AF26-3200ABF78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611505"/>
            <a:ext cx="8280920" cy="5634990"/>
          </a:xfrm>
          <a:prstGeom prst="rect">
            <a:avLst/>
          </a:prstGeom>
        </p:spPr>
      </p:pic>
    </p:spTree>
    <p:extLst>
      <p:ext uri="{BB962C8B-B14F-4D97-AF65-F5344CB8AC3E}">
        <p14:creationId xmlns:p14="http://schemas.microsoft.com/office/powerpoint/2010/main" val="31524116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E5DF7-42D7-4D49-AC20-75E7766EFF1B}"/>
              </a:ext>
            </a:extLst>
          </p:cNvPr>
          <p:cNvSpPr>
            <a:spLocks noGrp="1"/>
          </p:cNvSpPr>
          <p:nvPr>
            <p:ph type="title"/>
          </p:nvPr>
        </p:nvSpPr>
        <p:spPr/>
        <p:txBody>
          <a:bodyPr>
            <a:normAutofit/>
          </a:bodyPr>
          <a:lstStyle/>
          <a:p>
            <a:r>
              <a:rPr lang="en-AU" sz="4400" b="1" dirty="0">
                <a:latin typeface="Candara" panose="020E0502030303020204" pitchFamily="34" charset="0"/>
              </a:rPr>
              <a:t>MAX VELOCITY </a:t>
            </a:r>
          </a:p>
        </p:txBody>
      </p:sp>
      <p:sp>
        <p:nvSpPr>
          <p:cNvPr id="7" name="TextBox 6">
            <a:extLst>
              <a:ext uri="{FF2B5EF4-FFF2-40B4-BE49-F238E27FC236}">
                <a16:creationId xmlns:a16="http://schemas.microsoft.com/office/drawing/2014/main" id="{4EDB7062-7785-49F9-B89F-2A67C017D482}"/>
              </a:ext>
            </a:extLst>
          </p:cNvPr>
          <p:cNvSpPr txBox="1"/>
          <p:nvPr/>
        </p:nvSpPr>
        <p:spPr>
          <a:xfrm>
            <a:off x="4427984" y="2276872"/>
            <a:ext cx="4464496" cy="3346109"/>
          </a:xfrm>
          <a:prstGeom prst="rect">
            <a:avLst/>
          </a:prstGeom>
          <a:noFill/>
        </p:spPr>
        <p:txBody>
          <a:bodyPr wrap="square" rtlCol="0">
            <a:spAutoFit/>
          </a:bodyPr>
          <a:lstStyle/>
          <a:p>
            <a:pPr>
              <a:lnSpc>
                <a:spcPct val="150000"/>
              </a:lnSpc>
            </a:pPr>
            <a:r>
              <a:rPr lang="en-AU" sz="2400" dirty="0"/>
              <a:t>Constraints exist across sports when it comes to hitting top speed but everyone wants to cover as much ground as possible in the shortest possible time. </a:t>
            </a:r>
          </a:p>
        </p:txBody>
      </p:sp>
      <p:pic>
        <p:nvPicPr>
          <p:cNvPr id="10" name="Content Placeholder 9">
            <a:extLst>
              <a:ext uri="{FF2B5EF4-FFF2-40B4-BE49-F238E27FC236}">
                <a16:creationId xmlns:a16="http://schemas.microsoft.com/office/drawing/2014/main" id="{0821FEEF-04B4-4DAD-BC25-2871BD69FCCD}"/>
              </a:ext>
            </a:extLst>
          </p:cNvPr>
          <p:cNvPicPr>
            <a:picLocks noGrp="1" noChangeAspect="1"/>
          </p:cNvPicPr>
          <p:nvPr>
            <p:ph idx="1"/>
          </p:nvPr>
        </p:nvPicPr>
        <p:blipFill rotWithShape="1">
          <a:blip r:embed="rId3"/>
          <a:srcRect l="29834"/>
          <a:stretch/>
        </p:blipFill>
        <p:spPr>
          <a:xfrm>
            <a:off x="539552" y="1844824"/>
            <a:ext cx="3377662" cy="4373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73295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D8E804-3FCA-45EA-B964-30048336EC6C}"/>
              </a:ext>
            </a:extLst>
          </p:cNvPr>
          <p:cNvSpPr txBox="1"/>
          <p:nvPr/>
        </p:nvSpPr>
        <p:spPr>
          <a:xfrm>
            <a:off x="395536" y="1582339"/>
            <a:ext cx="2808312" cy="3693319"/>
          </a:xfrm>
          <a:prstGeom prst="rect">
            <a:avLst/>
          </a:prstGeom>
          <a:noFill/>
        </p:spPr>
        <p:txBody>
          <a:bodyPr wrap="square" rtlCol="0">
            <a:spAutoFit/>
          </a:bodyPr>
          <a:lstStyle/>
          <a:p>
            <a:pPr>
              <a:lnSpc>
                <a:spcPct val="150000"/>
              </a:lnSpc>
            </a:pPr>
            <a:r>
              <a:rPr lang="en-AU" sz="2400" dirty="0"/>
              <a:t>All great sprinters produce lots of vertical force and spend very little time on the ground.</a:t>
            </a:r>
          </a:p>
          <a:p>
            <a:endParaRPr lang="en-AU" dirty="0"/>
          </a:p>
        </p:txBody>
      </p:sp>
      <p:pic>
        <p:nvPicPr>
          <p:cNvPr id="4" name="Picture 3">
            <a:extLst>
              <a:ext uri="{FF2B5EF4-FFF2-40B4-BE49-F238E27FC236}">
                <a16:creationId xmlns:a16="http://schemas.microsoft.com/office/drawing/2014/main" id="{D69133C6-F1A8-47BF-8552-B47047A753F3}"/>
              </a:ext>
            </a:extLst>
          </p:cNvPr>
          <p:cNvPicPr>
            <a:picLocks noChangeAspect="1"/>
          </p:cNvPicPr>
          <p:nvPr/>
        </p:nvPicPr>
        <p:blipFill>
          <a:blip r:embed="rId3"/>
          <a:stretch>
            <a:fillRect/>
          </a:stretch>
        </p:blipFill>
        <p:spPr>
          <a:xfrm rot="473163">
            <a:off x="3335265" y="521058"/>
            <a:ext cx="5209778" cy="5283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3305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3887-F6DF-4DA9-B26E-08FE46299E75}"/>
              </a:ext>
            </a:extLst>
          </p:cNvPr>
          <p:cNvSpPr>
            <a:spLocks noGrp="1"/>
          </p:cNvSpPr>
          <p:nvPr>
            <p:ph type="title"/>
          </p:nvPr>
        </p:nvSpPr>
        <p:spPr/>
        <p:txBody>
          <a:bodyPr>
            <a:normAutofit/>
          </a:bodyPr>
          <a:lstStyle/>
          <a:p>
            <a:r>
              <a:rPr lang="en-AU" sz="4400" b="1" dirty="0">
                <a:latin typeface="Candara" panose="020E0502030303020204" pitchFamily="34" charset="0"/>
              </a:rPr>
              <a:t>Top Speed / Max Velocity</a:t>
            </a:r>
          </a:p>
        </p:txBody>
      </p:sp>
      <p:graphicFrame>
        <p:nvGraphicFramePr>
          <p:cNvPr id="4" name="Content Placeholder 3">
            <a:extLst>
              <a:ext uri="{FF2B5EF4-FFF2-40B4-BE49-F238E27FC236}">
                <a16:creationId xmlns:a16="http://schemas.microsoft.com/office/drawing/2014/main" id="{F67AD73A-C8D6-46F2-A27A-FF1DBBD69402}"/>
              </a:ext>
            </a:extLst>
          </p:cNvPr>
          <p:cNvGraphicFramePr>
            <a:graphicFrameLocks noGrp="1"/>
          </p:cNvGraphicFramePr>
          <p:nvPr>
            <p:ph idx="1"/>
            <p:extLst>
              <p:ext uri="{D42A27DB-BD31-4B8C-83A1-F6EECF244321}">
                <p14:modId xmlns:p14="http://schemas.microsoft.com/office/powerpoint/2010/main" val="3608887188"/>
              </p:ext>
            </p:extLst>
          </p:nvPr>
        </p:nvGraphicFramePr>
        <p:xfrm>
          <a:off x="235984" y="3429000"/>
          <a:ext cx="8640960" cy="3202048"/>
        </p:xfrm>
        <a:graphic>
          <a:graphicData uri="http://schemas.openxmlformats.org/drawingml/2006/table">
            <a:tbl>
              <a:tblPr firstRow="1" bandRow="1">
                <a:tableStyleId>{69CF1AB2-1976-4502-BF36-3FF5EA218861}</a:tableStyleId>
              </a:tblPr>
              <a:tblGrid>
                <a:gridCol w="1080120">
                  <a:extLst>
                    <a:ext uri="{9D8B030D-6E8A-4147-A177-3AD203B41FA5}">
                      <a16:colId xmlns:a16="http://schemas.microsoft.com/office/drawing/2014/main" val="3544629304"/>
                    </a:ext>
                  </a:extLst>
                </a:gridCol>
                <a:gridCol w="7560840">
                  <a:extLst>
                    <a:ext uri="{9D8B030D-6E8A-4147-A177-3AD203B41FA5}">
                      <a16:colId xmlns:a16="http://schemas.microsoft.com/office/drawing/2014/main" val="2404992404"/>
                    </a:ext>
                  </a:extLst>
                </a:gridCol>
              </a:tblGrid>
              <a:tr h="305853">
                <a:tc>
                  <a:txBody>
                    <a:bodyPr/>
                    <a:lstStyle/>
                    <a:p>
                      <a:pPr algn="ctr">
                        <a:lnSpc>
                          <a:spcPct val="150000"/>
                        </a:lnSpc>
                      </a:pPr>
                      <a:r>
                        <a:rPr lang="en-AU" sz="1400" b="1" dirty="0"/>
                        <a:t>Posture</a:t>
                      </a:r>
                    </a:p>
                  </a:txBody>
                  <a:tcPr anchor="ctr"/>
                </a:tc>
                <a:tc>
                  <a:txBody>
                    <a:bodyPr/>
                    <a:lstStyle/>
                    <a:p>
                      <a:pPr>
                        <a:lnSpc>
                          <a:spcPct val="150000"/>
                        </a:lnSpc>
                      </a:pPr>
                      <a:r>
                        <a:rPr lang="en-AU" sz="1400" b="0" dirty="0"/>
                        <a:t>Trunk erect, Head Level, Hips tall </a:t>
                      </a:r>
                    </a:p>
                  </a:txBody>
                  <a:tcPr/>
                </a:tc>
                <a:extLst>
                  <a:ext uri="{0D108BD9-81ED-4DB2-BD59-A6C34878D82A}">
                    <a16:rowId xmlns:a16="http://schemas.microsoft.com/office/drawing/2014/main" val="2974900458"/>
                  </a:ext>
                </a:extLst>
              </a:tr>
              <a:tr h="585036">
                <a:tc>
                  <a:txBody>
                    <a:bodyPr/>
                    <a:lstStyle/>
                    <a:p>
                      <a:pPr algn="ctr">
                        <a:lnSpc>
                          <a:spcPct val="150000"/>
                        </a:lnSpc>
                      </a:pPr>
                      <a:r>
                        <a:rPr lang="en-AU" sz="1400" b="1" dirty="0"/>
                        <a:t>Ground Contact</a:t>
                      </a:r>
                    </a:p>
                  </a:txBody>
                  <a:tcPr anchor="ctr"/>
                </a:tc>
                <a:tc>
                  <a:txBody>
                    <a:bodyPr/>
                    <a:lstStyle/>
                    <a:p>
                      <a:pPr>
                        <a:lnSpc>
                          <a:spcPct val="150000"/>
                        </a:lnSpc>
                      </a:pPr>
                      <a:r>
                        <a:rPr lang="en-AU" sz="1400" dirty="0"/>
                        <a:t>Upright posture, Minimise horizontal distance between foot and hips, legs together, heel high</a:t>
                      </a:r>
                    </a:p>
                  </a:txBody>
                  <a:tcPr/>
                </a:tc>
                <a:extLst>
                  <a:ext uri="{0D108BD9-81ED-4DB2-BD59-A6C34878D82A}">
                    <a16:rowId xmlns:a16="http://schemas.microsoft.com/office/drawing/2014/main" val="4064344097"/>
                  </a:ext>
                </a:extLst>
              </a:tr>
              <a:tr h="864220">
                <a:tc>
                  <a:txBody>
                    <a:bodyPr/>
                    <a:lstStyle/>
                    <a:p>
                      <a:pPr algn="ctr">
                        <a:lnSpc>
                          <a:spcPct val="150000"/>
                        </a:lnSpc>
                      </a:pPr>
                      <a:r>
                        <a:rPr lang="en-AU" sz="1400" b="1" dirty="0"/>
                        <a:t>Stance</a:t>
                      </a:r>
                    </a:p>
                  </a:txBody>
                  <a:tcPr anchor="ctr"/>
                </a:tc>
                <a:tc>
                  <a:txBody>
                    <a:bodyPr/>
                    <a:lstStyle/>
                    <a:p>
                      <a:pPr>
                        <a:lnSpc>
                          <a:spcPct val="150000"/>
                        </a:lnSpc>
                      </a:pPr>
                      <a:r>
                        <a:rPr lang="en-AU" sz="1400" dirty="0"/>
                        <a:t>Upright posture, tall hips, vertical force, swing thigh active and in front of stance leg. Step up and over. Swing leg unfolds</a:t>
                      </a:r>
                    </a:p>
                  </a:txBody>
                  <a:tcPr/>
                </a:tc>
                <a:extLst>
                  <a:ext uri="{0D108BD9-81ED-4DB2-BD59-A6C34878D82A}">
                    <a16:rowId xmlns:a16="http://schemas.microsoft.com/office/drawing/2014/main" val="1717069035"/>
                  </a:ext>
                </a:extLst>
              </a:tr>
              <a:tr h="585036">
                <a:tc>
                  <a:txBody>
                    <a:bodyPr/>
                    <a:lstStyle/>
                    <a:p>
                      <a:pPr algn="ctr">
                        <a:lnSpc>
                          <a:spcPct val="150000"/>
                        </a:lnSpc>
                      </a:pPr>
                      <a:r>
                        <a:rPr lang="en-AU" sz="1400" b="1" dirty="0"/>
                        <a:t>Toe Off</a:t>
                      </a:r>
                    </a:p>
                  </a:txBody>
                  <a:tcPr anchor="ctr"/>
                </a:tc>
                <a:tc>
                  <a:txBody>
                    <a:bodyPr/>
                    <a:lstStyle/>
                    <a:p>
                      <a:pPr>
                        <a:lnSpc>
                          <a:spcPct val="150000"/>
                        </a:lnSpc>
                      </a:pPr>
                      <a:r>
                        <a:rPr lang="en-AU" sz="1400" dirty="0"/>
                        <a:t>Projection of non-support hip, high knee drive, neutral or dorsi flexed ankle, minimal backside mechanics</a:t>
                      </a:r>
                    </a:p>
                  </a:txBody>
                  <a:tcPr/>
                </a:tc>
                <a:extLst>
                  <a:ext uri="{0D108BD9-81ED-4DB2-BD59-A6C34878D82A}">
                    <a16:rowId xmlns:a16="http://schemas.microsoft.com/office/drawing/2014/main" val="2116413690"/>
                  </a:ext>
                </a:extLst>
              </a:tr>
              <a:tr h="585036">
                <a:tc>
                  <a:txBody>
                    <a:bodyPr/>
                    <a:lstStyle/>
                    <a:p>
                      <a:pPr algn="ctr">
                        <a:lnSpc>
                          <a:spcPct val="150000"/>
                        </a:lnSpc>
                      </a:pPr>
                      <a:r>
                        <a:rPr lang="en-AU" sz="1400" b="1" dirty="0"/>
                        <a:t>Flight</a:t>
                      </a:r>
                    </a:p>
                  </a:txBody>
                  <a:tcPr anchor="ctr"/>
                </a:tc>
                <a:tc>
                  <a:txBody>
                    <a:bodyPr/>
                    <a:lstStyle/>
                    <a:p>
                      <a:pPr>
                        <a:lnSpc>
                          <a:spcPct val="150000"/>
                        </a:lnSpc>
                      </a:pPr>
                      <a:r>
                        <a:rPr lang="en-AU" sz="1400" dirty="0"/>
                        <a:t>Vertical displacement, downward acceleration of thigh, neutral or dorsiflexed ankle</a:t>
                      </a:r>
                    </a:p>
                  </a:txBody>
                  <a:tcPr/>
                </a:tc>
                <a:extLst>
                  <a:ext uri="{0D108BD9-81ED-4DB2-BD59-A6C34878D82A}">
                    <a16:rowId xmlns:a16="http://schemas.microsoft.com/office/drawing/2014/main" val="725531913"/>
                  </a:ext>
                </a:extLst>
              </a:tr>
            </a:tbl>
          </a:graphicData>
        </a:graphic>
      </p:graphicFrame>
      <p:pic>
        <p:nvPicPr>
          <p:cNvPr id="3" name="Picture 2">
            <a:extLst>
              <a:ext uri="{FF2B5EF4-FFF2-40B4-BE49-F238E27FC236}">
                <a16:creationId xmlns:a16="http://schemas.microsoft.com/office/drawing/2014/main" id="{B8F72A77-00B3-4464-89D7-D4FE849DC960}"/>
              </a:ext>
            </a:extLst>
          </p:cNvPr>
          <p:cNvPicPr>
            <a:picLocks noChangeAspect="1"/>
          </p:cNvPicPr>
          <p:nvPr/>
        </p:nvPicPr>
        <p:blipFill>
          <a:blip r:embed="rId3"/>
          <a:stretch>
            <a:fillRect/>
          </a:stretch>
        </p:blipFill>
        <p:spPr>
          <a:xfrm>
            <a:off x="761670" y="1446770"/>
            <a:ext cx="7620660" cy="1908213"/>
          </a:xfrm>
          <a:prstGeom prst="rect">
            <a:avLst/>
          </a:prstGeom>
        </p:spPr>
      </p:pic>
    </p:spTree>
    <p:extLst>
      <p:ext uri="{BB962C8B-B14F-4D97-AF65-F5344CB8AC3E}">
        <p14:creationId xmlns:p14="http://schemas.microsoft.com/office/powerpoint/2010/main" val="23559435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604A-8A3B-4B2B-90D5-29ADF45A744F}"/>
              </a:ext>
            </a:extLst>
          </p:cNvPr>
          <p:cNvSpPr>
            <a:spLocks noGrp="1"/>
          </p:cNvSpPr>
          <p:nvPr>
            <p:ph type="title"/>
          </p:nvPr>
        </p:nvSpPr>
        <p:spPr/>
        <p:txBody>
          <a:bodyPr>
            <a:normAutofit/>
          </a:bodyPr>
          <a:lstStyle/>
          <a:p>
            <a:r>
              <a:rPr lang="en-AU" sz="5400" b="1" dirty="0">
                <a:latin typeface="Candara" panose="020E0502030303020204" pitchFamily="34" charset="0"/>
              </a:rPr>
              <a:t>KINOGRAMS</a:t>
            </a:r>
          </a:p>
        </p:txBody>
      </p:sp>
      <p:pic>
        <p:nvPicPr>
          <p:cNvPr id="9" name="Content Placeholder 8">
            <a:extLst>
              <a:ext uri="{FF2B5EF4-FFF2-40B4-BE49-F238E27FC236}">
                <a16:creationId xmlns:a16="http://schemas.microsoft.com/office/drawing/2014/main" id="{DE2DE345-80DA-4C1D-9B6A-1945B512B9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242" y="1988840"/>
            <a:ext cx="8725516" cy="3740709"/>
          </a:xfrm>
        </p:spPr>
      </p:pic>
      <p:sp>
        <p:nvSpPr>
          <p:cNvPr id="10" name="TextBox 9">
            <a:extLst>
              <a:ext uri="{FF2B5EF4-FFF2-40B4-BE49-F238E27FC236}">
                <a16:creationId xmlns:a16="http://schemas.microsoft.com/office/drawing/2014/main" id="{B40DD43C-0F46-4A05-B016-3D835D7A86B3}"/>
              </a:ext>
            </a:extLst>
          </p:cNvPr>
          <p:cNvSpPr txBox="1"/>
          <p:nvPr/>
        </p:nvSpPr>
        <p:spPr>
          <a:xfrm rot="13928105">
            <a:off x="7985582" y="5243814"/>
            <a:ext cx="553998" cy="1439542"/>
          </a:xfrm>
          <a:prstGeom prst="rect">
            <a:avLst/>
          </a:prstGeom>
          <a:solidFill>
            <a:schemeClr val="bg1"/>
          </a:solidFill>
        </p:spPr>
        <p:txBody>
          <a:bodyPr vert="vert" wrap="square" rtlCol="0">
            <a:spAutoFit/>
          </a:bodyPr>
          <a:lstStyle/>
          <a:p>
            <a:pPr algn="ctr"/>
            <a:r>
              <a:rPr lang="en-AU" sz="1200" i="1" dirty="0"/>
              <a:t>Stuart McMillan </a:t>
            </a:r>
          </a:p>
          <a:p>
            <a:pPr algn="ctr"/>
            <a:r>
              <a:rPr lang="en-AU" sz="1200" i="1" dirty="0"/>
              <a:t>&amp; Dan Pfaff, 2017</a:t>
            </a:r>
          </a:p>
        </p:txBody>
      </p:sp>
    </p:spTree>
    <p:extLst>
      <p:ext uri="{BB962C8B-B14F-4D97-AF65-F5344CB8AC3E}">
        <p14:creationId xmlns:p14="http://schemas.microsoft.com/office/powerpoint/2010/main" val="41830984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b="1" dirty="0">
                <a:latin typeface="Candara" panose="020E0502030303020204" pitchFamily="34" charset="0"/>
              </a:rPr>
              <a:t>Foot strike mechanics</a:t>
            </a:r>
          </a:p>
        </p:txBody>
      </p:sp>
      <p:sp>
        <p:nvSpPr>
          <p:cNvPr id="3" name="Content Placeholder 2"/>
          <p:cNvSpPr>
            <a:spLocks noGrp="1"/>
          </p:cNvSpPr>
          <p:nvPr>
            <p:ph idx="1"/>
          </p:nvPr>
        </p:nvSpPr>
        <p:spPr>
          <a:xfrm>
            <a:off x="457200" y="1988840"/>
            <a:ext cx="4978896" cy="4137323"/>
          </a:xfrm>
        </p:spPr>
        <p:txBody>
          <a:bodyPr>
            <a:normAutofit lnSpcReduction="10000"/>
          </a:bodyPr>
          <a:lstStyle/>
          <a:p>
            <a:r>
              <a:rPr lang="en-AU" dirty="0">
                <a:latin typeface="Candara" panose="020E0502030303020204" pitchFamily="34" charset="0"/>
              </a:rPr>
              <a:t>Acceleratory position</a:t>
            </a:r>
          </a:p>
          <a:p>
            <a:r>
              <a:rPr lang="en-AU" dirty="0">
                <a:latin typeface="Candara" panose="020E0502030303020204" pitchFamily="34" charset="0"/>
              </a:rPr>
              <a:t>Mid to forefoot strike</a:t>
            </a:r>
          </a:p>
          <a:p>
            <a:r>
              <a:rPr lang="en-AU" dirty="0">
                <a:latin typeface="Candara" panose="020E0502030303020204" pitchFamily="34" charset="0"/>
              </a:rPr>
              <a:t>Apply force backward</a:t>
            </a:r>
          </a:p>
          <a:p>
            <a:r>
              <a:rPr lang="en-AU" dirty="0">
                <a:latin typeface="Candara" panose="020E0502030303020204" pitchFamily="34" charset="0"/>
              </a:rPr>
              <a:t>Only interaction with the ground</a:t>
            </a:r>
          </a:p>
          <a:p>
            <a:pPr marL="114300" indent="0">
              <a:buNone/>
            </a:pPr>
            <a:endParaRPr lang="en-AU" dirty="0">
              <a:latin typeface="Candara" panose="020E0502030303020204" pitchFamily="34" charset="0"/>
            </a:endParaRPr>
          </a:p>
          <a:p>
            <a:pPr marL="114300" indent="0">
              <a:buNone/>
            </a:pPr>
            <a:endParaRPr lang="en-AU" dirty="0">
              <a:latin typeface="Candara" panose="020E0502030303020204" pitchFamily="34" charset="0"/>
            </a:endParaRPr>
          </a:p>
          <a:p>
            <a:pPr marL="114300" indent="0">
              <a:buNone/>
            </a:pPr>
            <a:r>
              <a:rPr lang="en-AU" dirty="0">
                <a:latin typeface="Candara" panose="020E0502030303020204" pitchFamily="34" charset="0"/>
              </a:rPr>
              <a:t>Common Faults</a:t>
            </a:r>
          </a:p>
          <a:p>
            <a:r>
              <a:rPr lang="en-AU" dirty="0">
                <a:latin typeface="Candara" panose="020E0502030303020204" pitchFamily="34" charset="0"/>
              </a:rPr>
              <a:t>Running on toes</a:t>
            </a:r>
          </a:p>
          <a:p>
            <a:r>
              <a:rPr lang="en-AU" dirty="0">
                <a:latin typeface="Candara" panose="020E0502030303020204" pitchFamily="34" charset="0"/>
              </a:rPr>
              <a:t>Heavy feet</a:t>
            </a:r>
          </a:p>
          <a:p>
            <a:r>
              <a:rPr lang="en-AU" dirty="0">
                <a:latin typeface="Candara" panose="020E0502030303020204" pitchFamily="34" charset="0"/>
              </a:rPr>
              <a:t>Foot strike in front of hips</a:t>
            </a:r>
          </a:p>
          <a:p>
            <a:endParaRPr lang="en-AU" dirty="0"/>
          </a:p>
          <a:p>
            <a:endParaRPr lang="en-AU" dirty="0"/>
          </a:p>
          <a:p>
            <a:endParaRPr lang="en-AU" dirty="0"/>
          </a:p>
        </p:txBody>
      </p:sp>
      <p:pic>
        <p:nvPicPr>
          <p:cNvPr id="5" name="Pictur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96136" y="2656341"/>
            <a:ext cx="1545317" cy="1545317"/>
          </a:xfrm>
          <a:prstGeom prst="rect">
            <a:avLst/>
          </a:prstGeom>
        </p:spPr>
      </p:pic>
      <p:sp>
        <p:nvSpPr>
          <p:cNvPr id="6" name="TextBox 5"/>
          <p:cNvSpPr txBox="1"/>
          <p:nvPr/>
        </p:nvSpPr>
        <p:spPr>
          <a:xfrm>
            <a:off x="5524678" y="4365104"/>
            <a:ext cx="2088232" cy="400110"/>
          </a:xfrm>
          <a:prstGeom prst="rect">
            <a:avLst/>
          </a:prstGeom>
          <a:noFill/>
        </p:spPr>
        <p:txBody>
          <a:bodyPr wrap="square" rtlCol="0">
            <a:spAutoFit/>
          </a:bodyPr>
          <a:lstStyle/>
          <a:p>
            <a:pPr algn="ctr"/>
            <a:r>
              <a:rPr lang="en-AU" sz="2000" b="1" dirty="0">
                <a:solidFill>
                  <a:schemeClr val="accent1"/>
                </a:solidFill>
                <a:latin typeface="Candara" panose="020E0502030303020204" pitchFamily="34" charset="0"/>
              </a:rPr>
              <a:t>Foot strike video</a:t>
            </a:r>
          </a:p>
        </p:txBody>
      </p:sp>
    </p:spTree>
    <p:extLst>
      <p:ext uri="{BB962C8B-B14F-4D97-AF65-F5344CB8AC3E}">
        <p14:creationId xmlns:p14="http://schemas.microsoft.com/office/powerpoint/2010/main" val="18210650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b="1" dirty="0">
                <a:latin typeface="Candara" panose="020E0502030303020204" pitchFamily="34" charset="0"/>
              </a:rPr>
              <a:t>impulse</a:t>
            </a:r>
          </a:p>
        </p:txBody>
      </p:sp>
      <p:sp>
        <p:nvSpPr>
          <p:cNvPr id="3" name="Content Placeholder 2"/>
          <p:cNvSpPr>
            <a:spLocks noGrp="1"/>
          </p:cNvSpPr>
          <p:nvPr>
            <p:ph idx="1"/>
          </p:nvPr>
        </p:nvSpPr>
        <p:spPr>
          <a:xfrm>
            <a:off x="323528" y="2204864"/>
            <a:ext cx="8229600" cy="4373563"/>
          </a:xfrm>
        </p:spPr>
        <p:txBody>
          <a:bodyPr/>
          <a:lstStyle/>
          <a:p>
            <a:r>
              <a:rPr lang="en-AU" dirty="0">
                <a:latin typeface="Candara" panose="020E0502030303020204" pitchFamily="34" charset="0"/>
              </a:rPr>
              <a:t>A term for the ‘foot- ground contact’ created by each step and the numeric value defined as:</a:t>
            </a:r>
          </a:p>
          <a:p>
            <a:pPr marL="114300" indent="0" algn="ctr">
              <a:buNone/>
            </a:pPr>
            <a:endParaRPr lang="en-AU" dirty="0">
              <a:latin typeface="Candara" panose="020E0502030303020204" pitchFamily="34" charset="0"/>
            </a:endParaRPr>
          </a:p>
          <a:p>
            <a:pPr marL="114300" indent="0" algn="ctr">
              <a:buNone/>
            </a:pPr>
            <a:r>
              <a:rPr lang="en-AU" sz="3600" dirty="0">
                <a:latin typeface="Candara" panose="020E0502030303020204" pitchFamily="34" charset="0"/>
              </a:rPr>
              <a:t> </a:t>
            </a:r>
            <a:r>
              <a:rPr lang="en-AU" sz="3600" b="1" dirty="0">
                <a:latin typeface="Candara" panose="020E0502030303020204" pitchFamily="34" charset="0"/>
              </a:rPr>
              <a:t>force x time</a:t>
            </a:r>
            <a:endParaRPr lang="en-AU" sz="3600" dirty="0">
              <a:latin typeface="Candara" panose="020E0502030303020204" pitchFamily="34" charset="0"/>
            </a:endParaRPr>
          </a:p>
          <a:p>
            <a:pPr marL="114300" indent="0">
              <a:buNone/>
            </a:pPr>
            <a:endParaRPr lang="en-AU" dirty="0">
              <a:latin typeface="Candara" panose="020E0502030303020204" pitchFamily="34" charset="0"/>
            </a:endParaRPr>
          </a:p>
          <a:p>
            <a:r>
              <a:rPr lang="en-AU" dirty="0">
                <a:latin typeface="Candara" panose="020E0502030303020204" pitchFamily="34" charset="0"/>
              </a:rPr>
              <a:t>Each impulse has a direction and a magnitude. Direction is the mix of horizontal and vertical propulsion. Magnitude is the measure of force.</a:t>
            </a:r>
          </a:p>
          <a:p>
            <a:pPr marL="114300" indent="0">
              <a:buNone/>
            </a:pPr>
            <a:endParaRPr lang="en-AU" dirty="0"/>
          </a:p>
        </p:txBody>
      </p:sp>
    </p:spTree>
    <p:extLst>
      <p:ext uri="{BB962C8B-B14F-4D97-AF65-F5344CB8AC3E}">
        <p14:creationId xmlns:p14="http://schemas.microsoft.com/office/powerpoint/2010/main" val="5273381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b="1" dirty="0">
                <a:latin typeface="Candara" panose="020E0502030303020204" pitchFamily="34" charset="0"/>
              </a:rPr>
              <a:t>Foot recovery mechanics</a:t>
            </a:r>
          </a:p>
        </p:txBody>
      </p:sp>
      <p:sp>
        <p:nvSpPr>
          <p:cNvPr id="3" name="Content Placeholder 2"/>
          <p:cNvSpPr>
            <a:spLocks noGrp="1"/>
          </p:cNvSpPr>
          <p:nvPr>
            <p:ph idx="1"/>
          </p:nvPr>
        </p:nvSpPr>
        <p:spPr>
          <a:xfrm>
            <a:off x="457200" y="1752600"/>
            <a:ext cx="6131024" cy="4373563"/>
          </a:xfrm>
        </p:spPr>
        <p:txBody>
          <a:bodyPr>
            <a:normAutofit lnSpcReduction="10000"/>
          </a:bodyPr>
          <a:lstStyle/>
          <a:p>
            <a:r>
              <a:rPr lang="en-AU" dirty="0">
                <a:latin typeface="Candara" panose="020E0502030303020204" pitchFamily="34" charset="0"/>
              </a:rPr>
              <a:t>Teaches quick recovery of the foot up and off the ground</a:t>
            </a:r>
          </a:p>
          <a:p>
            <a:r>
              <a:rPr lang="en-AU" dirty="0">
                <a:latin typeface="Candara" panose="020E0502030303020204" pitchFamily="34" charset="0"/>
              </a:rPr>
              <a:t>Teaches the leg to take the shortest path to the front of the body</a:t>
            </a:r>
          </a:p>
          <a:p>
            <a:r>
              <a:rPr lang="en-AU" dirty="0">
                <a:latin typeface="Candara" panose="020E0502030303020204" pitchFamily="34" charset="0"/>
              </a:rPr>
              <a:t>Quick excitation of hamstring</a:t>
            </a:r>
          </a:p>
          <a:p>
            <a:pPr marL="114300" indent="0">
              <a:buNone/>
            </a:pPr>
            <a:endParaRPr lang="en-AU" dirty="0">
              <a:latin typeface="Candara" panose="020E0502030303020204" pitchFamily="34" charset="0"/>
            </a:endParaRPr>
          </a:p>
          <a:p>
            <a:pPr marL="114300" indent="0">
              <a:buNone/>
            </a:pPr>
            <a:r>
              <a:rPr lang="en-AU" dirty="0">
                <a:latin typeface="Candara" panose="020E0502030303020204" pitchFamily="34" charset="0"/>
              </a:rPr>
              <a:t>Common Faults</a:t>
            </a:r>
          </a:p>
          <a:p>
            <a:r>
              <a:rPr lang="en-AU" dirty="0">
                <a:latin typeface="Candara" panose="020E0502030303020204" pitchFamily="34" charset="0"/>
              </a:rPr>
              <a:t>Anterior dominance </a:t>
            </a:r>
          </a:p>
          <a:p>
            <a:r>
              <a:rPr lang="en-AU" dirty="0">
                <a:latin typeface="Candara" panose="020E0502030303020204" pitchFamily="34" charset="0"/>
              </a:rPr>
              <a:t>Excessive time in recovery (negative running) phase</a:t>
            </a:r>
          </a:p>
          <a:p>
            <a:r>
              <a:rPr lang="en-AU" dirty="0">
                <a:latin typeface="Candara" panose="020E0502030303020204" pitchFamily="34" charset="0"/>
              </a:rPr>
              <a:t>Windmilling</a:t>
            </a:r>
          </a:p>
        </p:txBody>
      </p:sp>
      <p:sp>
        <p:nvSpPr>
          <p:cNvPr id="5" name="TextBox 4"/>
          <p:cNvSpPr txBox="1"/>
          <p:nvPr/>
        </p:nvSpPr>
        <p:spPr>
          <a:xfrm>
            <a:off x="6444208" y="4105099"/>
            <a:ext cx="2232719" cy="369332"/>
          </a:xfrm>
          <a:prstGeom prst="rect">
            <a:avLst/>
          </a:prstGeom>
          <a:noFill/>
        </p:spPr>
        <p:txBody>
          <a:bodyPr wrap="square" rtlCol="0">
            <a:spAutoFit/>
          </a:bodyPr>
          <a:lstStyle/>
          <a:p>
            <a:r>
              <a:rPr lang="en-AU" b="1" dirty="0">
                <a:solidFill>
                  <a:schemeClr val="accent1"/>
                </a:solidFill>
                <a:latin typeface="Candara" panose="020E0502030303020204" pitchFamily="34" charset="0"/>
              </a:rPr>
              <a:t>Foot Recovery video</a:t>
            </a:r>
          </a:p>
        </p:txBody>
      </p:sp>
      <p:pic>
        <p:nvPicPr>
          <p:cNvPr id="6" name="Picture 5">
            <a:extLst>
              <a:ext uri="{FF2B5EF4-FFF2-40B4-BE49-F238E27FC236}">
                <a16:creationId xmlns:a16="http://schemas.microsoft.com/office/drawing/2014/main" id="{E950B4D0-FE64-48FD-9B9E-923D7425EEEA}"/>
              </a:ext>
            </a:extLst>
          </p:cNvPr>
          <p:cNvPicPr>
            <a:picLocks noChangeAspect="1"/>
          </p:cNvPicPr>
          <p:nvPr/>
        </p:nvPicPr>
        <p:blipFill>
          <a:blip r:embed="rId3"/>
          <a:stretch>
            <a:fillRect/>
          </a:stretch>
        </p:blipFill>
        <p:spPr>
          <a:xfrm>
            <a:off x="6732240" y="4583741"/>
            <a:ext cx="1542422" cy="1542422"/>
          </a:xfrm>
          <a:prstGeom prst="rect">
            <a:avLst/>
          </a:prstGeom>
        </p:spPr>
      </p:pic>
    </p:spTree>
    <p:extLst>
      <p:ext uri="{BB962C8B-B14F-4D97-AF65-F5344CB8AC3E}">
        <p14:creationId xmlns:p14="http://schemas.microsoft.com/office/powerpoint/2010/main" val="8371253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94507"/>
            <a:ext cx="8280920" cy="2800767"/>
          </a:xfrm>
          <a:prstGeom prst="rect">
            <a:avLst/>
          </a:prstGeom>
          <a:noFill/>
        </p:spPr>
        <p:txBody>
          <a:bodyPr wrap="square" rtlCol="0">
            <a:spAutoFit/>
          </a:bodyPr>
          <a:lstStyle/>
          <a:p>
            <a:pPr algn="ctr"/>
            <a:r>
              <a:rPr lang="en-AU" sz="2800" dirty="0">
                <a:latin typeface="Candara" panose="020E0502030303020204" pitchFamily="34" charset="0"/>
              </a:rPr>
              <a:t>Pawing is an </a:t>
            </a:r>
            <a:r>
              <a:rPr lang="en-AU" sz="2800" dirty="0">
                <a:solidFill>
                  <a:schemeClr val="accent1"/>
                </a:solidFill>
                <a:latin typeface="Candara" panose="020E0502030303020204" pitchFamily="34" charset="0"/>
              </a:rPr>
              <a:t>illusion</a:t>
            </a:r>
            <a:r>
              <a:rPr lang="en-AU" sz="2800" dirty="0">
                <a:latin typeface="Candara" panose="020E0502030303020204" pitchFamily="34" charset="0"/>
              </a:rPr>
              <a:t> from rapid hip extension</a:t>
            </a:r>
          </a:p>
          <a:p>
            <a:pPr algn="ctr"/>
            <a:endParaRPr lang="en-AU" sz="2800" dirty="0">
              <a:latin typeface="Candara" panose="020E0502030303020204" pitchFamily="34" charset="0"/>
            </a:endParaRPr>
          </a:p>
          <a:p>
            <a:pPr algn="ctr"/>
            <a:r>
              <a:rPr lang="en-AU" sz="3600" b="1" dirty="0">
                <a:latin typeface="Candara" panose="020E0502030303020204" pitchFamily="34" charset="0"/>
              </a:rPr>
              <a:t>??- B skips - ??</a:t>
            </a:r>
          </a:p>
          <a:p>
            <a:pPr algn="ctr"/>
            <a:endParaRPr lang="en-AU" sz="2800" dirty="0">
              <a:latin typeface="Candara" panose="020E0502030303020204" pitchFamily="34" charset="0"/>
            </a:endParaRPr>
          </a:p>
          <a:p>
            <a:r>
              <a:rPr lang="en-AU" sz="2800" dirty="0">
                <a:latin typeface="Candara" panose="020E0502030303020204" pitchFamily="34" charset="0"/>
              </a:rPr>
              <a:t>Too much action at the knee decreases the velocity of the hip which is the prime generator of force.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501008"/>
            <a:ext cx="4125838" cy="2770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251520" y="3645024"/>
            <a:ext cx="3921886" cy="1815882"/>
          </a:xfrm>
          <a:prstGeom prst="rect">
            <a:avLst/>
          </a:prstGeom>
          <a:noFill/>
        </p:spPr>
        <p:txBody>
          <a:bodyPr wrap="square" rtlCol="0">
            <a:spAutoFit/>
          </a:bodyPr>
          <a:lstStyle/>
          <a:p>
            <a:r>
              <a:rPr lang="en-AU" sz="2800" dirty="0">
                <a:latin typeface="Candara" panose="020E0502030303020204" pitchFamily="34" charset="0"/>
              </a:rPr>
              <a:t>The closer the heel is to the hip axis, the greater the angular acceleration in the swing thigh</a:t>
            </a:r>
          </a:p>
        </p:txBody>
      </p:sp>
    </p:spTree>
    <p:extLst>
      <p:ext uri="{BB962C8B-B14F-4D97-AF65-F5344CB8AC3E}">
        <p14:creationId xmlns:p14="http://schemas.microsoft.com/office/powerpoint/2010/main" val="38875590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b="1" dirty="0">
                <a:latin typeface="Candara" panose="020E0502030303020204" pitchFamily="34" charset="0"/>
              </a:rPr>
              <a:t>Stride cycle mechanics</a:t>
            </a:r>
          </a:p>
        </p:txBody>
      </p:sp>
      <p:sp>
        <p:nvSpPr>
          <p:cNvPr id="3" name="Content Placeholder 2"/>
          <p:cNvSpPr>
            <a:spLocks noGrp="1"/>
          </p:cNvSpPr>
          <p:nvPr>
            <p:ph idx="1"/>
          </p:nvPr>
        </p:nvSpPr>
        <p:spPr>
          <a:xfrm>
            <a:off x="3563888" y="1925736"/>
            <a:ext cx="4186808" cy="4373563"/>
          </a:xfrm>
        </p:spPr>
        <p:txBody>
          <a:bodyPr/>
          <a:lstStyle/>
          <a:p>
            <a:r>
              <a:rPr lang="en-AU" dirty="0">
                <a:latin typeface="Candara" panose="020E0502030303020204" pitchFamily="34" charset="0"/>
              </a:rPr>
              <a:t>High hip position </a:t>
            </a:r>
          </a:p>
          <a:p>
            <a:r>
              <a:rPr lang="en-AU" dirty="0">
                <a:latin typeface="Candara" panose="020E0502030303020204" pitchFamily="34" charset="0"/>
              </a:rPr>
              <a:t>Punch the knee</a:t>
            </a:r>
          </a:p>
          <a:p>
            <a:r>
              <a:rPr lang="en-AU" dirty="0">
                <a:latin typeface="Candara" panose="020E0502030303020204" pitchFamily="34" charset="0"/>
              </a:rPr>
              <a:t>COM high</a:t>
            </a:r>
          </a:p>
          <a:p>
            <a:r>
              <a:rPr lang="en-AU" dirty="0">
                <a:latin typeface="Candara" panose="020E0502030303020204" pitchFamily="34" charset="0"/>
              </a:rPr>
              <a:t>Short lever</a:t>
            </a:r>
          </a:p>
          <a:p>
            <a:endParaRPr lang="en-AU" dirty="0">
              <a:latin typeface="Candara" panose="020E0502030303020204" pitchFamily="34" charset="0"/>
            </a:endParaRPr>
          </a:p>
          <a:p>
            <a:pPr marL="114300" indent="0">
              <a:buNone/>
            </a:pPr>
            <a:r>
              <a:rPr lang="en-AU" dirty="0">
                <a:latin typeface="Candara" panose="020E0502030303020204" pitchFamily="34" charset="0"/>
              </a:rPr>
              <a:t>Common Faults</a:t>
            </a:r>
          </a:p>
          <a:p>
            <a:r>
              <a:rPr lang="en-AU" dirty="0">
                <a:latin typeface="Candara" panose="020E0502030303020204" pitchFamily="34" charset="0"/>
              </a:rPr>
              <a:t>Sitting low in the hips</a:t>
            </a:r>
          </a:p>
          <a:p>
            <a:r>
              <a:rPr lang="en-AU" dirty="0">
                <a:latin typeface="Candara" panose="020E0502030303020204" pitchFamily="34" charset="0"/>
              </a:rPr>
              <a:t>Shuffling (no knee lift)</a:t>
            </a:r>
          </a:p>
          <a:p>
            <a:r>
              <a:rPr lang="en-AU" dirty="0">
                <a:latin typeface="Candara" panose="020E0502030303020204" pitchFamily="34" charset="0"/>
              </a:rPr>
              <a:t>Windmilling</a:t>
            </a:r>
          </a:p>
          <a:p>
            <a:endParaRPr lang="en-AU"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153" t="9941" r="15468"/>
          <a:stretch/>
        </p:blipFill>
        <p:spPr>
          <a:xfrm flipH="1">
            <a:off x="683568" y="2204864"/>
            <a:ext cx="2664296" cy="3218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37A74C0D-CD45-4FD5-9CDB-DE05EDFFEE28}"/>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17501" y="5170794"/>
            <a:ext cx="1278834" cy="1278834"/>
          </a:xfrm>
          <a:prstGeom prst="rect">
            <a:avLst/>
          </a:prstGeom>
        </p:spPr>
      </p:pic>
    </p:spTree>
    <p:extLst>
      <p:ext uri="{BB962C8B-B14F-4D97-AF65-F5344CB8AC3E}">
        <p14:creationId xmlns:p14="http://schemas.microsoft.com/office/powerpoint/2010/main" val="3632513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Linear Speed Terminology</a:t>
            </a:r>
            <a:endParaRPr lang="en-AU" b="1" dirty="0">
              <a:latin typeface="Candara" panose="020E0502030303020204" pitchFamily="34" charset="0"/>
            </a:endParaRPr>
          </a:p>
        </p:txBody>
      </p:sp>
      <p:sp>
        <p:nvSpPr>
          <p:cNvPr id="4" name="TextBox 3"/>
          <p:cNvSpPr txBox="1"/>
          <p:nvPr/>
        </p:nvSpPr>
        <p:spPr>
          <a:xfrm>
            <a:off x="251520" y="1484784"/>
            <a:ext cx="8640960" cy="5262979"/>
          </a:xfrm>
          <a:prstGeom prst="rect">
            <a:avLst/>
          </a:prstGeom>
          <a:noFill/>
        </p:spPr>
        <p:txBody>
          <a:bodyPr wrap="square" rtlCol="0">
            <a:spAutoFit/>
          </a:bodyPr>
          <a:lstStyle/>
          <a:p>
            <a:endParaRPr lang="en-AU" sz="2000" b="1" dirty="0">
              <a:solidFill>
                <a:schemeClr val="accent1"/>
              </a:solidFill>
            </a:endParaRPr>
          </a:p>
          <a:p>
            <a:r>
              <a:rPr lang="en-AU" sz="2000" b="1" dirty="0">
                <a:solidFill>
                  <a:schemeClr val="accent1"/>
                </a:solidFill>
                <a:latin typeface="Candara" panose="020E0502030303020204" pitchFamily="34" charset="0"/>
              </a:rPr>
              <a:t>ACCELERATION – </a:t>
            </a:r>
            <a:r>
              <a:rPr lang="en-AU" sz="2000" b="1" dirty="0">
                <a:latin typeface="Candara" panose="020E0502030303020204" pitchFamily="34" charset="0"/>
              </a:rPr>
              <a:t>T</a:t>
            </a:r>
            <a:r>
              <a:rPr lang="en-AU" sz="2000" dirty="0">
                <a:latin typeface="Candara" panose="020E0502030303020204" pitchFamily="34" charset="0"/>
              </a:rPr>
              <a:t>he rate at which a body changes it’s velocity. Sprint performance over small distances. </a:t>
            </a:r>
          </a:p>
          <a:p>
            <a:endParaRPr lang="en-AU" sz="1600" i="1" dirty="0">
              <a:latin typeface="Candara" panose="020E0502030303020204" pitchFamily="34" charset="0"/>
            </a:endParaRPr>
          </a:p>
          <a:p>
            <a:r>
              <a:rPr lang="en-AU" sz="2000" b="1" dirty="0">
                <a:solidFill>
                  <a:schemeClr val="accent1"/>
                </a:solidFill>
                <a:latin typeface="Candara" panose="020E0502030303020204" pitchFamily="34" charset="0"/>
              </a:rPr>
              <a:t>SPEED – </a:t>
            </a:r>
            <a:r>
              <a:rPr lang="en-AU" sz="2000" b="1" dirty="0">
                <a:latin typeface="Candara" panose="020E0502030303020204" pitchFamily="34" charset="0"/>
              </a:rPr>
              <a:t>T</a:t>
            </a:r>
            <a:r>
              <a:rPr lang="en-AU" sz="2000" dirty="0">
                <a:latin typeface="Candara" panose="020E0502030303020204" pitchFamily="34" charset="0"/>
              </a:rPr>
              <a:t>he ability to achieve a high velocity of movement with respect to time. (a manifestation of explosive force)</a:t>
            </a:r>
          </a:p>
          <a:p>
            <a:endParaRPr lang="en-AU" sz="2000" b="1" dirty="0">
              <a:solidFill>
                <a:schemeClr val="accent1"/>
              </a:solidFill>
              <a:latin typeface="Candara" panose="020E0502030303020204" pitchFamily="34" charset="0"/>
            </a:endParaRPr>
          </a:p>
          <a:p>
            <a:r>
              <a:rPr lang="en-AU" sz="2000" b="1" dirty="0">
                <a:solidFill>
                  <a:schemeClr val="accent1"/>
                </a:solidFill>
                <a:latin typeface="Candara" panose="020E0502030303020204" pitchFamily="34" charset="0"/>
              </a:rPr>
              <a:t>TOP SPEED/MAX VELOCITY –  </a:t>
            </a:r>
            <a:r>
              <a:rPr lang="en-AU" sz="2000" b="1" dirty="0">
                <a:latin typeface="Candara" panose="020E0502030303020204" pitchFamily="34" charset="0"/>
              </a:rPr>
              <a:t>T</a:t>
            </a:r>
            <a:r>
              <a:rPr lang="en-AU" sz="2000" dirty="0">
                <a:latin typeface="Candara" panose="020E0502030303020204" pitchFamily="34" charset="0"/>
              </a:rPr>
              <a:t>he highest rate of velocity change with respect to time.</a:t>
            </a:r>
            <a:r>
              <a:rPr lang="en-AU" sz="2000" b="1" dirty="0">
                <a:solidFill>
                  <a:schemeClr val="accent1"/>
                </a:solidFill>
                <a:latin typeface="Candara" panose="020E0502030303020204" pitchFamily="34" charset="0"/>
              </a:rPr>
              <a:t> </a:t>
            </a:r>
            <a:r>
              <a:rPr lang="en-AU" sz="2000" dirty="0">
                <a:latin typeface="Candara" panose="020E0502030303020204" pitchFamily="34" charset="0"/>
              </a:rPr>
              <a:t>The fastest the athlete travels per unit of time over a given distance. </a:t>
            </a:r>
          </a:p>
          <a:p>
            <a:endParaRPr lang="en-AU" sz="2000" b="1" dirty="0">
              <a:solidFill>
                <a:schemeClr val="accent1"/>
              </a:solidFill>
              <a:latin typeface="Candara" panose="020E0502030303020204" pitchFamily="34" charset="0"/>
            </a:endParaRPr>
          </a:p>
          <a:p>
            <a:r>
              <a:rPr lang="en-AU" sz="2000" b="1" dirty="0">
                <a:solidFill>
                  <a:schemeClr val="accent1"/>
                </a:solidFill>
                <a:latin typeface="Candara" panose="020E0502030303020204" pitchFamily="34" charset="0"/>
              </a:rPr>
              <a:t>SPEED STRENGTH – </a:t>
            </a:r>
            <a:r>
              <a:rPr lang="en-AU" sz="2000" b="1" dirty="0">
                <a:latin typeface="Candara" panose="020E0502030303020204" pitchFamily="34" charset="0"/>
              </a:rPr>
              <a:t>F</a:t>
            </a:r>
            <a:r>
              <a:rPr lang="en-AU" sz="2000" dirty="0">
                <a:latin typeface="Candara" panose="020E0502030303020204" pitchFamily="34" charset="0"/>
              </a:rPr>
              <a:t>orce developed rapidly (RFD) or at high velocities</a:t>
            </a:r>
          </a:p>
          <a:p>
            <a:endParaRPr lang="en-AU" sz="2000" b="1" dirty="0">
              <a:solidFill>
                <a:schemeClr val="accent1"/>
              </a:solidFill>
              <a:latin typeface="Candara" panose="020E0502030303020204" pitchFamily="34" charset="0"/>
            </a:endParaRPr>
          </a:p>
          <a:p>
            <a:r>
              <a:rPr lang="en-AU" sz="2000" b="1" dirty="0">
                <a:solidFill>
                  <a:schemeClr val="accent1"/>
                </a:solidFill>
                <a:latin typeface="Candara" panose="020E0502030303020204" pitchFamily="34" charset="0"/>
              </a:rPr>
              <a:t>REPEAT SPRINT ABILITY (RSA) – </a:t>
            </a:r>
            <a:r>
              <a:rPr lang="en-AU" sz="2000" b="1" dirty="0">
                <a:latin typeface="Candara" panose="020E0502030303020204" pitchFamily="34" charset="0"/>
              </a:rPr>
              <a:t>T</a:t>
            </a:r>
            <a:r>
              <a:rPr lang="en-AU" sz="2000" dirty="0">
                <a:latin typeface="Candara" panose="020E0502030303020204" pitchFamily="34" charset="0"/>
              </a:rPr>
              <a:t>he ability to sustain high intensity sprints of short duration / distance interspersed with incomplete recoveries, with as little drop off in speed as possible.</a:t>
            </a:r>
          </a:p>
          <a:p>
            <a:endParaRPr lang="en-AU" sz="2000" dirty="0">
              <a:latin typeface="Candara" panose="020E0502030303020204" pitchFamily="34" charset="0"/>
            </a:endParaRPr>
          </a:p>
          <a:p>
            <a:endParaRPr lang="en-AU" sz="2000" dirty="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b="1" dirty="0">
                <a:latin typeface="Candara" panose="020E0502030303020204" pitchFamily="34" charset="0"/>
              </a:rPr>
              <a:t>Stride time</a:t>
            </a:r>
          </a:p>
        </p:txBody>
      </p:sp>
      <p:sp>
        <p:nvSpPr>
          <p:cNvPr id="3" name="Content Placeholder 2"/>
          <p:cNvSpPr>
            <a:spLocks noGrp="1"/>
          </p:cNvSpPr>
          <p:nvPr>
            <p:ph idx="1"/>
          </p:nvPr>
        </p:nvSpPr>
        <p:spPr>
          <a:xfrm>
            <a:off x="441664" y="1916832"/>
            <a:ext cx="8229600" cy="4373563"/>
          </a:xfrm>
        </p:spPr>
        <p:txBody>
          <a:bodyPr/>
          <a:lstStyle/>
          <a:p>
            <a:r>
              <a:rPr lang="en-AU" dirty="0">
                <a:latin typeface="Candara" panose="020E0502030303020204" pitchFamily="34" charset="0"/>
              </a:rPr>
              <a:t>The time taken to complete one stride (full cycle)</a:t>
            </a:r>
          </a:p>
          <a:p>
            <a:endParaRPr lang="en-AU" dirty="0">
              <a:latin typeface="Candara" panose="020E0502030303020204" pitchFamily="34" charset="0"/>
            </a:endParaRPr>
          </a:p>
          <a:p>
            <a:pPr marL="114300" indent="0" algn="ctr">
              <a:buNone/>
            </a:pPr>
            <a:r>
              <a:rPr lang="en-AU" b="1" dirty="0">
                <a:latin typeface="Candara" panose="020E0502030303020204" pitchFamily="34" charset="0"/>
              </a:rPr>
              <a:t>Stride time = stride speed x angular velocity</a:t>
            </a:r>
          </a:p>
          <a:p>
            <a:pPr marL="114300" indent="0">
              <a:buNone/>
            </a:pPr>
            <a:endParaRPr lang="en-AU" dirty="0">
              <a:latin typeface="Candara" panose="020E0502030303020204" pitchFamily="34" charset="0"/>
            </a:endParaRPr>
          </a:p>
          <a:p>
            <a:r>
              <a:rPr lang="en-AU" dirty="0">
                <a:latin typeface="Candara" panose="020E0502030303020204" pitchFamily="34" charset="0"/>
              </a:rPr>
              <a:t>Stride speed – physiological </a:t>
            </a:r>
          </a:p>
          <a:p>
            <a:pPr marL="114300" indent="0">
              <a:buNone/>
            </a:pPr>
            <a:endParaRPr lang="en-AU" dirty="0">
              <a:latin typeface="Candara" panose="020E0502030303020204" pitchFamily="34" charset="0"/>
            </a:endParaRPr>
          </a:p>
          <a:p>
            <a:r>
              <a:rPr lang="en-AU" dirty="0">
                <a:latin typeface="Candara" panose="020E0502030303020204" pitchFamily="34" charset="0"/>
              </a:rPr>
              <a:t>Angular velocity - biomechanical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544" y="3579309"/>
            <a:ext cx="2973568" cy="2870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2789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1A62-E99A-4167-BA09-8E80DE78732F}"/>
              </a:ext>
            </a:extLst>
          </p:cNvPr>
          <p:cNvSpPr>
            <a:spLocks noGrp="1"/>
          </p:cNvSpPr>
          <p:nvPr>
            <p:ph type="title"/>
          </p:nvPr>
        </p:nvSpPr>
        <p:spPr/>
        <p:txBody>
          <a:bodyPr>
            <a:normAutofit/>
          </a:bodyPr>
          <a:lstStyle/>
          <a:p>
            <a:r>
              <a:rPr lang="en-AU" sz="4800" b="1" dirty="0">
                <a:latin typeface="Candara" panose="020E0502030303020204" pitchFamily="34" charset="0"/>
              </a:rPr>
              <a:t>STRIDE LENGTH</a:t>
            </a:r>
          </a:p>
        </p:txBody>
      </p:sp>
      <p:pic>
        <p:nvPicPr>
          <p:cNvPr id="4" name="Picture 3">
            <a:extLst>
              <a:ext uri="{FF2B5EF4-FFF2-40B4-BE49-F238E27FC236}">
                <a16:creationId xmlns:a16="http://schemas.microsoft.com/office/drawing/2014/main" id="{2C7D6DA0-59A5-4C89-AC19-99D0965C0D55}"/>
              </a:ext>
            </a:extLst>
          </p:cNvPr>
          <p:cNvPicPr>
            <a:picLocks noChangeAspect="1"/>
          </p:cNvPicPr>
          <p:nvPr/>
        </p:nvPicPr>
        <p:blipFill rotWithShape="1">
          <a:blip r:embed="rId3">
            <a:extLst>
              <a:ext uri="{28A0092B-C50C-407E-A947-70E740481C1C}">
                <a14:useLocalDpi xmlns:a14="http://schemas.microsoft.com/office/drawing/2010/main" val="0"/>
              </a:ext>
            </a:extLst>
          </a:blip>
          <a:srcRect l="10625"/>
          <a:stretch/>
        </p:blipFill>
        <p:spPr>
          <a:xfrm>
            <a:off x="323528" y="1772816"/>
            <a:ext cx="5057242" cy="4730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2D3D8430-DACA-4E3E-98DC-6DCC390D99C6}"/>
              </a:ext>
            </a:extLst>
          </p:cNvPr>
          <p:cNvSpPr txBox="1"/>
          <p:nvPr/>
        </p:nvSpPr>
        <p:spPr>
          <a:xfrm>
            <a:off x="5940152" y="2204864"/>
            <a:ext cx="2592288" cy="3220562"/>
          </a:xfrm>
          <a:prstGeom prst="rect">
            <a:avLst/>
          </a:prstGeom>
          <a:noFill/>
        </p:spPr>
        <p:txBody>
          <a:bodyPr wrap="square" rtlCol="0">
            <a:spAutoFit/>
          </a:bodyPr>
          <a:lstStyle/>
          <a:p>
            <a:pPr>
              <a:lnSpc>
                <a:spcPct val="300000"/>
              </a:lnSpc>
            </a:pPr>
            <a:r>
              <a:rPr lang="en-AU" sz="2400" dirty="0">
                <a:latin typeface="Candara" panose="020E0502030303020204" pitchFamily="34" charset="0"/>
              </a:rPr>
              <a:t>HIP MOBILITY </a:t>
            </a:r>
          </a:p>
          <a:p>
            <a:pPr>
              <a:lnSpc>
                <a:spcPct val="300000"/>
              </a:lnSpc>
            </a:pPr>
            <a:r>
              <a:rPr lang="en-AU" sz="2400" dirty="0">
                <a:latin typeface="Candara" panose="020E0502030303020204" pitchFamily="34" charset="0"/>
              </a:rPr>
              <a:t>GLUTE STRENGTH</a:t>
            </a:r>
          </a:p>
          <a:p>
            <a:pPr>
              <a:lnSpc>
                <a:spcPct val="300000"/>
              </a:lnSpc>
            </a:pPr>
            <a:r>
              <a:rPr lang="en-AU" sz="2400" dirty="0">
                <a:latin typeface="Candara" panose="020E0502030303020204" pitchFamily="34" charset="0"/>
              </a:rPr>
              <a:t>D&amp;M FOOTSTRIKE</a:t>
            </a:r>
          </a:p>
        </p:txBody>
      </p:sp>
    </p:spTree>
    <p:extLst>
      <p:ext uri="{BB962C8B-B14F-4D97-AF65-F5344CB8AC3E}">
        <p14:creationId xmlns:p14="http://schemas.microsoft.com/office/powerpoint/2010/main" val="205877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B636-88A9-408D-8A37-BC86777DC00F}"/>
              </a:ext>
            </a:extLst>
          </p:cNvPr>
          <p:cNvSpPr>
            <a:spLocks noGrp="1"/>
          </p:cNvSpPr>
          <p:nvPr>
            <p:ph type="title"/>
          </p:nvPr>
        </p:nvSpPr>
        <p:spPr/>
        <p:txBody>
          <a:bodyPr>
            <a:normAutofit/>
          </a:bodyPr>
          <a:lstStyle/>
          <a:p>
            <a:r>
              <a:rPr lang="en-AU" sz="4400" b="1" dirty="0">
                <a:latin typeface="Candara" panose="020E0502030303020204" pitchFamily="34" charset="0"/>
              </a:rPr>
              <a:t>Training max velocity</a:t>
            </a:r>
          </a:p>
        </p:txBody>
      </p:sp>
      <p:sp>
        <p:nvSpPr>
          <p:cNvPr id="3" name="Content Placeholder 2">
            <a:extLst>
              <a:ext uri="{FF2B5EF4-FFF2-40B4-BE49-F238E27FC236}">
                <a16:creationId xmlns:a16="http://schemas.microsoft.com/office/drawing/2014/main" id="{B09E2C05-EB60-4880-A6F6-460CC80E732F}"/>
              </a:ext>
            </a:extLst>
          </p:cNvPr>
          <p:cNvSpPr>
            <a:spLocks noGrp="1"/>
          </p:cNvSpPr>
          <p:nvPr>
            <p:ph idx="1"/>
          </p:nvPr>
        </p:nvSpPr>
        <p:spPr>
          <a:xfrm>
            <a:off x="426128" y="1916832"/>
            <a:ext cx="8229600" cy="4373563"/>
          </a:xfrm>
        </p:spPr>
        <p:txBody>
          <a:bodyPr>
            <a:normAutofit fontScale="92500" lnSpcReduction="20000"/>
          </a:bodyPr>
          <a:lstStyle/>
          <a:p>
            <a:pPr marL="114300" indent="0">
              <a:buNone/>
            </a:pPr>
            <a:r>
              <a:rPr lang="en-AU" b="1" dirty="0"/>
              <a:t>Modes:</a:t>
            </a:r>
          </a:p>
          <a:p>
            <a:r>
              <a:rPr lang="en-AU" dirty="0"/>
              <a:t>Flying sprints</a:t>
            </a:r>
          </a:p>
          <a:p>
            <a:r>
              <a:rPr lang="en-AU" dirty="0"/>
              <a:t>Variable speed sprints (SSS)</a:t>
            </a:r>
          </a:p>
          <a:p>
            <a:r>
              <a:rPr lang="en-AU" dirty="0"/>
              <a:t>Short speed endurance</a:t>
            </a:r>
          </a:p>
          <a:p>
            <a:r>
              <a:rPr lang="en-AU" dirty="0"/>
              <a:t>Long speed endurance (track only)</a:t>
            </a:r>
          </a:p>
          <a:p>
            <a:pPr marL="114300" indent="0">
              <a:buNone/>
            </a:pPr>
            <a:endParaRPr lang="en-AU" dirty="0"/>
          </a:p>
          <a:p>
            <a:pPr marL="114300" indent="0">
              <a:buNone/>
            </a:pPr>
            <a:r>
              <a:rPr lang="en-AU" b="1" dirty="0"/>
              <a:t>Distance: </a:t>
            </a:r>
          </a:p>
          <a:p>
            <a:r>
              <a:rPr lang="en-AU" dirty="0"/>
              <a:t>10 – 40m (field sports) – up to 60m (large field </a:t>
            </a:r>
            <a:r>
              <a:rPr lang="en-AU" i="1" dirty="0"/>
              <a:t>AFL</a:t>
            </a:r>
            <a:r>
              <a:rPr lang="en-AU" dirty="0"/>
              <a:t>)</a:t>
            </a:r>
          </a:p>
          <a:p>
            <a:r>
              <a:rPr lang="en-AU" dirty="0"/>
              <a:t>Large variations for track athletes 50m to 120m</a:t>
            </a:r>
          </a:p>
          <a:p>
            <a:pPr marL="114300" indent="0">
              <a:buNone/>
            </a:pPr>
            <a:endParaRPr lang="en-AU" dirty="0"/>
          </a:p>
          <a:p>
            <a:pPr marL="114300" indent="0">
              <a:buNone/>
            </a:pPr>
            <a:r>
              <a:rPr lang="en-AU" b="1" dirty="0"/>
              <a:t>Rest: </a:t>
            </a:r>
          </a:p>
          <a:p>
            <a:r>
              <a:rPr lang="en-AU" dirty="0"/>
              <a:t>30 – 60 sec per 10m </a:t>
            </a:r>
          </a:p>
          <a:p>
            <a:pPr marL="114300" indent="0">
              <a:buNone/>
            </a:pPr>
            <a:endParaRPr lang="en-AU" dirty="0"/>
          </a:p>
          <a:p>
            <a:pPr marL="114300" indent="0">
              <a:buNone/>
            </a:pPr>
            <a:endParaRPr lang="en-AU" dirty="0"/>
          </a:p>
        </p:txBody>
      </p:sp>
    </p:spTree>
    <p:extLst>
      <p:ext uri="{BB962C8B-B14F-4D97-AF65-F5344CB8AC3E}">
        <p14:creationId xmlns:p14="http://schemas.microsoft.com/office/powerpoint/2010/main" val="17461137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FFAF0A-5111-4725-9198-ED18F92B5161}"/>
              </a:ext>
            </a:extLst>
          </p:cNvPr>
          <p:cNvPicPr>
            <a:picLocks noChangeAspect="1"/>
          </p:cNvPicPr>
          <p:nvPr/>
        </p:nvPicPr>
        <p:blipFill>
          <a:blip r:embed="rId3">
            <a:lum bright="70000" contrast="-70000"/>
          </a:blip>
          <a:stretch>
            <a:fillRect/>
          </a:stretch>
        </p:blipFill>
        <p:spPr>
          <a:xfrm flipH="1">
            <a:off x="179512" y="1628800"/>
            <a:ext cx="8712968" cy="5112568"/>
          </a:xfrm>
          <a:prstGeom prst="rect">
            <a:avLst/>
          </a:prstGeom>
        </p:spPr>
      </p:pic>
      <p:sp>
        <p:nvSpPr>
          <p:cNvPr id="2" name="Title 1"/>
          <p:cNvSpPr>
            <a:spLocks noGrp="1"/>
          </p:cNvSpPr>
          <p:nvPr>
            <p:ph type="title"/>
          </p:nvPr>
        </p:nvSpPr>
        <p:spPr/>
        <p:txBody>
          <a:bodyPr>
            <a:normAutofit/>
          </a:bodyPr>
          <a:lstStyle/>
          <a:p>
            <a:r>
              <a:rPr lang="en-AU" sz="4400" b="1" dirty="0">
                <a:latin typeface="Candara" panose="020E0502030303020204" pitchFamily="34" charset="0"/>
              </a:rPr>
              <a:t>Illusion of speed</a:t>
            </a:r>
          </a:p>
        </p:txBody>
      </p:sp>
      <p:sp>
        <p:nvSpPr>
          <p:cNvPr id="3" name="Content Placeholder 2"/>
          <p:cNvSpPr>
            <a:spLocks noGrp="1"/>
          </p:cNvSpPr>
          <p:nvPr>
            <p:ph idx="1"/>
          </p:nvPr>
        </p:nvSpPr>
        <p:spPr>
          <a:xfrm>
            <a:off x="452497" y="2708920"/>
            <a:ext cx="8363272" cy="3456384"/>
          </a:xfrm>
        </p:spPr>
        <p:txBody>
          <a:bodyPr>
            <a:normAutofit fontScale="92500" lnSpcReduction="10000"/>
          </a:bodyPr>
          <a:lstStyle/>
          <a:p>
            <a:r>
              <a:rPr lang="en-AU" dirty="0">
                <a:latin typeface="Candara" panose="020E0502030303020204" pitchFamily="34" charset="0"/>
              </a:rPr>
              <a:t>Stressing stride frequency without developing strength</a:t>
            </a:r>
          </a:p>
          <a:p>
            <a:pPr marL="114300" indent="0">
              <a:buNone/>
            </a:pPr>
            <a:endParaRPr lang="en-AU" dirty="0">
              <a:latin typeface="Candara" panose="020E0502030303020204" pitchFamily="34" charset="0"/>
            </a:endParaRPr>
          </a:p>
          <a:p>
            <a:r>
              <a:rPr lang="en-AU" dirty="0">
                <a:latin typeface="Candara" panose="020E0502030303020204" pitchFamily="34" charset="0"/>
              </a:rPr>
              <a:t>An athlete must have proper force application</a:t>
            </a:r>
          </a:p>
          <a:p>
            <a:endParaRPr lang="en-AU" dirty="0">
              <a:latin typeface="Candara" panose="020E0502030303020204" pitchFamily="34" charset="0"/>
            </a:endParaRPr>
          </a:p>
          <a:p>
            <a:pPr marL="114300" indent="0">
              <a:buNone/>
            </a:pPr>
            <a:r>
              <a:rPr lang="en-AU" dirty="0">
                <a:latin typeface="Candara" panose="020E0502030303020204" pitchFamily="34" charset="0"/>
              </a:rPr>
              <a:t>“frequency of leg turn over does not cause linear motion, applying force to the ground does” </a:t>
            </a:r>
          </a:p>
          <a:p>
            <a:pPr marL="114300" indent="0">
              <a:buNone/>
            </a:pPr>
            <a:endParaRPr lang="en-AU" dirty="0">
              <a:latin typeface="Candara" panose="020E0502030303020204" pitchFamily="34" charset="0"/>
            </a:endParaRPr>
          </a:p>
          <a:p>
            <a:r>
              <a:rPr lang="en-AU" dirty="0">
                <a:latin typeface="Candara" panose="020E0502030303020204" pitchFamily="34" charset="0"/>
              </a:rPr>
              <a:t>Avoiding full ROM sacrifices force application</a:t>
            </a:r>
          </a:p>
          <a:p>
            <a:pPr marL="114300" indent="0">
              <a:buNone/>
            </a:pPr>
            <a:r>
              <a:rPr lang="en-AU" dirty="0"/>
              <a:t> </a:t>
            </a:r>
          </a:p>
          <a:p>
            <a:pPr marL="114300" indent="0">
              <a:buNone/>
            </a:pPr>
            <a:endParaRPr lang="en-AU" dirty="0"/>
          </a:p>
          <a:p>
            <a:pPr marL="114300" indent="0">
              <a:buNone/>
            </a:pPr>
            <a:endParaRPr lang="en-AU" dirty="0"/>
          </a:p>
        </p:txBody>
      </p:sp>
    </p:spTree>
    <p:extLst>
      <p:ext uri="{BB962C8B-B14F-4D97-AF65-F5344CB8AC3E}">
        <p14:creationId xmlns:p14="http://schemas.microsoft.com/office/powerpoint/2010/main" val="28938978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b="1" dirty="0">
                <a:latin typeface="Candara" panose="020E0502030303020204" pitchFamily="34" charset="0"/>
              </a:rPr>
              <a:t>Arm action</a:t>
            </a:r>
          </a:p>
        </p:txBody>
      </p:sp>
      <p:sp>
        <p:nvSpPr>
          <p:cNvPr id="3" name="Content Placeholder 2"/>
          <p:cNvSpPr>
            <a:spLocks noGrp="1"/>
          </p:cNvSpPr>
          <p:nvPr>
            <p:ph idx="1"/>
          </p:nvPr>
        </p:nvSpPr>
        <p:spPr>
          <a:xfrm>
            <a:off x="426128" y="1988840"/>
            <a:ext cx="5338936" cy="4124672"/>
          </a:xfrm>
        </p:spPr>
        <p:txBody>
          <a:bodyPr/>
          <a:lstStyle/>
          <a:p>
            <a:r>
              <a:rPr lang="en-AU" dirty="0">
                <a:latin typeface="Candara" panose="020E0502030303020204" pitchFamily="34" charset="0"/>
              </a:rPr>
              <a:t>90’ at elbow and shoulder</a:t>
            </a:r>
          </a:p>
          <a:p>
            <a:r>
              <a:rPr lang="en-AU" dirty="0">
                <a:latin typeface="Candara" panose="020E0502030303020204" pitchFamily="34" charset="0"/>
              </a:rPr>
              <a:t>First few steps in acceleratory position can be whipping action </a:t>
            </a:r>
          </a:p>
          <a:p>
            <a:endParaRPr lang="en-AU" dirty="0">
              <a:latin typeface="Candara" panose="020E0502030303020204" pitchFamily="34" charset="0"/>
            </a:endParaRPr>
          </a:p>
          <a:p>
            <a:pPr marL="114300" indent="0">
              <a:buNone/>
            </a:pPr>
            <a:r>
              <a:rPr lang="en-AU" dirty="0">
                <a:latin typeface="Candara" panose="020E0502030303020204" pitchFamily="34" charset="0"/>
              </a:rPr>
              <a:t>Common Faults</a:t>
            </a:r>
          </a:p>
          <a:p>
            <a:r>
              <a:rPr lang="en-AU" dirty="0">
                <a:latin typeface="Candara" panose="020E0502030303020204" pitchFamily="34" charset="0"/>
              </a:rPr>
              <a:t>Swings across midline of body</a:t>
            </a:r>
          </a:p>
          <a:p>
            <a:r>
              <a:rPr lang="en-AU" dirty="0">
                <a:latin typeface="Candara" panose="020E0502030303020204" pitchFamily="34" charset="0"/>
              </a:rPr>
              <a:t>Too high</a:t>
            </a:r>
          </a:p>
          <a:p>
            <a:r>
              <a:rPr lang="en-AU" dirty="0">
                <a:latin typeface="Candara" panose="020E0502030303020204" pitchFamily="34" charset="0"/>
              </a:rPr>
              <a:t>Too low</a:t>
            </a:r>
          </a:p>
          <a:p>
            <a:r>
              <a:rPr lang="en-AU" dirty="0">
                <a:latin typeface="Candara" panose="020E0502030303020204" pitchFamily="34" charset="0"/>
              </a:rPr>
              <a:t>Drummer boy</a:t>
            </a:r>
          </a:p>
        </p:txBody>
      </p:sp>
      <p:pic>
        <p:nvPicPr>
          <p:cNvPr id="1026" name="Picture 2" descr="\\HOBSONS-PC\Users\Kip\Pictures\brodie.jpg"/>
          <p:cNvPicPr>
            <a:picLocks noChangeAspect="1" noChangeArrowheads="1"/>
          </p:cNvPicPr>
          <p:nvPr/>
        </p:nvPicPr>
        <p:blipFill rotWithShape="1">
          <a:blip r:embed="rId3">
            <a:extLst>
              <a:ext uri="{28A0092B-C50C-407E-A947-70E740481C1C}">
                <a14:useLocalDpi xmlns:a14="http://schemas.microsoft.com/office/drawing/2010/main" val="0"/>
              </a:ext>
            </a:extLst>
          </a:blip>
          <a:srcRect t="12057" r="30034"/>
          <a:stretch/>
        </p:blipFill>
        <p:spPr bwMode="auto">
          <a:xfrm>
            <a:off x="5076056" y="2492896"/>
            <a:ext cx="3491843" cy="3511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920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b="1" dirty="0">
                <a:latin typeface="Candara" panose="020E0502030303020204" pitchFamily="34" charset="0"/>
              </a:rPr>
              <a:t>Technical  drills</a:t>
            </a:r>
          </a:p>
        </p:txBody>
      </p:sp>
      <p:sp>
        <p:nvSpPr>
          <p:cNvPr id="3" name="Content Placeholder 2"/>
          <p:cNvSpPr>
            <a:spLocks noGrp="1"/>
          </p:cNvSpPr>
          <p:nvPr>
            <p:ph idx="1"/>
          </p:nvPr>
        </p:nvSpPr>
        <p:spPr>
          <a:xfrm>
            <a:off x="457200" y="1556792"/>
            <a:ext cx="8229600" cy="4373563"/>
          </a:xfrm>
        </p:spPr>
        <p:txBody>
          <a:bodyPr>
            <a:normAutofit/>
          </a:bodyPr>
          <a:lstStyle/>
          <a:p>
            <a:pPr>
              <a:lnSpc>
                <a:spcPct val="150000"/>
              </a:lnSpc>
            </a:pPr>
            <a:r>
              <a:rPr lang="en-AU" dirty="0">
                <a:latin typeface="Candara" panose="020E0502030303020204" pitchFamily="34" charset="0"/>
              </a:rPr>
              <a:t>Use to reinforce correct patterns of movement   </a:t>
            </a:r>
          </a:p>
          <a:p>
            <a:pPr>
              <a:lnSpc>
                <a:spcPct val="150000"/>
              </a:lnSpc>
            </a:pPr>
            <a:r>
              <a:rPr lang="en-AU" dirty="0">
                <a:latin typeface="Candara" panose="020E0502030303020204" pitchFamily="34" charset="0"/>
              </a:rPr>
              <a:t>Change incorrect patterns </a:t>
            </a:r>
          </a:p>
          <a:p>
            <a:pPr>
              <a:lnSpc>
                <a:spcPct val="150000"/>
              </a:lnSpc>
            </a:pPr>
            <a:r>
              <a:rPr lang="en-AU" dirty="0">
                <a:latin typeface="Candara" panose="020E0502030303020204" pitchFamily="34" charset="0"/>
              </a:rPr>
              <a:t>Choose a few drills that are specific to the problem </a:t>
            </a:r>
          </a:p>
          <a:p>
            <a:pPr>
              <a:lnSpc>
                <a:spcPct val="150000"/>
              </a:lnSpc>
            </a:pPr>
            <a:r>
              <a:rPr lang="en-AU" dirty="0">
                <a:latin typeface="Candara" panose="020E0502030303020204" pitchFamily="34" charset="0"/>
              </a:rPr>
              <a:t>Complete pre-conditioning  (fresh nervous system)</a:t>
            </a:r>
          </a:p>
          <a:p>
            <a:pPr>
              <a:lnSpc>
                <a:spcPct val="150000"/>
              </a:lnSpc>
            </a:pPr>
            <a:r>
              <a:rPr lang="en-AU" dirty="0">
                <a:latin typeface="Candara" panose="020E0502030303020204" pitchFamily="34" charset="0"/>
              </a:rPr>
              <a:t>Not a replacement for actual sprinting</a:t>
            </a:r>
          </a:p>
        </p:txBody>
      </p:sp>
      <p:pic>
        <p:nvPicPr>
          <p:cNvPr id="5" name="Picture 4">
            <a:extLst>
              <a:ext uri="{FF2B5EF4-FFF2-40B4-BE49-F238E27FC236}">
                <a16:creationId xmlns:a16="http://schemas.microsoft.com/office/drawing/2014/main" id="{F01D0C97-F9A0-4599-A034-F3EB609C70D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59632" y="5013176"/>
            <a:ext cx="1359594" cy="1359594"/>
          </a:xfrm>
          <a:prstGeom prst="rect">
            <a:avLst/>
          </a:prstGeom>
        </p:spPr>
      </p:pic>
      <p:sp>
        <p:nvSpPr>
          <p:cNvPr id="6" name="TextBox 5">
            <a:extLst>
              <a:ext uri="{FF2B5EF4-FFF2-40B4-BE49-F238E27FC236}">
                <a16:creationId xmlns:a16="http://schemas.microsoft.com/office/drawing/2014/main" id="{5A62FE42-C7CC-4192-9CB6-D16DBD2C1F8C}"/>
              </a:ext>
            </a:extLst>
          </p:cNvPr>
          <p:cNvSpPr txBox="1"/>
          <p:nvPr/>
        </p:nvSpPr>
        <p:spPr>
          <a:xfrm>
            <a:off x="2843808" y="5589240"/>
            <a:ext cx="4680520" cy="369332"/>
          </a:xfrm>
          <a:prstGeom prst="rect">
            <a:avLst/>
          </a:prstGeom>
          <a:noFill/>
        </p:spPr>
        <p:txBody>
          <a:bodyPr wrap="square" rtlCol="0">
            <a:spAutoFit/>
          </a:bodyPr>
          <a:lstStyle/>
          <a:p>
            <a:r>
              <a:rPr lang="en-AU" dirty="0">
                <a:solidFill>
                  <a:schemeClr val="accent6"/>
                </a:solidFill>
              </a:rPr>
              <a:t>Max Velocity Technical drill progressions</a:t>
            </a:r>
          </a:p>
        </p:txBody>
      </p:sp>
    </p:spTree>
    <p:extLst>
      <p:ext uri="{BB962C8B-B14F-4D97-AF65-F5344CB8AC3E}">
        <p14:creationId xmlns:p14="http://schemas.microsoft.com/office/powerpoint/2010/main" val="8741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79D1-C1A2-4EEE-AF64-4EC86A7522C7}"/>
              </a:ext>
            </a:extLst>
          </p:cNvPr>
          <p:cNvSpPr>
            <a:spLocks noGrp="1"/>
          </p:cNvSpPr>
          <p:nvPr>
            <p:ph type="title"/>
          </p:nvPr>
        </p:nvSpPr>
        <p:spPr/>
        <p:txBody>
          <a:bodyPr/>
          <a:lstStyle/>
          <a:p>
            <a:r>
              <a:rPr lang="en-AU" b="1" dirty="0">
                <a:latin typeface="Candara" panose="020E0502030303020204" pitchFamily="34" charset="0"/>
              </a:rPr>
              <a:t>Why top speed for field sport ?</a:t>
            </a:r>
          </a:p>
        </p:txBody>
      </p:sp>
      <p:graphicFrame>
        <p:nvGraphicFramePr>
          <p:cNvPr id="4" name="Content Placeholder 3">
            <a:extLst>
              <a:ext uri="{FF2B5EF4-FFF2-40B4-BE49-F238E27FC236}">
                <a16:creationId xmlns:a16="http://schemas.microsoft.com/office/drawing/2014/main" id="{FE130497-FC08-451E-B2AE-5BEB2E80D8E0}"/>
              </a:ext>
            </a:extLst>
          </p:cNvPr>
          <p:cNvGraphicFramePr>
            <a:graphicFrameLocks noGrp="1"/>
          </p:cNvGraphicFramePr>
          <p:nvPr>
            <p:ph idx="1"/>
            <p:extLst>
              <p:ext uri="{D42A27DB-BD31-4B8C-83A1-F6EECF244321}">
                <p14:modId xmlns:p14="http://schemas.microsoft.com/office/powerpoint/2010/main" val="1605200508"/>
              </p:ext>
            </p:extLst>
          </p:nvPr>
        </p:nvGraphicFramePr>
        <p:xfrm>
          <a:off x="457200" y="1752600"/>
          <a:ext cx="8229600" cy="4916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911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4">
            <a:extLst>
              <a:ext uri="{FF2B5EF4-FFF2-40B4-BE49-F238E27FC236}">
                <a16:creationId xmlns:a16="http://schemas.microsoft.com/office/drawing/2014/main" id="{049D28E2-2A1F-4139-AC33-A1B63F70DFB8}"/>
              </a:ext>
            </a:extLst>
          </p:cNvPr>
          <p:cNvSpPr/>
          <p:nvPr/>
        </p:nvSpPr>
        <p:spPr>
          <a:xfrm>
            <a:off x="3851920" y="620688"/>
            <a:ext cx="4680520" cy="3384376"/>
          </a:xfrm>
          <a:prstGeom prst="wedgeEllipseCallout">
            <a:avLst>
              <a:gd name="adj1" fmla="val -65834"/>
              <a:gd name="adj2" fmla="val -2702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AU" sz="2800" b="1" dirty="0">
                <a:solidFill>
                  <a:srgbClr val="333333"/>
                </a:solidFill>
                <a:latin typeface="Droid Serif"/>
              </a:rPr>
              <a:t>Straight sprinting is the most frequent action in goal situations in professional football</a:t>
            </a:r>
          </a:p>
        </p:txBody>
      </p:sp>
      <p:sp>
        <p:nvSpPr>
          <p:cNvPr id="6" name="TextBox 5">
            <a:extLst>
              <a:ext uri="{FF2B5EF4-FFF2-40B4-BE49-F238E27FC236}">
                <a16:creationId xmlns:a16="http://schemas.microsoft.com/office/drawing/2014/main" id="{2AABE9C5-2371-4649-8E73-0E29F50E7A30}"/>
              </a:ext>
            </a:extLst>
          </p:cNvPr>
          <p:cNvSpPr txBox="1"/>
          <p:nvPr/>
        </p:nvSpPr>
        <p:spPr>
          <a:xfrm>
            <a:off x="330729" y="620688"/>
            <a:ext cx="3672408" cy="646331"/>
          </a:xfrm>
          <a:prstGeom prst="rect">
            <a:avLst/>
          </a:prstGeom>
          <a:noFill/>
        </p:spPr>
        <p:txBody>
          <a:bodyPr wrap="square" rtlCol="0">
            <a:spAutoFit/>
          </a:bodyPr>
          <a:lstStyle/>
          <a:p>
            <a:r>
              <a:rPr lang="en-AU" b="1" dirty="0" err="1"/>
              <a:t>Faude</a:t>
            </a:r>
            <a:r>
              <a:rPr lang="en-AU" b="1" dirty="0"/>
              <a:t>, Koch &amp; Meyer (2012)</a:t>
            </a:r>
          </a:p>
          <a:p>
            <a:r>
              <a:rPr lang="en-AU" b="1" dirty="0"/>
              <a:t>Journal of Sports Sciences</a:t>
            </a:r>
          </a:p>
        </p:txBody>
      </p:sp>
      <p:sp>
        <p:nvSpPr>
          <p:cNvPr id="7" name="TextBox 6">
            <a:extLst>
              <a:ext uri="{FF2B5EF4-FFF2-40B4-BE49-F238E27FC236}">
                <a16:creationId xmlns:a16="http://schemas.microsoft.com/office/drawing/2014/main" id="{81BB6122-AB1C-486C-B51F-AEFCBE9BC20A}"/>
              </a:ext>
            </a:extLst>
          </p:cNvPr>
          <p:cNvSpPr txBox="1"/>
          <p:nvPr/>
        </p:nvSpPr>
        <p:spPr>
          <a:xfrm>
            <a:off x="539552" y="4038127"/>
            <a:ext cx="8280920" cy="2532681"/>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AU" dirty="0"/>
              <a:t>Research was conducted in the first German National League in the 2007/08 season. </a:t>
            </a:r>
          </a:p>
          <a:p>
            <a:pPr marL="285750" indent="-285750">
              <a:lnSpc>
                <a:spcPct val="150000"/>
              </a:lnSpc>
              <a:buFont typeface="Wingdings" panose="05000000000000000000" pitchFamily="2" charset="2"/>
              <a:buChar char="q"/>
            </a:pPr>
            <a:r>
              <a:rPr lang="en-AU" dirty="0"/>
              <a:t>360 goals were analysed </a:t>
            </a:r>
          </a:p>
          <a:p>
            <a:pPr marL="285750" indent="-285750">
              <a:lnSpc>
                <a:spcPct val="150000"/>
              </a:lnSpc>
              <a:buFont typeface="Wingdings" panose="05000000000000000000" pitchFamily="2" charset="2"/>
              <a:buChar char="q"/>
            </a:pPr>
            <a:r>
              <a:rPr lang="en-AU" dirty="0"/>
              <a:t>Most actions of the scoring player were straight sprints</a:t>
            </a:r>
          </a:p>
          <a:p>
            <a:pPr marL="285750" indent="-285750">
              <a:lnSpc>
                <a:spcPct val="150000"/>
              </a:lnSpc>
              <a:buFont typeface="Wingdings" panose="05000000000000000000" pitchFamily="2" charset="2"/>
              <a:buChar char="q"/>
            </a:pPr>
            <a:r>
              <a:rPr lang="en-AU" dirty="0"/>
              <a:t>Without an opponent</a:t>
            </a:r>
          </a:p>
          <a:p>
            <a:pPr marL="285750" indent="-285750">
              <a:lnSpc>
                <a:spcPct val="150000"/>
              </a:lnSpc>
              <a:buFont typeface="Wingdings" panose="05000000000000000000" pitchFamily="2" charset="2"/>
              <a:buChar char="q"/>
            </a:pPr>
            <a:r>
              <a:rPr lang="en-AU" dirty="0"/>
              <a:t>Without the ball</a:t>
            </a:r>
          </a:p>
        </p:txBody>
      </p:sp>
    </p:spTree>
    <p:extLst>
      <p:ext uri="{BB962C8B-B14F-4D97-AF65-F5344CB8AC3E}">
        <p14:creationId xmlns:p14="http://schemas.microsoft.com/office/powerpoint/2010/main" val="27984143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A680D8-7438-4AF4-A991-BD3F95552F1D}"/>
              </a:ext>
            </a:extLst>
          </p:cNvPr>
          <p:cNvPicPr>
            <a:picLocks noChangeAspect="1"/>
          </p:cNvPicPr>
          <p:nvPr/>
        </p:nvPicPr>
        <p:blipFill>
          <a:blip r:embed="rId2"/>
          <a:stretch>
            <a:fillRect/>
          </a:stretch>
        </p:blipFill>
        <p:spPr>
          <a:xfrm>
            <a:off x="4139952" y="2492896"/>
            <a:ext cx="4673965" cy="3507344"/>
          </a:xfrm>
          <a:prstGeom prst="rect">
            <a:avLst/>
          </a:prstGeom>
        </p:spPr>
      </p:pic>
      <p:sp>
        <p:nvSpPr>
          <p:cNvPr id="3" name="TextBox 2">
            <a:extLst>
              <a:ext uri="{FF2B5EF4-FFF2-40B4-BE49-F238E27FC236}">
                <a16:creationId xmlns:a16="http://schemas.microsoft.com/office/drawing/2014/main" id="{4CE70D3C-A5AC-4FD8-9A3E-2CEC65376402}"/>
              </a:ext>
            </a:extLst>
          </p:cNvPr>
          <p:cNvSpPr txBox="1"/>
          <p:nvPr/>
        </p:nvSpPr>
        <p:spPr>
          <a:xfrm>
            <a:off x="179512" y="1052736"/>
            <a:ext cx="5976664" cy="800219"/>
          </a:xfrm>
          <a:prstGeom prst="rect">
            <a:avLst/>
          </a:prstGeom>
          <a:noFill/>
        </p:spPr>
        <p:txBody>
          <a:bodyPr wrap="square" rtlCol="0">
            <a:spAutoFit/>
          </a:bodyPr>
          <a:lstStyle/>
          <a:p>
            <a:pPr algn="r"/>
            <a:r>
              <a:rPr lang="en-AU" b="1" dirty="0"/>
              <a:t>Send your questions to: </a:t>
            </a:r>
            <a:r>
              <a:rPr lang="en-AU" sz="2800" b="1" dirty="0"/>
              <a:t>speedyranell@bigpond.com</a:t>
            </a:r>
          </a:p>
        </p:txBody>
      </p:sp>
      <p:pic>
        <p:nvPicPr>
          <p:cNvPr id="5" name="Picture 4">
            <a:extLst>
              <a:ext uri="{FF2B5EF4-FFF2-40B4-BE49-F238E27FC236}">
                <a16:creationId xmlns:a16="http://schemas.microsoft.com/office/drawing/2014/main" id="{6F79E082-F6E8-405A-97A8-8E8179F426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972" y="4245637"/>
            <a:ext cx="2099804" cy="2132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53749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659828-C17B-40BE-A156-6D41BDC3DA1F}"/>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12222"/>
          <a:stretch/>
        </p:blipFill>
        <p:spPr>
          <a:xfrm>
            <a:off x="251520" y="181418"/>
            <a:ext cx="8712968" cy="6487942"/>
          </a:xfrm>
          <a:prstGeom prst="rect">
            <a:avLst/>
          </a:prstGeom>
        </p:spPr>
      </p:pic>
      <p:graphicFrame>
        <p:nvGraphicFramePr>
          <p:cNvPr id="2" name="Diagram 1">
            <a:extLst>
              <a:ext uri="{FF2B5EF4-FFF2-40B4-BE49-F238E27FC236}">
                <a16:creationId xmlns:a16="http://schemas.microsoft.com/office/drawing/2014/main" id="{1053D1A9-F906-4C2E-9F22-9487328273CE}"/>
              </a:ext>
            </a:extLst>
          </p:cNvPr>
          <p:cNvGraphicFramePr/>
          <p:nvPr>
            <p:extLst>
              <p:ext uri="{D42A27DB-BD31-4B8C-83A1-F6EECF244321}">
                <p14:modId xmlns:p14="http://schemas.microsoft.com/office/powerpoint/2010/main" val="4062375070"/>
              </p:ext>
            </p:extLst>
          </p:nvPr>
        </p:nvGraphicFramePr>
        <p:xfrm>
          <a:off x="179512" y="2276872"/>
          <a:ext cx="8712968" cy="5250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410891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22C9-7F61-472B-A510-998E6DC996A7}"/>
              </a:ext>
            </a:extLst>
          </p:cNvPr>
          <p:cNvSpPr>
            <a:spLocks noGrp="1"/>
          </p:cNvSpPr>
          <p:nvPr>
            <p:ph type="title"/>
          </p:nvPr>
        </p:nvSpPr>
        <p:spPr/>
        <p:txBody>
          <a:bodyPr>
            <a:noAutofit/>
          </a:bodyPr>
          <a:lstStyle/>
          <a:p>
            <a:r>
              <a:rPr lang="en-AU" sz="4000" b="1" dirty="0">
                <a:latin typeface="Candara" panose="020E0502030303020204" pitchFamily="34" charset="0"/>
              </a:rPr>
              <a:t>Postural Stabilisation </a:t>
            </a:r>
            <a:br>
              <a:rPr lang="en-AU" sz="4000" b="1" dirty="0">
                <a:latin typeface="Candara" panose="020E0502030303020204" pitchFamily="34" charset="0"/>
              </a:rPr>
            </a:br>
            <a:r>
              <a:rPr lang="en-AU" sz="4000" b="1" dirty="0">
                <a:latin typeface="Candara" panose="020E0502030303020204" pitchFamily="34" charset="0"/>
              </a:rPr>
              <a:t>&amp; Alignment</a:t>
            </a:r>
          </a:p>
        </p:txBody>
      </p:sp>
      <p:sp>
        <p:nvSpPr>
          <p:cNvPr id="3" name="Content Placeholder 2">
            <a:extLst>
              <a:ext uri="{FF2B5EF4-FFF2-40B4-BE49-F238E27FC236}">
                <a16:creationId xmlns:a16="http://schemas.microsoft.com/office/drawing/2014/main" id="{B8F824A5-2222-4A6F-BB56-0CC8A631B193}"/>
              </a:ext>
            </a:extLst>
          </p:cNvPr>
          <p:cNvSpPr>
            <a:spLocks noGrp="1"/>
          </p:cNvSpPr>
          <p:nvPr>
            <p:ph idx="1"/>
          </p:nvPr>
        </p:nvSpPr>
        <p:spPr>
          <a:xfrm>
            <a:off x="3059832" y="1752600"/>
            <a:ext cx="5626968" cy="4373563"/>
          </a:xfrm>
        </p:spPr>
        <p:txBody>
          <a:bodyPr>
            <a:normAutofit fontScale="92500"/>
          </a:bodyPr>
          <a:lstStyle/>
          <a:p>
            <a:pPr>
              <a:lnSpc>
                <a:spcPct val="150000"/>
              </a:lnSpc>
            </a:pPr>
            <a:r>
              <a:rPr lang="en-AU" dirty="0">
                <a:latin typeface="Candara" panose="020E0502030303020204" pitchFamily="34" charset="0"/>
              </a:rPr>
              <a:t>Cornerstone of optimal movement</a:t>
            </a:r>
          </a:p>
          <a:p>
            <a:pPr marL="114300" indent="0">
              <a:lnSpc>
                <a:spcPct val="150000"/>
              </a:lnSpc>
              <a:buNone/>
            </a:pPr>
            <a:endParaRPr lang="en-AU" dirty="0">
              <a:latin typeface="Candara" panose="020E0502030303020204" pitchFamily="34" charset="0"/>
            </a:endParaRPr>
          </a:p>
          <a:p>
            <a:pPr>
              <a:lnSpc>
                <a:spcPct val="150000"/>
              </a:lnSpc>
            </a:pPr>
            <a:r>
              <a:rPr lang="en-AU" dirty="0">
                <a:latin typeface="Candara" panose="020E0502030303020204" pitchFamily="34" charset="0"/>
              </a:rPr>
              <a:t>Stability at the core ensures appropriate movement of the limbs.</a:t>
            </a:r>
          </a:p>
          <a:p>
            <a:pPr marL="114300" indent="0">
              <a:lnSpc>
                <a:spcPct val="150000"/>
              </a:lnSpc>
              <a:buNone/>
            </a:pPr>
            <a:r>
              <a:rPr lang="en-AU" dirty="0">
                <a:latin typeface="Candara" panose="020E0502030303020204" pitchFamily="34" charset="0"/>
              </a:rPr>
              <a:t> </a:t>
            </a:r>
          </a:p>
          <a:p>
            <a:pPr>
              <a:lnSpc>
                <a:spcPct val="150000"/>
              </a:lnSpc>
            </a:pPr>
            <a:r>
              <a:rPr lang="en-AU" dirty="0">
                <a:latin typeface="Candara" panose="020E0502030303020204" pitchFamily="34" charset="0"/>
              </a:rPr>
              <a:t>Promotes relaxation, freedom of movement and elastic energy production. </a:t>
            </a:r>
          </a:p>
        </p:txBody>
      </p:sp>
      <p:pic>
        <p:nvPicPr>
          <p:cNvPr id="5" name="Picture 4">
            <a:extLst>
              <a:ext uri="{FF2B5EF4-FFF2-40B4-BE49-F238E27FC236}">
                <a16:creationId xmlns:a16="http://schemas.microsoft.com/office/drawing/2014/main" id="{E14D408F-A30D-4DC0-8430-1783459FCB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00" b="4851"/>
          <a:stretch/>
        </p:blipFill>
        <p:spPr>
          <a:xfrm>
            <a:off x="539552" y="1825899"/>
            <a:ext cx="2398770" cy="4536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4852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750" b="12285"/>
          <a:stretch/>
        </p:blipFill>
        <p:spPr>
          <a:xfrm>
            <a:off x="3635896" y="3713717"/>
            <a:ext cx="4927329" cy="2735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AU" sz="4400" b="1" dirty="0">
                <a:latin typeface="Candara" panose="020E0502030303020204" pitchFamily="34" charset="0"/>
              </a:rPr>
              <a:t>The goal of acceleration</a:t>
            </a:r>
          </a:p>
        </p:txBody>
      </p:sp>
      <p:sp>
        <p:nvSpPr>
          <p:cNvPr id="3" name="Content Placeholder 2"/>
          <p:cNvSpPr>
            <a:spLocks noGrp="1"/>
          </p:cNvSpPr>
          <p:nvPr>
            <p:ph idx="1"/>
          </p:nvPr>
        </p:nvSpPr>
        <p:spPr>
          <a:xfrm>
            <a:off x="271988" y="1844824"/>
            <a:ext cx="8568952" cy="3600400"/>
          </a:xfrm>
        </p:spPr>
        <p:txBody>
          <a:bodyPr>
            <a:normAutofit/>
          </a:bodyPr>
          <a:lstStyle/>
          <a:p>
            <a:pPr marL="114300" indent="0">
              <a:lnSpc>
                <a:spcPct val="150000"/>
              </a:lnSpc>
              <a:buNone/>
            </a:pPr>
            <a:r>
              <a:rPr lang="en-AU" dirty="0">
                <a:latin typeface="Candara" panose="020E0502030303020204" pitchFamily="34" charset="0"/>
              </a:rPr>
              <a:t>To sustain a balanced posture while optimising the direction and magnitude of force in an effort to reach maximal velocity as fast and efficiently as possible. </a:t>
            </a:r>
            <a:r>
              <a:rPr lang="en-AU" sz="1600" dirty="0">
                <a:latin typeface="Candara" panose="020E0502030303020204" pitchFamily="34" charset="0"/>
              </a:rPr>
              <a:t>(Frans Bosch and Ronald </a:t>
            </a:r>
            <a:r>
              <a:rPr lang="en-AU" sz="1600" dirty="0" err="1">
                <a:latin typeface="Candara" panose="020E0502030303020204" pitchFamily="34" charset="0"/>
              </a:rPr>
              <a:t>Klomp</a:t>
            </a:r>
            <a:r>
              <a:rPr lang="en-AU" sz="1600" dirty="0">
                <a:latin typeface="Candara" panose="020E0502030303020204" pitchFamily="34" charset="0"/>
              </a:rPr>
              <a:t>, 2005)</a:t>
            </a:r>
          </a:p>
          <a:p>
            <a:pPr marL="114300" indent="0">
              <a:lnSpc>
                <a:spcPct val="150000"/>
              </a:lnSpc>
              <a:buNone/>
            </a:pPr>
            <a:endParaRPr lang="en-AU" dirty="0">
              <a:latin typeface="Candara" panose="020E0502030303020204" pitchFamily="34" charset="0"/>
            </a:endParaRPr>
          </a:p>
        </p:txBody>
      </p:sp>
    </p:spTree>
    <p:extLst>
      <p:ext uri="{BB962C8B-B14F-4D97-AF65-F5344CB8AC3E}">
        <p14:creationId xmlns:p14="http://schemas.microsoft.com/office/powerpoint/2010/main" val="27554367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572000" y="1777264"/>
            <a:ext cx="3874458" cy="2683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p:cNvPicPr>
            <a:picLocks noChangeAspect="1" noChangeArrowheads="1"/>
          </p:cNvPicPr>
          <p:nvPr/>
        </p:nvPicPr>
        <p:blipFill rotWithShape="1">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b="7435"/>
          <a:stretch/>
        </p:blipFill>
        <p:spPr bwMode="auto">
          <a:xfrm>
            <a:off x="634352" y="2073867"/>
            <a:ext cx="3577607" cy="4070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AU" sz="4400" b="1" dirty="0">
                <a:latin typeface="Candara" panose="020E0502030303020204" pitchFamily="34" charset="0"/>
              </a:rPr>
              <a:t>Acceleration</a:t>
            </a:r>
          </a:p>
        </p:txBody>
      </p:sp>
      <p:sp>
        <p:nvSpPr>
          <p:cNvPr id="3" name="Content Placeholder 2"/>
          <p:cNvSpPr>
            <a:spLocks noGrp="1"/>
          </p:cNvSpPr>
          <p:nvPr>
            <p:ph idx="1"/>
          </p:nvPr>
        </p:nvSpPr>
        <p:spPr>
          <a:xfrm>
            <a:off x="3787208" y="4509120"/>
            <a:ext cx="5069267" cy="1941833"/>
          </a:xfrm>
        </p:spPr>
        <p:txBody>
          <a:bodyPr numCol="1">
            <a:normAutofit fontScale="92500" lnSpcReduction="20000"/>
          </a:bodyPr>
          <a:lstStyle/>
          <a:p>
            <a:pPr marL="114300" indent="0">
              <a:buNone/>
            </a:pPr>
            <a:r>
              <a:rPr lang="en-AU" dirty="0">
                <a:latin typeface="Candara" panose="020E0502030303020204" pitchFamily="34" charset="0"/>
              </a:rPr>
              <a:t>                                 </a:t>
            </a:r>
            <a:r>
              <a:rPr lang="en-AU" sz="3100" b="1" dirty="0">
                <a:latin typeface="Candara" panose="020E0502030303020204" pitchFamily="34" charset="0"/>
              </a:rPr>
              <a:t>Faults</a:t>
            </a:r>
          </a:p>
          <a:p>
            <a:pPr marL="411480" lvl="1" indent="0" algn="ctr">
              <a:buNone/>
            </a:pPr>
            <a:r>
              <a:rPr lang="en-AU" sz="2600" dirty="0">
                <a:latin typeface="Candara" panose="020E0502030303020204" pitchFamily="34" charset="0"/>
              </a:rPr>
              <a:t>Excessive hip flexion</a:t>
            </a:r>
          </a:p>
          <a:p>
            <a:pPr marL="411480" lvl="1" indent="0" algn="ctr">
              <a:buNone/>
            </a:pPr>
            <a:r>
              <a:rPr lang="en-AU" sz="2600" dirty="0">
                <a:latin typeface="Candara" panose="020E0502030303020204" pitchFamily="34" charset="0"/>
              </a:rPr>
              <a:t>Excessive axial rotation</a:t>
            </a:r>
          </a:p>
          <a:p>
            <a:pPr marL="411480" lvl="1" indent="0" algn="ctr">
              <a:buNone/>
            </a:pPr>
            <a:r>
              <a:rPr lang="en-AU" sz="2600" dirty="0">
                <a:latin typeface="Candara" panose="020E0502030303020204" pitchFamily="34" charset="0"/>
              </a:rPr>
              <a:t>Dropped head position</a:t>
            </a:r>
          </a:p>
          <a:p>
            <a:pPr marL="411480" lvl="1" indent="0" algn="ctr">
              <a:buNone/>
            </a:pPr>
            <a:r>
              <a:rPr lang="en-AU" sz="2600" dirty="0">
                <a:latin typeface="Candara" panose="020E0502030303020204" pitchFamily="34" charset="0"/>
              </a:rPr>
              <a:t>Over-reaching first step </a:t>
            </a:r>
          </a:p>
        </p:txBody>
      </p:sp>
      <p:sp>
        <p:nvSpPr>
          <p:cNvPr id="10" name="Rectangle: Rounded Corners 9">
            <a:extLst>
              <a:ext uri="{FF2B5EF4-FFF2-40B4-BE49-F238E27FC236}">
                <a16:creationId xmlns:a16="http://schemas.microsoft.com/office/drawing/2014/main" id="{0AD9E32F-80E6-4E80-AB12-3DF254CF8ED2}"/>
              </a:ext>
            </a:extLst>
          </p:cNvPr>
          <p:cNvSpPr/>
          <p:nvPr/>
        </p:nvSpPr>
        <p:spPr>
          <a:xfrm>
            <a:off x="2925108" y="5480036"/>
            <a:ext cx="864096" cy="5040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a:latin typeface="Candara" panose="020E0502030303020204" pitchFamily="34" charset="0"/>
              </a:rPr>
              <a:t>45-55</a:t>
            </a:r>
            <a:r>
              <a:rPr lang="en-AU" dirty="0"/>
              <a:t>’</a:t>
            </a:r>
          </a:p>
        </p:txBody>
      </p:sp>
      <p:sp>
        <p:nvSpPr>
          <p:cNvPr id="11" name="Rectangle: Rounded Corners 10">
            <a:extLst>
              <a:ext uri="{FF2B5EF4-FFF2-40B4-BE49-F238E27FC236}">
                <a16:creationId xmlns:a16="http://schemas.microsoft.com/office/drawing/2014/main" id="{922C1791-E2AF-49B0-B17D-A09F5C65DC24}"/>
              </a:ext>
            </a:extLst>
          </p:cNvPr>
          <p:cNvSpPr/>
          <p:nvPr/>
        </p:nvSpPr>
        <p:spPr>
          <a:xfrm>
            <a:off x="4932040" y="2060848"/>
            <a:ext cx="1008112" cy="5040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a:latin typeface="Candara" panose="020E0502030303020204" pitchFamily="34" charset="0"/>
              </a:rPr>
              <a:t>35 – 45’</a:t>
            </a:r>
          </a:p>
        </p:txBody>
      </p:sp>
    </p:spTree>
    <p:extLst>
      <p:ext uri="{BB962C8B-B14F-4D97-AF65-F5344CB8AC3E}">
        <p14:creationId xmlns:p14="http://schemas.microsoft.com/office/powerpoint/2010/main" val="1659744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9CC6-611B-49C0-B707-D09AB9F61DB8}"/>
              </a:ext>
            </a:extLst>
          </p:cNvPr>
          <p:cNvSpPr>
            <a:spLocks noGrp="1"/>
          </p:cNvSpPr>
          <p:nvPr>
            <p:ph type="title"/>
          </p:nvPr>
        </p:nvSpPr>
        <p:spPr/>
        <p:txBody>
          <a:bodyPr>
            <a:normAutofit/>
          </a:bodyPr>
          <a:lstStyle/>
          <a:p>
            <a:r>
              <a:rPr lang="en-AU" sz="4800" b="1" dirty="0">
                <a:latin typeface="Candara" panose="020E0502030303020204" pitchFamily="34" charset="0"/>
              </a:rPr>
              <a:t>Acceleration cont.  </a:t>
            </a:r>
          </a:p>
        </p:txBody>
      </p:sp>
      <p:graphicFrame>
        <p:nvGraphicFramePr>
          <p:cNvPr id="4" name="Content Placeholder 3">
            <a:extLst>
              <a:ext uri="{FF2B5EF4-FFF2-40B4-BE49-F238E27FC236}">
                <a16:creationId xmlns:a16="http://schemas.microsoft.com/office/drawing/2014/main" id="{253F3629-4655-491B-BFEC-EB01016FB00D}"/>
              </a:ext>
            </a:extLst>
          </p:cNvPr>
          <p:cNvGraphicFramePr>
            <a:graphicFrameLocks noGrp="1"/>
          </p:cNvGraphicFramePr>
          <p:nvPr>
            <p:ph idx="1"/>
            <p:extLst>
              <p:ext uri="{D42A27DB-BD31-4B8C-83A1-F6EECF244321}">
                <p14:modId xmlns:p14="http://schemas.microsoft.com/office/powerpoint/2010/main" val="834690473"/>
              </p:ext>
            </p:extLst>
          </p:nvPr>
        </p:nvGraphicFramePr>
        <p:xfrm>
          <a:off x="3923928" y="2272109"/>
          <a:ext cx="5040560" cy="3438525"/>
        </p:xfrm>
        <a:graphic>
          <a:graphicData uri="http://schemas.openxmlformats.org/drawingml/2006/table">
            <a:tbl>
              <a:tblPr firstRow="1" bandRow="1">
                <a:tableStyleId>{BC89EF96-8CEA-46FF-86C4-4CE0E7609802}</a:tableStyleId>
              </a:tblPr>
              <a:tblGrid>
                <a:gridCol w="1064839">
                  <a:extLst>
                    <a:ext uri="{9D8B030D-6E8A-4147-A177-3AD203B41FA5}">
                      <a16:colId xmlns:a16="http://schemas.microsoft.com/office/drawing/2014/main" val="2765754394"/>
                    </a:ext>
                  </a:extLst>
                </a:gridCol>
                <a:gridCol w="3975721">
                  <a:extLst>
                    <a:ext uri="{9D8B030D-6E8A-4147-A177-3AD203B41FA5}">
                      <a16:colId xmlns:a16="http://schemas.microsoft.com/office/drawing/2014/main" val="1814729986"/>
                    </a:ext>
                  </a:extLst>
                </a:gridCol>
              </a:tblGrid>
              <a:tr h="370840">
                <a:tc>
                  <a:txBody>
                    <a:bodyPr/>
                    <a:lstStyle/>
                    <a:p>
                      <a:pPr algn="ctr"/>
                      <a:r>
                        <a:rPr lang="en-AU" sz="1800" b="1" dirty="0">
                          <a:latin typeface="Candara" panose="020E0502030303020204" pitchFamily="34" charset="0"/>
                        </a:rPr>
                        <a:t>Posture</a:t>
                      </a:r>
                    </a:p>
                  </a:txBody>
                  <a:tcPr anchor="ctr"/>
                </a:tc>
                <a:tc>
                  <a:txBody>
                    <a:bodyPr/>
                    <a:lstStyle/>
                    <a:p>
                      <a:pPr>
                        <a:lnSpc>
                          <a:spcPct val="150000"/>
                        </a:lnSpc>
                      </a:pPr>
                      <a:r>
                        <a:rPr lang="en-AU" sz="1800" b="0" dirty="0">
                          <a:latin typeface="Candara" panose="020E0502030303020204" pitchFamily="34" charset="0"/>
                        </a:rPr>
                        <a:t>Straight line from head to heel on stance leg</a:t>
                      </a:r>
                    </a:p>
                  </a:txBody>
                  <a:tcPr/>
                </a:tc>
                <a:extLst>
                  <a:ext uri="{0D108BD9-81ED-4DB2-BD59-A6C34878D82A}">
                    <a16:rowId xmlns:a16="http://schemas.microsoft.com/office/drawing/2014/main" val="1410033060"/>
                  </a:ext>
                </a:extLst>
              </a:tr>
              <a:tr h="370840">
                <a:tc>
                  <a:txBody>
                    <a:bodyPr/>
                    <a:lstStyle/>
                    <a:p>
                      <a:pPr algn="ctr"/>
                      <a:r>
                        <a:rPr lang="en-AU" sz="1800" b="1" dirty="0">
                          <a:latin typeface="Candara" panose="020E0502030303020204" pitchFamily="34" charset="0"/>
                        </a:rPr>
                        <a:t>Ground Contact</a:t>
                      </a:r>
                    </a:p>
                  </a:txBody>
                  <a:tcPr anchor="ctr"/>
                </a:tc>
                <a:tc>
                  <a:txBody>
                    <a:bodyPr/>
                    <a:lstStyle/>
                    <a:p>
                      <a:pPr>
                        <a:lnSpc>
                          <a:spcPct val="150000"/>
                        </a:lnSpc>
                      </a:pPr>
                      <a:r>
                        <a:rPr lang="en-AU" sz="1800" dirty="0">
                          <a:latin typeface="Candara" panose="020E0502030303020204" pitchFamily="34" charset="0"/>
                        </a:rPr>
                        <a:t>Straight back, braced core, ball of foot contact, positive shin contact, shin parallel to rear thigh</a:t>
                      </a:r>
                    </a:p>
                  </a:txBody>
                  <a:tcPr/>
                </a:tc>
                <a:extLst>
                  <a:ext uri="{0D108BD9-81ED-4DB2-BD59-A6C34878D82A}">
                    <a16:rowId xmlns:a16="http://schemas.microsoft.com/office/drawing/2014/main" val="760005813"/>
                  </a:ext>
                </a:extLst>
              </a:tr>
              <a:tr h="370840">
                <a:tc>
                  <a:txBody>
                    <a:bodyPr/>
                    <a:lstStyle/>
                    <a:p>
                      <a:pPr algn="ctr"/>
                      <a:r>
                        <a:rPr lang="en-AU" sz="1800" b="1" dirty="0">
                          <a:latin typeface="Candara" panose="020E0502030303020204" pitchFamily="34" charset="0"/>
                        </a:rPr>
                        <a:t>Push </a:t>
                      </a:r>
                    </a:p>
                  </a:txBody>
                  <a:tcPr anchor="ctr"/>
                </a:tc>
                <a:tc>
                  <a:txBody>
                    <a:bodyPr/>
                    <a:lstStyle/>
                    <a:p>
                      <a:pPr>
                        <a:lnSpc>
                          <a:spcPct val="150000"/>
                        </a:lnSpc>
                      </a:pPr>
                      <a:r>
                        <a:rPr lang="en-AU" sz="1800" dirty="0">
                          <a:latin typeface="Candara" panose="020E0502030303020204" pitchFamily="34" charset="0"/>
                        </a:rPr>
                        <a:t>Pushing force through foot, driving opposite knee forward, near full extension of hip, knee and ankle</a:t>
                      </a:r>
                    </a:p>
                  </a:txBody>
                  <a:tcPr/>
                </a:tc>
                <a:extLst>
                  <a:ext uri="{0D108BD9-81ED-4DB2-BD59-A6C34878D82A}">
                    <a16:rowId xmlns:a16="http://schemas.microsoft.com/office/drawing/2014/main" val="1001221390"/>
                  </a:ext>
                </a:extLst>
              </a:tr>
            </a:tbl>
          </a:graphicData>
        </a:graphic>
      </p:graphicFrame>
      <p:pic>
        <p:nvPicPr>
          <p:cNvPr id="5" name="Picture 4">
            <a:extLst>
              <a:ext uri="{FF2B5EF4-FFF2-40B4-BE49-F238E27FC236}">
                <a16:creationId xmlns:a16="http://schemas.microsoft.com/office/drawing/2014/main" id="{4CE74347-D45A-4462-8355-B0168DCA3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420887"/>
            <a:ext cx="3434605" cy="3140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75463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28BB-DD00-49D4-9852-EE69ED0D8491}"/>
              </a:ext>
            </a:extLst>
          </p:cNvPr>
          <p:cNvSpPr>
            <a:spLocks noGrp="1"/>
          </p:cNvSpPr>
          <p:nvPr>
            <p:ph type="title"/>
          </p:nvPr>
        </p:nvSpPr>
        <p:spPr/>
        <p:txBody>
          <a:bodyPr>
            <a:normAutofit/>
          </a:bodyPr>
          <a:lstStyle/>
          <a:p>
            <a:r>
              <a:rPr lang="en-AU" sz="4400" b="1" dirty="0">
                <a:latin typeface="Candara" panose="020E0502030303020204" pitchFamily="34" charset="0"/>
              </a:rPr>
              <a:t>Training Acceleration</a:t>
            </a:r>
          </a:p>
        </p:txBody>
      </p:sp>
      <p:sp>
        <p:nvSpPr>
          <p:cNvPr id="3" name="Content Placeholder 2">
            <a:extLst>
              <a:ext uri="{FF2B5EF4-FFF2-40B4-BE49-F238E27FC236}">
                <a16:creationId xmlns:a16="http://schemas.microsoft.com/office/drawing/2014/main" id="{E46044EA-6956-4851-B46F-B74CD2695F83}"/>
              </a:ext>
            </a:extLst>
          </p:cNvPr>
          <p:cNvSpPr>
            <a:spLocks noGrp="1"/>
          </p:cNvSpPr>
          <p:nvPr>
            <p:ph idx="1"/>
          </p:nvPr>
        </p:nvSpPr>
        <p:spPr>
          <a:xfrm>
            <a:off x="323528" y="1772816"/>
            <a:ext cx="7499176" cy="4837783"/>
          </a:xfrm>
        </p:spPr>
        <p:txBody>
          <a:bodyPr numCol="2">
            <a:normAutofit/>
          </a:bodyPr>
          <a:lstStyle/>
          <a:p>
            <a:pPr>
              <a:lnSpc>
                <a:spcPct val="150000"/>
              </a:lnSpc>
            </a:pPr>
            <a:r>
              <a:rPr lang="en-AU" dirty="0"/>
              <a:t>Wall acceleratory drill</a:t>
            </a:r>
          </a:p>
          <a:p>
            <a:pPr>
              <a:lnSpc>
                <a:spcPct val="150000"/>
              </a:lnSpc>
            </a:pPr>
            <a:r>
              <a:rPr lang="en-AU" dirty="0"/>
              <a:t>Prone start</a:t>
            </a:r>
          </a:p>
          <a:p>
            <a:pPr>
              <a:lnSpc>
                <a:spcPct val="150000"/>
              </a:lnSpc>
            </a:pPr>
            <a:r>
              <a:rPr lang="en-AU" dirty="0"/>
              <a:t>Push up start</a:t>
            </a:r>
          </a:p>
          <a:p>
            <a:pPr>
              <a:lnSpc>
                <a:spcPct val="150000"/>
              </a:lnSpc>
            </a:pPr>
            <a:r>
              <a:rPr lang="en-AU" dirty="0"/>
              <a:t>3 point start</a:t>
            </a:r>
          </a:p>
          <a:p>
            <a:pPr>
              <a:lnSpc>
                <a:spcPct val="150000"/>
              </a:lnSpc>
            </a:pPr>
            <a:r>
              <a:rPr lang="en-AU" dirty="0"/>
              <a:t>Crouch start</a:t>
            </a:r>
          </a:p>
          <a:p>
            <a:pPr>
              <a:lnSpc>
                <a:spcPct val="150000"/>
              </a:lnSpc>
            </a:pPr>
            <a:r>
              <a:rPr lang="en-AU" dirty="0"/>
              <a:t>Falling start</a:t>
            </a:r>
          </a:p>
          <a:p>
            <a:pPr>
              <a:lnSpc>
                <a:spcPct val="150000"/>
              </a:lnSpc>
            </a:pPr>
            <a:r>
              <a:rPr lang="en-AU" dirty="0"/>
              <a:t>Rolling start</a:t>
            </a:r>
          </a:p>
        </p:txBody>
      </p:sp>
      <p:pic>
        <p:nvPicPr>
          <p:cNvPr id="4" name="Picture 3">
            <a:extLst>
              <a:ext uri="{FF2B5EF4-FFF2-40B4-BE49-F238E27FC236}">
                <a16:creationId xmlns:a16="http://schemas.microsoft.com/office/drawing/2014/main" id="{214D30A6-A8AA-4988-B4A1-AF0682C7C954}"/>
              </a:ext>
            </a:extLst>
          </p:cNvPr>
          <p:cNvPicPr>
            <a:picLocks noChangeAspect="1"/>
          </p:cNvPicPr>
          <p:nvPr/>
        </p:nvPicPr>
        <p:blipFill>
          <a:blip r:embed="rId3"/>
          <a:stretch>
            <a:fillRect/>
          </a:stretch>
        </p:blipFill>
        <p:spPr>
          <a:xfrm>
            <a:off x="6598653" y="4473242"/>
            <a:ext cx="1042506" cy="1036410"/>
          </a:xfrm>
          <a:prstGeom prst="rect">
            <a:avLst/>
          </a:prstGeom>
        </p:spPr>
      </p:pic>
      <p:sp>
        <p:nvSpPr>
          <p:cNvPr id="5" name="TextBox 4">
            <a:extLst>
              <a:ext uri="{FF2B5EF4-FFF2-40B4-BE49-F238E27FC236}">
                <a16:creationId xmlns:a16="http://schemas.microsoft.com/office/drawing/2014/main" id="{E10E72DF-DD63-41DC-85E0-59612AF41794}"/>
              </a:ext>
            </a:extLst>
          </p:cNvPr>
          <p:cNvSpPr txBox="1"/>
          <p:nvPr/>
        </p:nvSpPr>
        <p:spPr>
          <a:xfrm>
            <a:off x="5640094" y="5820462"/>
            <a:ext cx="2959624" cy="369332"/>
          </a:xfrm>
          <a:prstGeom prst="rect">
            <a:avLst/>
          </a:prstGeom>
          <a:noFill/>
        </p:spPr>
        <p:txBody>
          <a:bodyPr wrap="square" rtlCol="0">
            <a:spAutoFit/>
          </a:bodyPr>
          <a:lstStyle/>
          <a:p>
            <a:r>
              <a:rPr lang="en-AU" dirty="0">
                <a:solidFill>
                  <a:schemeClr val="accent1"/>
                </a:solidFill>
              </a:rPr>
              <a:t>Acceleration Drills Video </a:t>
            </a:r>
          </a:p>
        </p:txBody>
      </p:sp>
    </p:spTree>
    <p:extLst>
      <p:ext uri="{BB962C8B-B14F-4D97-AF65-F5344CB8AC3E}">
        <p14:creationId xmlns:p14="http://schemas.microsoft.com/office/powerpoint/2010/main" val="27292505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2CCF-DB89-4822-A883-0DF5ED114887}"/>
              </a:ext>
            </a:extLst>
          </p:cNvPr>
          <p:cNvSpPr>
            <a:spLocks noGrp="1"/>
          </p:cNvSpPr>
          <p:nvPr>
            <p:ph type="title"/>
          </p:nvPr>
        </p:nvSpPr>
        <p:spPr/>
        <p:txBody>
          <a:bodyPr>
            <a:normAutofit/>
          </a:bodyPr>
          <a:lstStyle/>
          <a:p>
            <a:r>
              <a:rPr lang="en-AU" sz="4400" b="1" dirty="0">
                <a:latin typeface="Candara" panose="020E0502030303020204" pitchFamily="34" charset="0"/>
              </a:rPr>
              <a:t>CONTEXTUAL INTERFERENCE</a:t>
            </a:r>
          </a:p>
        </p:txBody>
      </p:sp>
      <p:pic>
        <p:nvPicPr>
          <p:cNvPr id="6" name="Picture 5">
            <a:extLst>
              <a:ext uri="{FF2B5EF4-FFF2-40B4-BE49-F238E27FC236}">
                <a16:creationId xmlns:a16="http://schemas.microsoft.com/office/drawing/2014/main" id="{63A371B4-317B-4DBF-B339-4A2433FAC268}"/>
              </a:ext>
            </a:extLst>
          </p:cNvPr>
          <p:cNvPicPr>
            <a:picLocks noChangeAspect="1"/>
          </p:cNvPicPr>
          <p:nvPr/>
        </p:nvPicPr>
        <p:blipFill rotWithShape="1">
          <a:blip r:embed="rId3">
            <a:extLst>
              <a:ext uri="{28A0092B-C50C-407E-A947-70E740481C1C}">
                <a14:useLocalDpi xmlns:a14="http://schemas.microsoft.com/office/drawing/2010/main" val="0"/>
              </a:ext>
            </a:extLst>
          </a:blip>
          <a:srcRect r="6257"/>
          <a:stretch/>
        </p:blipFill>
        <p:spPr>
          <a:xfrm>
            <a:off x="611560" y="2492896"/>
            <a:ext cx="3689076" cy="3384376"/>
          </a:xfrm>
          <a:prstGeom prst="rect">
            <a:avLst/>
          </a:prstGeom>
        </p:spPr>
      </p:pic>
      <p:sp>
        <p:nvSpPr>
          <p:cNvPr id="8" name="Content Placeholder 7">
            <a:extLst>
              <a:ext uri="{FF2B5EF4-FFF2-40B4-BE49-F238E27FC236}">
                <a16:creationId xmlns:a16="http://schemas.microsoft.com/office/drawing/2014/main" id="{F8435EF9-69C3-4E97-AC6D-1F5B728EA025}"/>
              </a:ext>
            </a:extLst>
          </p:cNvPr>
          <p:cNvSpPr>
            <a:spLocks noGrp="1"/>
          </p:cNvSpPr>
          <p:nvPr>
            <p:ph idx="1"/>
          </p:nvPr>
        </p:nvSpPr>
        <p:spPr>
          <a:xfrm>
            <a:off x="4427984" y="2204864"/>
            <a:ext cx="4258816" cy="3921299"/>
          </a:xfrm>
        </p:spPr>
        <p:txBody>
          <a:bodyPr/>
          <a:lstStyle/>
          <a:p>
            <a:pPr marL="114300" indent="0">
              <a:lnSpc>
                <a:spcPct val="150000"/>
              </a:lnSpc>
              <a:buNone/>
            </a:pPr>
            <a:r>
              <a:rPr lang="en-AU" b="1" dirty="0"/>
              <a:t>After a period of block training, integrate contextual interference into the Acceleration training for greater skill acquisition and game transfer</a:t>
            </a:r>
          </a:p>
        </p:txBody>
      </p:sp>
    </p:spTree>
    <p:extLst>
      <p:ext uri="{BB962C8B-B14F-4D97-AF65-F5344CB8AC3E}">
        <p14:creationId xmlns:p14="http://schemas.microsoft.com/office/powerpoint/2010/main" val="40250126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1477</TotalTime>
  <Words>3815</Words>
  <Application>Microsoft Office PowerPoint</Application>
  <PresentationFormat>On-screen Show (4:3)</PresentationFormat>
  <Paragraphs>356</Paragraphs>
  <Slides>28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Book Antiqua</vt:lpstr>
      <vt:lpstr>Calibri</vt:lpstr>
      <vt:lpstr>Candara</vt:lpstr>
      <vt:lpstr>Century Gothic</vt:lpstr>
      <vt:lpstr>Droid Serif</vt:lpstr>
      <vt:lpstr>Wingdings</vt:lpstr>
      <vt:lpstr>Apothecary</vt:lpstr>
      <vt:lpstr>Linear speed</vt:lpstr>
      <vt:lpstr>Linear Speed Terminology</vt:lpstr>
      <vt:lpstr>PowerPoint Presentation</vt:lpstr>
      <vt:lpstr>Postural Stabilisation  &amp; Alignment</vt:lpstr>
      <vt:lpstr>The goal of acceleration</vt:lpstr>
      <vt:lpstr>Acceleration</vt:lpstr>
      <vt:lpstr>Acceleration cont.  </vt:lpstr>
      <vt:lpstr>Training Acceleration</vt:lpstr>
      <vt:lpstr>CONTEXTUAL INTERFERENCE</vt:lpstr>
      <vt:lpstr>PowerPoint Presentation</vt:lpstr>
      <vt:lpstr>MAX VELOCITY </vt:lpstr>
      <vt:lpstr>PowerPoint Presentation</vt:lpstr>
      <vt:lpstr>Top Speed / Max Velocity</vt:lpstr>
      <vt:lpstr>KINOGRAMS</vt:lpstr>
      <vt:lpstr>Foot strike mechanics</vt:lpstr>
      <vt:lpstr>impulse</vt:lpstr>
      <vt:lpstr>Foot recovery mechanics</vt:lpstr>
      <vt:lpstr>PowerPoint Presentation</vt:lpstr>
      <vt:lpstr>Stride cycle mechanics</vt:lpstr>
      <vt:lpstr>Stride time</vt:lpstr>
      <vt:lpstr>STRIDE LENGTH</vt:lpstr>
      <vt:lpstr>Training max velocity</vt:lpstr>
      <vt:lpstr>Illusion of speed</vt:lpstr>
      <vt:lpstr>Arm action</vt:lpstr>
      <vt:lpstr>Technical  drills</vt:lpstr>
      <vt:lpstr>Why top speed for field sport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Mechanics in speed</dc:title>
  <dc:creator>User</dc:creator>
  <cp:lastModifiedBy>User</cp:lastModifiedBy>
  <cp:revision>200</cp:revision>
  <cp:lastPrinted>2014-06-14T01:44:53Z</cp:lastPrinted>
  <dcterms:created xsi:type="dcterms:W3CDTF">2013-11-17T23:55:04Z</dcterms:created>
  <dcterms:modified xsi:type="dcterms:W3CDTF">2020-07-14T02:44:16Z</dcterms:modified>
</cp:coreProperties>
</file>