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2" r:id="rId4"/>
  </p:sldMasterIdLst>
  <p:sldIdLst>
    <p:sldId id="257" r:id="rId5"/>
    <p:sldId id="264" r:id="rId6"/>
    <p:sldId id="265" r:id="rId7"/>
    <p:sldId id="266" r:id="rId8"/>
    <p:sldId id="267" r:id="rId9"/>
    <p:sldId id="259" r:id="rId10"/>
    <p:sldId id="260" r:id="rId11"/>
    <p:sldId id="261" r:id="rId12"/>
    <p:sldId id="262" r:id="rId13"/>
    <p:sldId id="26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94619" autoAdjust="0"/>
  </p:normalViewPr>
  <p:slideViewPr>
    <p:cSldViewPr snapToGrid="0">
      <p:cViewPr varScale="1">
        <p:scale>
          <a:sx n="107" d="100"/>
          <a:sy n="107" d="100"/>
        </p:scale>
        <p:origin x="6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7/22/2024</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7/22/2024</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7/22/2024</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7/22/2024</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7/22/2024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7/22/2024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7/22/2024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7/22/2024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7/22/2024</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7/22/2024</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7/22/2024</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D6D7A0BC-0046-4CAA-8E7F-DCAFE511E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581191" y="1020431"/>
            <a:ext cx="10993549" cy="1475013"/>
          </a:xfrm>
        </p:spPr>
        <p:txBody>
          <a:bodyPr>
            <a:normAutofit/>
          </a:bodyPr>
          <a:lstStyle/>
          <a:p>
            <a:r>
              <a:rPr lang="en-US" dirty="0"/>
              <a:t>Mindfulness: </a:t>
            </a:r>
            <a:br>
              <a:rPr lang="en-US" dirty="0"/>
            </a:br>
            <a:r>
              <a:rPr lang="en-US" dirty="0"/>
              <a:t>Psychology and performance</a:t>
            </a:r>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581194" y="2495445"/>
            <a:ext cx="10993546" cy="468233"/>
          </a:xfrm>
        </p:spPr>
        <p:txBody>
          <a:bodyPr>
            <a:normAutofit/>
          </a:bodyPr>
          <a:lstStyle/>
          <a:p>
            <a:endParaRPr lang="en-US" dirty="0"/>
          </a:p>
        </p:txBody>
      </p:sp>
      <p:sp>
        <p:nvSpPr>
          <p:cNvPr id="20" name="Rectangle 19">
            <a:extLst>
              <a:ext uri="{FF2B5EF4-FFF2-40B4-BE49-F238E27FC236}">
                <a16:creationId xmlns:a16="http://schemas.microsoft.com/office/drawing/2014/main" id="{E7C6334F-6411-41EC-AD7D-179EDD8B5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1">
            <a:extLst>
              <a:ext uri="{FF2B5EF4-FFF2-40B4-BE49-F238E27FC236}">
                <a16:creationId xmlns:a16="http://schemas.microsoft.com/office/drawing/2014/main" id="{E6B02CEE-3AF8-4349-9B3E-8970E6DF62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3">
            <a:extLst>
              <a:ext uri="{FF2B5EF4-FFF2-40B4-BE49-F238E27FC236}">
                <a16:creationId xmlns:a16="http://schemas.microsoft.com/office/drawing/2014/main" id="{AAA01CF0-3FB5-44EB-B7DE-F2E86374C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6" name="Picture 5" descr="abstract image">
            <a:extLst>
              <a:ext uri="{FF2B5EF4-FFF2-40B4-BE49-F238E27FC236}">
                <a16:creationId xmlns:a16="http://schemas.microsoft.com/office/drawing/2014/main" id="{F1A8C364-94D4-4630-BAD0-78722F347055}"/>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448733" y="3081867"/>
            <a:ext cx="11260667" cy="3310466"/>
          </a:xfrm>
          <a:prstGeom prst="rect">
            <a:avLst/>
          </a:prstGeom>
        </p:spPr>
      </p:pic>
    </p:spTree>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67FDF-7D45-AF1C-D373-4A894B83B151}"/>
              </a:ext>
            </a:extLst>
          </p:cNvPr>
          <p:cNvSpPr>
            <a:spLocks noGrp="1"/>
          </p:cNvSpPr>
          <p:nvPr>
            <p:ph type="title"/>
          </p:nvPr>
        </p:nvSpPr>
        <p:spPr>
          <a:xfrm>
            <a:off x="581192" y="930756"/>
            <a:ext cx="11029616" cy="1188720"/>
          </a:xfrm>
        </p:spPr>
        <p:txBody>
          <a:bodyPr>
            <a:normAutofit fontScale="90000"/>
          </a:bodyPr>
          <a:lstStyle/>
          <a:p>
            <a:r>
              <a:rPr lang="en-AU" dirty="0"/>
              <a:t>Visualisation practice</a:t>
            </a:r>
            <a:br>
              <a:rPr lang="en-AU" dirty="0"/>
            </a:br>
            <a:r>
              <a:rPr lang="en-AU" sz="1600" dirty="0">
                <a:solidFill>
                  <a:srgbClr val="212121"/>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Dr Jason Selk, Sports Psychologist for the St Louis Cardinals, uses a step-by-step process for establishing a visualisation practice.</a:t>
            </a:r>
            <a:br>
              <a:rPr lang="en-AU" sz="18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rPr>
            </a:br>
            <a:endParaRPr lang="en-AU" dirty="0"/>
          </a:p>
        </p:txBody>
      </p:sp>
      <p:sp>
        <p:nvSpPr>
          <p:cNvPr id="3" name="Content Placeholder 2">
            <a:extLst>
              <a:ext uri="{FF2B5EF4-FFF2-40B4-BE49-F238E27FC236}">
                <a16:creationId xmlns:a16="http://schemas.microsoft.com/office/drawing/2014/main" id="{92198542-72F4-9141-FF6E-D077DCD19070}"/>
              </a:ext>
            </a:extLst>
          </p:cNvPr>
          <p:cNvSpPr>
            <a:spLocks noGrp="1"/>
          </p:cNvSpPr>
          <p:nvPr>
            <p:ph idx="1"/>
          </p:nvPr>
        </p:nvSpPr>
        <p:spPr/>
        <p:txBody>
          <a:bodyPr/>
          <a:lstStyle/>
          <a:p>
            <a:pPr>
              <a:lnSpc>
                <a:spcPct val="250000"/>
              </a:lnSpc>
            </a:pPr>
            <a:r>
              <a:rPr lang="en-AU" sz="1800" dirty="0">
                <a:solidFill>
                  <a:srgbClr val="212121"/>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STEP 1: CHOOSE YOUR CAMERA ANGLE</a:t>
            </a:r>
            <a:endParaRPr lang="en-AU" sz="18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a:lnSpc>
                <a:spcPct val="250000"/>
              </a:lnSpc>
            </a:pPr>
            <a:r>
              <a:rPr lang="en-AU" sz="1800" dirty="0">
                <a:solidFill>
                  <a:srgbClr val="212121"/>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STEP 2: ATD — ATTENTION TO DETAIL</a:t>
            </a:r>
            <a:endParaRPr lang="en-AU" sz="18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a:lnSpc>
                <a:spcPct val="250000"/>
              </a:lnSpc>
            </a:pPr>
            <a:r>
              <a:rPr lang="en-AU" sz="1800" dirty="0">
                <a:solidFill>
                  <a:srgbClr val="212121"/>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STEP 3: KEEP IT SHORT AND SWEET</a:t>
            </a:r>
            <a:endParaRPr lang="en-AU" sz="18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a:lnSpc>
                <a:spcPct val="250000"/>
              </a:lnSpc>
            </a:pPr>
            <a:r>
              <a:rPr lang="en-AU" sz="1800" dirty="0">
                <a:solidFill>
                  <a:srgbClr val="212121"/>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STEP 4: USE FAST FORWARD, REWIIND AND REPLAY BUT ALWAYS PLAY AT COMPETITION SPEED.</a:t>
            </a:r>
            <a:endParaRPr lang="en-AU" sz="18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AU" dirty="0"/>
          </a:p>
        </p:txBody>
      </p:sp>
    </p:spTree>
    <p:extLst>
      <p:ext uri="{BB962C8B-B14F-4D97-AF65-F5344CB8AC3E}">
        <p14:creationId xmlns:p14="http://schemas.microsoft.com/office/powerpoint/2010/main" val="3884955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A1A7B-65CF-B4FE-B8A0-B9891EB19FC8}"/>
              </a:ext>
            </a:extLst>
          </p:cNvPr>
          <p:cNvSpPr>
            <a:spLocks noGrp="1"/>
          </p:cNvSpPr>
          <p:nvPr>
            <p:ph type="title"/>
          </p:nvPr>
        </p:nvSpPr>
        <p:spPr/>
        <p:txBody>
          <a:bodyPr/>
          <a:lstStyle/>
          <a:p>
            <a:r>
              <a:rPr lang="en-AU" dirty="0"/>
              <a:t>mindfulness</a:t>
            </a:r>
          </a:p>
        </p:txBody>
      </p:sp>
      <p:sp>
        <p:nvSpPr>
          <p:cNvPr id="3" name="Content Placeholder 2">
            <a:extLst>
              <a:ext uri="{FF2B5EF4-FFF2-40B4-BE49-F238E27FC236}">
                <a16:creationId xmlns:a16="http://schemas.microsoft.com/office/drawing/2014/main" id="{52F48A18-465E-0989-E766-9347503EA81B}"/>
              </a:ext>
            </a:extLst>
          </p:cNvPr>
          <p:cNvSpPr>
            <a:spLocks noGrp="1"/>
          </p:cNvSpPr>
          <p:nvPr>
            <p:ph idx="1"/>
          </p:nvPr>
        </p:nvSpPr>
        <p:spPr>
          <a:xfrm>
            <a:off x="581192" y="2340864"/>
            <a:ext cx="11029615" cy="1832719"/>
          </a:xfrm>
        </p:spPr>
        <p:txBody>
          <a:bodyPr/>
          <a:lstStyle/>
          <a:p>
            <a:r>
              <a:rPr lang="en-AU" dirty="0"/>
              <a:t>Mindfulness is the ability to live and act completely in the present moment and be acutely aware of your surroundings without being distracted by external factors. </a:t>
            </a:r>
          </a:p>
          <a:p>
            <a:r>
              <a:rPr lang="en-AU" dirty="0"/>
              <a:t>Mindfulness is being attentive and aware of personal thoughts, feelings and other internal stimuli by practicing moment-by-moment awareness and being fully engaged with whatever you are doing in the present moment. </a:t>
            </a:r>
          </a:p>
        </p:txBody>
      </p:sp>
    </p:spTree>
    <p:extLst>
      <p:ext uri="{BB962C8B-B14F-4D97-AF65-F5344CB8AC3E}">
        <p14:creationId xmlns:p14="http://schemas.microsoft.com/office/powerpoint/2010/main" val="4143679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48A6E-D2F4-9A8F-4767-168271A6D34B}"/>
              </a:ext>
            </a:extLst>
          </p:cNvPr>
          <p:cNvSpPr>
            <a:spLocks noGrp="1"/>
          </p:cNvSpPr>
          <p:nvPr>
            <p:ph type="title"/>
          </p:nvPr>
        </p:nvSpPr>
        <p:spPr/>
        <p:txBody>
          <a:bodyPr>
            <a:normAutofit fontScale="90000"/>
          </a:bodyPr>
          <a:lstStyle/>
          <a:p>
            <a:r>
              <a:rPr lang="en-AU" b="1" dirty="0">
                <a:solidFill>
                  <a:srgbClr val="19222C"/>
                </a:solidFill>
                <a:highlight>
                  <a:srgbClr val="FFFFFF"/>
                </a:highlight>
                <a:latin typeface="Montserrat" panose="00000500000000000000" pitchFamily="2" charset="0"/>
              </a:rPr>
              <a:t>The Benefits of Mindfulness </a:t>
            </a:r>
            <a:br>
              <a:rPr lang="en-AU" b="1" dirty="0">
                <a:solidFill>
                  <a:srgbClr val="19222C"/>
                </a:solidFill>
                <a:highlight>
                  <a:srgbClr val="FFFFFF"/>
                </a:highlight>
                <a:latin typeface="Montserrat" panose="00000500000000000000" pitchFamily="2" charset="0"/>
              </a:rPr>
            </a:br>
            <a:br>
              <a:rPr lang="en-AU" b="1" dirty="0">
                <a:solidFill>
                  <a:srgbClr val="19222C"/>
                </a:solidFill>
                <a:highlight>
                  <a:srgbClr val="FFFFFF"/>
                </a:highlight>
                <a:latin typeface="Montserrat" panose="00000500000000000000" pitchFamily="2" charset="0"/>
              </a:rPr>
            </a:br>
            <a:endParaRPr lang="en-AU" dirty="0"/>
          </a:p>
        </p:txBody>
      </p:sp>
      <p:sp>
        <p:nvSpPr>
          <p:cNvPr id="3" name="Content Placeholder 2">
            <a:extLst>
              <a:ext uri="{FF2B5EF4-FFF2-40B4-BE49-F238E27FC236}">
                <a16:creationId xmlns:a16="http://schemas.microsoft.com/office/drawing/2014/main" id="{F5CCCAA6-71F7-54DF-6C44-0BC9D9A372D1}"/>
              </a:ext>
            </a:extLst>
          </p:cNvPr>
          <p:cNvSpPr>
            <a:spLocks noGrp="1"/>
          </p:cNvSpPr>
          <p:nvPr>
            <p:ph idx="1"/>
          </p:nvPr>
        </p:nvSpPr>
        <p:spPr>
          <a:xfrm>
            <a:off x="581192" y="1789611"/>
            <a:ext cx="11029615" cy="4185739"/>
          </a:xfrm>
        </p:spPr>
        <p:txBody>
          <a:bodyPr>
            <a:normAutofit/>
          </a:bodyPr>
          <a:lstStyle/>
          <a:p>
            <a:pPr>
              <a:lnSpc>
                <a:spcPct val="200000"/>
              </a:lnSpc>
            </a:pPr>
            <a:r>
              <a:rPr lang="en-AU" dirty="0"/>
              <a:t>Mindfulness helps people build a resilient mindset and positive outlook </a:t>
            </a:r>
          </a:p>
          <a:p>
            <a:pPr>
              <a:lnSpc>
                <a:spcPct val="200000"/>
              </a:lnSpc>
            </a:pPr>
            <a:r>
              <a:rPr lang="en-AU" dirty="0"/>
              <a:t>It helps in decreasing stress and anxiety and improving happiness, mood, confidence and focus. </a:t>
            </a:r>
          </a:p>
          <a:p>
            <a:pPr>
              <a:lnSpc>
                <a:spcPct val="200000"/>
              </a:lnSpc>
            </a:pPr>
            <a:r>
              <a:rPr lang="en-AU" dirty="0"/>
              <a:t>Mindfulness has a big impact on mental health and wellbeing, so it is not surprising that it is an important element in the training schedule of elite and high-performing athletes.</a:t>
            </a:r>
          </a:p>
          <a:p>
            <a:pPr>
              <a:lnSpc>
                <a:spcPct val="200000"/>
              </a:lnSpc>
            </a:pPr>
            <a:r>
              <a:rPr lang="en-AU" dirty="0"/>
              <a:t>Mindfulness gives athletes at every level a competitive edge and enables them to perform at their best and remain focussed, even in high-pressure situations. </a:t>
            </a:r>
          </a:p>
        </p:txBody>
      </p:sp>
    </p:spTree>
    <p:extLst>
      <p:ext uri="{BB962C8B-B14F-4D97-AF65-F5344CB8AC3E}">
        <p14:creationId xmlns:p14="http://schemas.microsoft.com/office/powerpoint/2010/main" val="2473238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2C3D4E-4ADB-ECEA-99CB-D7AC897B3B5B}"/>
              </a:ext>
            </a:extLst>
          </p:cNvPr>
          <p:cNvSpPr>
            <a:spLocks noGrp="1"/>
          </p:cNvSpPr>
          <p:nvPr>
            <p:ph idx="1"/>
          </p:nvPr>
        </p:nvSpPr>
        <p:spPr>
          <a:xfrm>
            <a:off x="581192" y="692331"/>
            <a:ext cx="11029615" cy="5283019"/>
          </a:xfrm>
        </p:spPr>
        <p:txBody>
          <a:bodyPr>
            <a:normAutofit/>
          </a:bodyPr>
          <a:lstStyle/>
          <a:p>
            <a:pPr>
              <a:lnSpc>
                <a:spcPct val="150000"/>
              </a:lnSpc>
            </a:pPr>
            <a:r>
              <a:rPr lang="en-AU" dirty="0"/>
              <a:t>“mindfulness is about paying attention to the present moment in a non-judgemental way” and for elite athletes, it is an opportunity to understand and navigate high performance environments on a regular basis. </a:t>
            </a:r>
          </a:p>
          <a:p>
            <a:pPr>
              <a:lnSpc>
                <a:spcPct val="150000"/>
              </a:lnSpc>
            </a:pPr>
            <a:r>
              <a:rPr lang="en-AU" dirty="0"/>
              <a:t>By practicing mindfulness, athletes can block out external pressures, conflicts, stressors and triggers and gain focus and clarity when they need it most.</a:t>
            </a:r>
          </a:p>
          <a:p>
            <a:pPr>
              <a:lnSpc>
                <a:spcPct val="150000"/>
              </a:lnSpc>
            </a:pPr>
            <a:r>
              <a:rPr lang="en-AU" dirty="0"/>
              <a:t> If you spend the whole game thinking about a mistakes from last week or a missed pass earlier in the game, you are distracted and not living in and reacting to the present moment. </a:t>
            </a:r>
          </a:p>
          <a:p>
            <a:pPr>
              <a:lnSpc>
                <a:spcPct val="150000"/>
              </a:lnSpc>
            </a:pPr>
            <a:r>
              <a:rPr lang="en-AU" dirty="0"/>
              <a:t>As a result, you may miss an opportunity to create space on the court, take advantage of an opportunity to intercept a pass or be slow to react to the opposing teams strategic play. </a:t>
            </a:r>
          </a:p>
          <a:p>
            <a:pPr>
              <a:lnSpc>
                <a:spcPct val="150000"/>
              </a:lnSpc>
            </a:pPr>
            <a:r>
              <a:rPr lang="en-AU" dirty="0"/>
              <a:t>Mindfulness gives you the ability to block everything else out and focus on the play at hand and your moment-by-moment movement, which is so important in sport. </a:t>
            </a:r>
          </a:p>
          <a:p>
            <a:pPr>
              <a:lnSpc>
                <a:spcPct val="150000"/>
              </a:lnSpc>
            </a:pPr>
            <a:r>
              <a:rPr lang="en-AU" dirty="0"/>
              <a:t>When you have clarity and focus, you make better decisions and ultimately, perform at a high standard.</a:t>
            </a:r>
          </a:p>
        </p:txBody>
      </p:sp>
    </p:spTree>
    <p:extLst>
      <p:ext uri="{BB962C8B-B14F-4D97-AF65-F5344CB8AC3E}">
        <p14:creationId xmlns:p14="http://schemas.microsoft.com/office/powerpoint/2010/main" val="1935531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945F2-29F1-09B7-F7A1-38A606251981}"/>
              </a:ext>
            </a:extLst>
          </p:cNvPr>
          <p:cNvSpPr>
            <a:spLocks noGrp="1"/>
          </p:cNvSpPr>
          <p:nvPr>
            <p:ph type="title"/>
          </p:nvPr>
        </p:nvSpPr>
        <p:spPr/>
        <p:txBody>
          <a:bodyPr/>
          <a:lstStyle/>
          <a:p>
            <a:r>
              <a:rPr lang="en-AU" dirty="0"/>
              <a:t>Where to start</a:t>
            </a:r>
          </a:p>
        </p:txBody>
      </p:sp>
      <p:sp>
        <p:nvSpPr>
          <p:cNvPr id="3" name="Content Placeholder 2">
            <a:extLst>
              <a:ext uri="{FF2B5EF4-FFF2-40B4-BE49-F238E27FC236}">
                <a16:creationId xmlns:a16="http://schemas.microsoft.com/office/drawing/2014/main" id="{DBDF4031-FB2F-9539-2C57-D657935A3B74}"/>
              </a:ext>
            </a:extLst>
          </p:cNvPr>
          <p:cNvSpPr>
            <a:spLocks noGrp="1"/>
          </p:cNvSpPr>
          <p:nvPr>
            <p:ph idx="1"/>
          </p:nvPr>
        </p:nvSpPr>
        <p:spPr/>
        <p:txBody>
          <a:bodyPr/>
          <a:lstStyle/>
          <a:p>
            <a:pPr>
              <a:lnSpc>
                <a:spcPct val="200000"/>
              </a:lnSpc>
            </a:pPr>
            <a:r>
              <a:rPr lang="en-AU" dirty="0"/>
              <a:t>Take a few minutes first thing in the morning to sit in nature, be with yourself and just count every sound you hear and every smell you can sense. It’s about setting that time for yourself, absorbing nature as a grounding experience and building a positive and mindful foundation for your day.  </a:t>
            </a:r>
          </a:p>
          <a:p>
            <a:r>
              <a:rPr lang="en-AU" dirty="0"/>
              <a:t>Apps </a:t>
            </a:r>
            <a:r>
              <a:rPr lang="en-AU" u="sng" dirty="0"/>
              <a:t>Headspace</a:t>
            </a:r>
            <a:r>
              <a:rPr lang="en-AU" dirty="0"/>
              <a:t> and </a:t>
            </a:r>
            <a:r>
              <a:rPr lang="en-AU" u="sng" dirty="0"/>
              <a:t>Smiling Mind</a:t>
            </a:r>
            <a:r>
              <a:rPr lang="en-AU" dirty="0"/>
              <a:t> provide a step by step entry to mindfulness </a:t>
            </a:r>
          </a:p>
          <a:p>
            <a:r>
              <a:rPr lang="en-AU" dirty="0"/>
              <a:t>Meditation for just 10 minutes a day</a:t>
            </a:r>
          </a:p>
        </p:txBody>
      </p:sp>
    </p:spTree>
    <p:extLst>
      <p:ext uri="{BB962C8B-B14F-4D97-AF65-F5344CB8AC3E}">
        <p14:creationId xmlns:p14="http://schemas.microsoft.com/office/powerpoint/2010/main" val="988850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0DE05-7268-DA0D-577E-545FF1A2B00F}"/>
              </a:ext>
            </a:extLst>
          </p:cNvPr>
          <p:cNvSpPr>
            <a:spLocks noGrp="1"/>
          </p:cNvSpPr>
          <p:nvPr>
            <p:ph type="title"/>
          </p:nvPr>
        </p:nvSpPr>
        <p:spPr/>
        <p:txBody>
          <a:bodyPr/>
          <a:lstStyle/>
          <a:p>
            <a:r>
              <a:rPr lang="en-AU" dirty="0"/>
              <a:t>GOAL SETTING </a:t>
            </a:r>
          </a:p>
        </p:txBody>
      </p:sp>
      <p:sp>
        <p:nvSpPr>
          <p:cNvPr id="3" name="Content Placeholder 2">
            <a:extLst>
              <a:ext uri="{FF2B5EF4-FFF2-40B4-BE49-F238E27FC236}">
                <a16:creationId xmlns:a16="http://schemas.microsoft.com/office/drawing/2014/main" id="{FA7C2B68-458B-DAD4-7E0C-6204A328D016}"/>
              </a:ext>
            </a:extLst>
          </p:cNvPr>
          <p:cNvSpPr>
            <a:spLocks noGrp="1"/>
          </p:cNvSpPr>
          <p:nvPr>
            <p:ph idx="1"/>
          </p:nvPr>
        </p:nvSpPr>
        <p:spPr>
          <a:xfrm>
            <a:off x="581193" y="2340864"/>
            <a:ext cx="4657558" cy="3634486"/>
          </a:xfrm>
        </p:spPr>
        <p:txBody>
          <a:bodyPr/>
          <a:lstStyle/>
          <a:p>
            <a:r>
              <a:rPr lang="en-AU" dirty="0"/>
              <a:t>Short Term and Long Term Goals</a:t>
            </a:r>
          </a:p>
          <a:p>
            <a:r>
              <a:rPr lang="en-AU" dirty="0"/>
              <a:t>Process &amp; Outcome Goals</a:t>
            </a:r>
          </a:p>
          <a:p>
            <a:r>
              <a:rPr lang="en-AU" dirty="0"/>
              <a:t>Training Objectives vs Training Outcomes</a:t>
            </a:r>
          </a:p>
          <a:p>
            <a:r>
              <a:rPr lang="en-AU" dirty="0"/>
              <a:t>Coach / Athlete / Team </a:t>
            </a:r>
          </a:p>
        </p:txBody>
      </p:sp>
      <p:sp>
        <p:nvSpPr>
          <p:cNvPr id="4" name="TextBox 3">
            <a:extLst>
              <a:ext uri="{FF2B5EF4-FFF2-40B4-BE49-F238E27FC236}">
                <a16:creationId xmlns:a16="http://schemas.microsoft.com/office/drawing/2014/main" id="{665FDC37-568A-780D-0927-472891B3624C}"/>
              </a:ext>
            </a:extLst>
          </p:cNvPr>
          <p:cNvSpPr txBox="1"/>
          <p:nvPr/>
        </p:nvSpPr>
        <p:spPr>
          <a:xfrm>
            <a:off x="7848600" y="798676"/>
            <a:ext cx="3708400" cy="3373231"/>
          </a:xfrm>
          <a:prstGeom prst="rect">
            <a:avLst/>
          </a:prstGeom>
          <a:noFill/>
        </p:spPr>
        <p:txBody>
          <a:bodyPr wrap="square" rtlCol="0">
            <a:spAutoFit/>
          </a:bodyPr>
          <a:lstStyle/>
          <a:p>
            <a:pPr algn="r">
              <a:lnSpc>
                <a:spcPct val="150000"/>
              </a:lnSpc>
            </a:pPr>
            <a:r>
              <a:rPr lang="en-AU" i="1" dirty="0">
                <a:solidFill>
                  <a:schemeClr val="accent2"/>
                </a:solidFill>
                <a:latin typeface="Arial Black" panose="020B0A04020102020204" pitchFamily="34" charset="0"/>
              </a:rPr>
              <a:t>Not just talent – </a:t>
            </a:r>
          </a:p>
          <a:p>
            <a:pPr algn="r">
              <a:lnSpc>
                <a:spcPct val="150000"/>
              </a:lnSpc>
            </a:pPr>
            <a:r>
              <a:rPr lang="en-AU" i="1" dirty="0">
                <a:latin typeface="Arial Black" panose="020B0A04020102020204" pitchFamily="34" charset="0"/>
              </a:rPr>
              <a:t>Through hard physical conditioning,</a:t>
            </a:r>
          </a:p>
          <a:p>
            <a:pPr algn="r">
              <a:lnSpc>
                <a:spcPct val="150000"/>
              </a:lnSpc>
            </a:pPr>
            <a:r>
              <a:rPr lang="en-AU" i="1" dirty="0">
                <a:latin typeface="Arial Black" panose="020B0A04020102020204" pitchFamily="34" charset="0"/>
              </a:rPr>
              <a:t>Skill development, </a:t>
            </a:r>
          </a:p>
          <a:p>
            <a:pPr algn="r">
              <a:lnSpc>
                <a:spcPct val="150000"/>
              </a:lnSpc>
            </a:pPr>
            <a:r>
              <a:rPr lang="en-AU" i="1" dirty="0">
                <a:latin typeface="Arial Black" panose="020B0A04020102020204" pitchFamily="34" charset="0"/>
              </a:rPr>
              <a:t>mental strength, </a:t>
            </a:r>
          </a:p>
          <a:p>
            <a:pPr algn="r">
              <a:lnSpc>
                <a:spcPct val="150000"/>
              </a:lnSpc>
            </a:pPr>
            <a:r>
              <a:rPr lang="en-AU" i="1" dirty="0">
                <a:latin typeface="Arial Black" panose="020B0A04020102020204" pitchFamily="34" charset="0"/>
              </a:rPr>
              <a:t>a clear vision of </a:t>
            </a:r>
          </a:p>
          <a:p>
            <a:pPr algn="r">
              <a:lnSpc>
                <a:spcPct val="150000"/>
              </a:lnSpc>
            </a:pPr>
            <a:r>
              <a:rPr lang="en-AU" i="1" dirty="0">
                <a:latin typeface="Arial Black" panose="020B0A04020102020204" pitchFamily="34" charset="0"/>
              </a:rPr>
              <a:t>where you want to go and </a:t>
            </a:r>
          </a:p>
          <a:p>
            <a:pPr algn="r">
              <a:lnSpc>
                <a:spcPct val="150000"/>
              </a:lnSpc>
            </a:pPr>
            <a:r>
              <a:rPr lang="en-AU" i="1" dirty="0">
                <a:latin typeface="Arial Black" panose="020B0A04020102020204" pitchFamily="34" charset="0"/>
              </a:rPr>
              <a:t>a plan of how to get there. </a:t>
            </a:r>
          </a:p>
        </p:txBody>
      </p:sp>
    </p:spTree>
    <p:extLst>
      <p:ext uri="{BB962C8B-B14F-4D97-AF65-F5344CB8AC3E}">
        <p14:creationId xmlns:p14="http://schemas.microsoft.com/office/powerpoint/2010/main" val="3978358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59F15-EB86-C264-6601-CC18A1DA27C7}"/>
              </a:ext>
            </a:extLst>
          </p:cNvPr>
          <p:cNvSpPr>
            <a:spLocks noGrp="1"/>
          </p:cNvSpPr>
          <p:nvPr>
            <p:ph type="title"/>
          </p:nvPr>
        </p:nvSpPr>
        <p:spPr/>
        <p:txBody>
          <a:bodyPr/>
          <a:lstStyle/>
          <a:p>
            <a:r>
              <a:rPr lang="en-AU" dirty="0"/>
              <a:t>Performance profiling </a:t>
            </a:r>
          </a:p>
        </p:txBody>
      </p:sp>
      <p:sp>
        <p:nvSpPr>
          <p:cNvPr id="3" name="Content Placeholder 2">
            <a:extLst>
              <a:ext uri="{FF2B5EF4-FFF2-40B4-BE49-F238E27FC236}">
                <a16:creationId xmlns:a16="http://schemas.microsoft.com/office/drawing/2014/main" id="{7B529E96-C04B-28AB-60CC-97703B2382DE}"/>
              </a:ext>
            </a:extLst>
          </p:cNvPr>
          <p:cNvSpPr>
            <a:spLocks noGrp="1"/>
          </p:cNvSpPr>
          <p:nvPr>
            <p:ph idx="1"/>
          </p:nvPr>
        </p:nvSpPr>
        <p:spPr/>
        <p:txBody>
          <a:bodyPr>
            <a:normAutofit fontScale="92500"/>
          </a:bodyPr>
          <a:lstStyle/>
          <a:p>
            <a:r>
              <a:rPr lang="en-AU" dirty="0"/>
              <a:t>A coaching tool for pinpointing strengths and weaknesses, designing training strategies and building better communication with athletes.</a:t>
            </a:r>
          </a:p>
          <a:p>
            <a:r>
              <a:rPr lang="en-AU" dirty="0"/>
              <a:t>mental skills can be learned in much the same way as physical ones can – through systematic training</a:t>
            </a:r>
          </a:p>
          <a:p>
            <a:r>
              <a:rPr lang="en-AU" dirty="0"/>
              <a:t>Evaluating strengths and weaknesses is a valuable process that can help in the planning of training regimes and the identification of long-term goals as a focus for self-improvement</a:t>
            </a:r>
          </a:p>
          <a:p>
            <a:r>
              <a:rPr lang="en-AU" dirty="0"/>
              <a:t>On a scale of 0 (not at all important) to 10 (extremely important), the athlete then rates the perceived importance (I) of each construct for an elite performer in his or her particular sport.</a:t>
            </a:r>
          </a:p>
          <a:p>
            <a:r>
              <a:rPr lang="en-AU" dirty="0"/>
              <a:t>Next, the athlete uses the same 0-10 scale to rate his current perceptions of himself (Subject self-assessment or SSA) </a:t>
            </a:r>
          </a:p>
          <a:p>
            <a:r>
              <a:rPr lang="en-AU" dirty="0"/>
              <a:t>Coach can do the same and identify a discrepancy score.</a:t>
            </a:r>
          </a:p>
          <a:p>
            <a:r>
              <a:rPr lang="en-AU" dirty="0"/>
              <a:t>From this goals cab ne set and action can be taken to ‘fill the gaps’ </a:t>
            </a:r>
          </a:p>
        </p:txBody>
      </p:sp>
    </p:spTree>
    <p:extLst>
      <p:ext uri="{BB962C8B-B14F-4D97-AF65-F5344CB8AC3E}">
        <p14:creationId xmlns:p14="http://schemas.microsoft.com/office/powerpoint/2010/main" val="976910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B5C09-FE86-5933-55D1-D8E0DDBF6660}"/>
              </a:ext>
            </a:extLst>
          </p:cNvPr>
          <p:cNvSpPr>
            <a:spLocks noGrp="1"/>
          </p:cNvSpPr>
          <p:nvPr>
            <p:ph type="title"/>
          </p:nvPr>
        </p:nvSpPr>
        <p:spPr/>
        <p:txBody>
          <a:bodyPr/>
          <a:lstStyle/>
          <a:p>
            <a:r>
              <a:rPr lang="en-AU" dirty="0"/>
              <a:t>Visualisation</a:t>
            </a:r>
          </a:p>
        </p:txBody>
      </p:sp>
      <p:sp>
        <p:nvSpPr>
          <p:cNvPr id="3" name="Content Placeholder 2">
            <a:extLst>
              <a:ext uri="{FF2B5EF4-FFF2-40B4-BE49-F238E27FC236}">
                <a16:creationId xmlns:a16="http://schemas.microsoft.com/office/drawing/2014/main" id="{3E90BB36-6A0E-676E-09CA-47894FA13D88}"/>
              </a:ext>
            </a:extLst>
          </p:cNvPr>
          <p:cNvSpPr>
            <a:spLocks noGrp="1"/>
          </p:cNvSpPr>
          <p:nvPr>
            <p:ph idx="1"/>
          </p:nvPr>
        </p:nvSpPr>
        <p:spPr/>
        <p:txBody>
          <a:bodyPr/>
          <a:lstStyle/>
          <a:p>
            <a:pPr>
              <a:lnSpc>
                <a:spcPct val="150000"/>
              </a:lnSpc>
              <a:spcAft>
                <a:spcPts val="800"/>
              </a:spcAft>
            </a:pPr>
            <a:r>
              <a:rPr lang="en-AU" sz="1800" dirty="0">
                <a:solidFill>
                  <a:srgbClr val="212121"/>
                </a:solidFill>
                <a:highlight>
                  <a:srgbClr val="FFFFFF"/>
                </a:highlight>
                <a:latin typeface="Calibri" panose="020F0502020204030204" pitchFamily="34" charset="0"/>
                <a:ea typeface="Calibri" panose="020F0502020204030204" pitchFamily="34" charset="0"/>
                <a:cs typeface="Calibri" panose="020F0502020204030204" pitchFamily="34" charset="0"/>
              </a:rPr>
              <a:t>T</a:t>
            </a:r>
            <a:r>
              <a:rPr lang="en-AU" sz="1800" dirty="0">
                <a:solidFill>
                  <a:srgbClr val="212121"/>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he process of </a:t>
            </a:r>
            <a:r>
              <a:rPr lang="en-AU" sz="1800" b="1" dirty="0">
                <a:solidFill>
                  <a:srgbClr val="212121"/>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creating a mental image or intention</a:t>
            </a:r>
            <a:r>
              <a:rPr lang="en-AU" sz="1800" dirty="0">
                <a:solidFill>
                  <a:srgbClr val="212121"/>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 of what you want to happen in reality. </a:t>
            </a:r>
          </a:p>
          <a:p>
            <a:pPr>
              <a:lnSpc>
                <a:spcPct val="150000"/>
              </a:lnSpc>
              <a:spcAft>
                <a:spcPts val="800"/>
              </a:spcAft>
            </a:pPr>
            <a:r>
              <a:rPr lang="en-AU" sz="1800" b="1" dirty="0">
                <a:solidFill>
                  <a:srgbClr val="212121"/>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Mental Repetition Training</a:t>
            </a:r>
            <a:r>
              <a:rPr lang="en-AU" sz="1800" dirty="0">
                <a:solidFill>
                  <a:srgbClr val="212121"/>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 is Visualisation at its best. </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1200"/>
              </a:spcAft>
            </a:pPr>
            <a:r>
              <a:rPr lang="en-AU" sz="1800" b="1" dirty="0">
                <a:solidFill>
                  <a:srgbClr val="212121"/>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MRT </a:t>
            </a:r>
            <a:r>
              <a:rPr lang="en-AU" sz="1800" dirty="0">
                <a:solidFill>
                  <a:srgbClr val="212121"/>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is the practice of ‘walking through in your mind your best performance’ over, and over again.</a:t>
            </a:r>
            <a:endParaRPr lang="en-AU" sz="18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endParaRPr lang="en-AU" dirty="0"/>
          </a:p>
        </p:txBody>
      </p:sp>
    </p:spTree>
    <p:extLst>
      <p:ext uri="{BB962C8B-B14F-4D97-AF65-F5344CB8AC3E}">
        <p14:creationId xmlns:p14="http://schemas.microsoft.com/office/powerpoint/2010/main" val="3913862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987B7EC-BE66-725E-E453-09DAE4279A39}"/>
              </a:ext>
            </a:extLst>
          </p:cNvPr>
          <p:cNvSpPr txBox="1"/>
          <p:nvPr/>
        </p:nvSpPr>
        <p:spPr>
          <a:xfrm>
            <a:off x="939800" y="1241336"/>
            <a:ext cx="6096000" cy="1709699"/>
          </a:xfrm>
          <a:prstGeom prst="rect">
            <a:avLst/>
          </a:prstGeom>
          <a:noFill/>
        </p:spPr>
        <p:txBody>
          <a:bodyPr wrap="square">
            <a:spAutoFit/>
          </a:bodyPr>
          <a:lstStyle/>
          <a:p>
            <a:pPr>
              <a:lnSpc>
                <a:spcPct val="150000"/>
              </a:lnSpc>
            </a:pPr>
            <a:r>
              <a:rPr lang="en-AU" dirty="0">
                <a:solidFill>
                  <a:srgbClr val="212121"/>
                </a:solidFill>
                <a:highlight>
                  <a:srgbClr val="FFFFFF"/>
                </a:highlight>
                <a:latin typeface="Calibri" panose="020F0502020204030204" pitchFamily="34" charset="0"/>
                <a:ea typeface="Calibri" panose="020F0502020204030204" pitchFamily="34" charset="0"/>
              </a:rPr>
              <a:t>C</a:t>
            </a:r>
            <a:r>
              <a:rPr lang="en-AU" sz="1800" dirty="0">
                <a:solidFill>
                  <a:srgbClr val="212121"/>
                </a:solidFill>
                <a:effectLst/>
                <a:highlight>
                  <a:srgbClr val="FFFFFF"/>
                </a:highlight>
                <a:latin typeface="Calibri" panose="020F0502020204030204" pitchFamily="34" charset="0"/>
                <a:ea typeface="Calibri" panose="020F0502020204030204" pitchFamily="34" charset="0"/>
              </a:rPr>
              <a:t>reating a clip of the best performance in your mind allows your mirror neurons to get to work, forming pathways with your motor units and more importantly replicating the physiological state that simulates the real performance. </a:t>
            </a:r>
            <a:endParaRPr lang="en-AU" dirty="0"/>
          </a:p>
        </p:txBody>
      </p:sp>
      <p:sp>
        <p:nvSpPr>
          <p:cNvPr id="5" name="TextBox 4">
            <a:extLst>
              <a:ext uri="{FF2B5EF4-FFF2-40B4-BE49-F238E27FC236}">
                <a16:creationId xmlns:a16="http://schemas.microsoft.com/office/drawing/2014/main" id="{ECB5669C-55F5-35F0-746E-3704667F01F6}"/>
              </a:ext>
            </a:extLst>
          </p:cNvPr>
          <p:cNvSpPr txBox="1"/>
          <p:nvPr/>
        </p:nvSpPr>
        <p:spPr>
          <a:xfrm>
            <a:off x="4965700" y="3834358"/>
            <a:ext cx="6096000" cy="2119042"/>
          </a:xfrm>
          <a:prstGeom prst="rect">
            <a:avLst/>
          </a:prstGeom>
          <a:noFill/>
        </p:spPr>
        <p:txBody>
          <a:bodyPr wrap="square">
            <a:spAutoFit/>
          </a:bodyPr>
          <a:lstStyle/>
          <a:p>
            <a:pPr>
              <a:lnSpc>
                <a:spcPct val="150000"/>
              </a:lnSpc>
            </a:pPr>
            <a:r>
              <a:rPr lang="en-AU" sz="1800" dirty="0">
                <a:solidFill>
                  <a:srgbClr val="212121"/>
                </a:solidFill>
                <a:effectLst/>
                <a:highlight>
                  <a:srgbClr val="FFFFFF"/>
                </a:highlight>
                <a:latin typeface="Calibri" panose="020F0502020204030204" pitchFamily="34" charset="0"/>
                <a:ea typeface="Calibri" panose="020F0502020204030204" pitchFamily="34" charset="0"/>
              </a:rPr>
              <a:t>With a highlight reel in your arsenal, you can call upon this every day, from anywhere to complete mental reps. Whether you close your eyes in the shower or as you go to bed, you can always be executing your best performance.</a:t>
            </a:r>
            <a:br>
              <a:rPr lang="en-AU" sz="1800" dirty="0">
                <a:solidFill>
                  <a:srgbClr val="212121"/>
                </a:solidFill>
                <a:effectLst/>
                <a:highlight>
                  <a:srgbClr val="FFFFFF"/>
                </a:highlight>
                <a:latin typeface="Calibri" panose="020F0502020204030204" pitchFamily="34" charset="0"/>
                <a:ea typeface="Calibri" panose="020F0502020204030204" pitchFamily="34" charset="0"/>
              </a:rPr>
            </a:br>
            <a:endParaRPr lang="en-AU" dirty="0"/>
          </a:p>
        </p:txBody>
      </p:sp>
    </p:spTree>
    <p:extLst>
      <p:ext uri="{BB962C8B-B14F-4D97-AF65-F5344CB8AC3E}">
        <p14:creationId xmlns:p14="http://schemas.microsoft.com/office/powerpoint/2010/main" val="3603894185"/>
      </p:ext>
    </p:extLst>
  </p:cSld>
  <p:clrMapOvr>
    <a:masterClrMapping/>
  </p:clrMapOvr>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41E7CA09-9778-4414-AE97-8064B12DA3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27BD4C1-B6B1-4715-ABF9-E660A51A4EA0}">
  <ds:schemaRefs>
    <ds:schemaRef ds:uri="http://schemas.microsoft.com/sharepoint/v3/contenttype/forms"/>
  </ds:schemaRefs>
</ds:datastoreItem>
</file>

<file path=customXml/itemProps3.xml><?xml version="1.0" encoding="utf-8"?>
<ds:datastoreItem xmlns:ds="http://schemas.openxmlformats.org/officeDocument/2006/customXml" ds:itemID="{8D289AE2-D2AE-49D1-AFAC-3A79F6794255}">
  <ds:schemaRefs>
    <ds:schemaRef ds:uri="http://purl.org/dc/terms/"/>
    <ds:schemaRef ds:uri="71af3243-3dd4-4a8d-8c0d-dd76da1f02a5"/>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http://purl.org/dc/elements/1.1/"/>
    <ds:schemaRef ds:uri="16c05727-aa75-4e4a-9b5f-8a80a1165891"/>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{998A2A39-7506-4AEB-9369-3C0219D91A2A}tf33552983_win32</Template>
  <TotalTime>82</TotalTime>
  <Words>837</Words>
  <Application>Microsoft Office PowerPoint</Application>
  <PresentationFormat>Widescreen</PresentationFormat>
  <Paragraphs>50</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 Black</vt:lpstr>
      <vt:lpstr>Calibri</vt:lpstr>
      <vt:lpstr>Franklin Gothic Book</vt:lpstr>
      <vt:lpstr>Franklin Gothic Demi</vt:lpstr>
      <vt:lpstr>Montserrat</vt:lpstr>
      <vt:lpstr>Wingdings 2</vt:lpstr>
      <vt:lpstr>DividendVTI</vt:lpstr>
      <vt:lpstr>Mindfulness:  Psychology and performance</vt:lpstr>
      <vt:lpstr>mindfulness</vt:lpstr>
      <vt:lpstr>The Benefits of Mindfulness   </vt:lpstr>
      <vt:lpstr>PowerPoint Presentation</vt:lpstr>
      <vt:lpstr>Where to start</vt:lpstr>
      <vt:lpstr>GOAL SETTING </vt:lpstr>
      <vt:lpstr>Performance profiling </vt:lpstr>
      <vt:lpstr>Visualisation</vt:lpstr>
      <vt:lpstr>PowerPoint Presentation</vt:lpstr>
      <vt:lpstr>Visualisation practice Dr Jason Selk, Sports Psychologist for the St Louis Cardinals, uses a step-by-step process for establishing a visualisation practice.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Ranell Hobson</dc:creator>
  <cp:lastModifiedBy>kipsta hobson</cp:lastModifiedBy>
  <cp:revision>5</cp:revision>
  <dcterms:created xsi:type="dcterms:W3CDTF">2024-07-08T01:49:03Z</dcterms:created>
  <dcterms:modified xsi:type="dcterms:W3CDTF">2024-07-22T03:51:26Z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