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734" r:id="rId2"/>
  </p:sldMasterIdLst>
  <p:notesMasterIdLst>
    <p:notesMasterId r:id="rId34"/>
  </p:notesMasterIdLst>
  <p:handoutMasterIdLst>
    <p:handoutMasterId r:id="rId35"/>
  </p:handoutMasterIdLst>
  <p:sldIdLst>
    <p:sldId id="268" r:id="rId3"/>
    <p:sldId id="265" r:id="rId4"/>
    <p:sldId id="261" r:id="rId5"/>
    <p:sldId id="295" r:id="rId6"/>
    <p:sldId id="296" r:id="rId7"/>
    <p:sldId id="279" r:id="rId8"/>
    <p:sldId id="297" r:id="rId9"/>
    <p:sldId id="277" r:id="rId10"/>
    <p:sldId id="301" r:id="rId11"/>
    <p:sldId id="298" r:id="rId12"/>
    <p:sldId id="299" r:id="rId13"/>
    <p:sldId id="303" r:id="rId14"/>
    <p:sldId id="302" r:id="rId15"/>
    <p:sldId id="300" r:id="rId16"/>
    <p:sldId id="275" r:id="rId17"/>
    <p:sldId id="262" r:id="rId18"/>
    <p:sldId id="283" r:id="rId19"/>
    <p:sldId id="284" r:id="rId20"/>
    <p:sldId id="285" r:id="rId21"/>
    <p:sldId id="286" r:id="rId22"/>
    <p:sldId id="269" r:id="rId23"/>
    <p:sldId id="287" r:id="rId24"/>
    <p:sldId id="264" r:id="rId25"/>
    <p:sldId id="266" r:id="rId26"/>
    <p:sldId id="288" r:id="rId27"/>
    <p:sldId id="289" r:id="rId28"/>
    <p:sldId id="291" r:id="rId29"/>
    <p:sldId id="273" r:id="rId30"/>
    <p:sldId id="292" r:id="rId31"/>
    <p:sldId id="293" r:id="rId32"/>
    <p:sldId id="29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57"/>
  </p:normalViewPr>
  <p:slideViewPr>
    <p:cSldViewPr snapToGrid="0" snapToObjects="1" showGuides="1">
      <p:cViewPr varScale="1">
        <p:scale>
          <a:sx n="107" d="100"/>
          <a:sy n="107" d="100"/>
        </p:scale>
        <p:origin x="1482" y="114"/>
      </p:cViewPr>
      <p:guideLst>
        <p:guide orient="horz" pos="2160"/>
        <p:guide pos="2880"/>
      </p:guideLst>
    </p:cSldViewPr>
  </p:slideViewPr>
  <p:notesTextViewPr>
    <p:cViewPr>
      <p:scale>
        <a:sx n="1" d="1"/>
        <a:sy n="1" d="1"/>
      </p:scale>
      <p:origin x="0" y="0"/>
    </p:cViewPr>
  </p:notesTextViewPr>
  <p:notesViewPr>
    <p:cSldViewPr snapToGrid="0" snapToObjects="1">
      <p:cViewPr varScale="1">
        <p:scale>
          <a:sx n="124" d="100"/>
          <a:sy n="124" d="100"/>
        </p:scale>
        <p:origin x="495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image" Target="../media/image3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C97F9D-59B5-467F-B0D3-FDFB3C4EFF98}" type="doc">
      <dgm:prSet loTypeId="urn:microsoft.com/office/officeart/2005/8/layout/cycle7" loCatId="cycle" qsTypeId="urn:microsoft.com/office/officeart/2005/8/quickstyle/simple1" qsCatId="simple" csTypeId="urn:microsoft.com/office/officeart/2005/8/colors/colorful5" csCatId="colorful" phldr="1"/>
      <dgm:spPr/>
    </dgm:pt>
    <dgm:pt modelId="{07DC635B-9D54-43E0-BD1D-3342E4D4EBB3}">
      <dgm:prSet phldrT="[Text]"/>
      <dgm:spPr/>
      <dgm:t>
        <a:bodyPr/>
        <a:lstStyle/>
        <a:p>
          <a:r>
            <a:rPr lang="en-AU" b="1" dirty="0">
              <a:latin typeface="Candara" panose="020E0502030303020204" pitchFamily="34" charset="0"/>
            </a:rPr>
            <a:t>SPEED</a:t>
          </a:r>
        </a:p>
        <a:p>
          <a:r>
            <a:rPr lang="en-AU" b="0" dirty="0">
              <a:latin typeface="Candara" panose="020E0502030303020204" pitchFamily="34" charset="0"/>
            </a:rPr>
            <a:t>Acceleration, capacity to create force</a:t>
          </a:r>
        </a:p>
        <a:p>
          <a:r>
            <a:rPr lang="en-AU" b="0" dirty="0">
              <a:latin typeface="Candara" panose="020E0502030303020204" pitchFamily="34" charset="0"/>
            </a:rPr>
            <a:t>Distance / Time</a:t>
          </a:r>
        </a:p>
      </dgm:t>
    </dgm:pt>
    <dgm:pt modelId="{583E023D-3E61-4537-8E03-1B1802826439}" type="parTrans" cxnId="{EF9E5B22-BF49-4FAD-BF28-EC0BEC307BC6}">
      <dgm:prSet/>
      <dgm:spPr/>
      <dgm:t>
        <a:bodyPr/>
        <a:lstStyle/>
        <a:p>
          <a:endParaRPr lang="en-AU"/>
        </a:p>
      </dgm:t>
    </dgm:pt>
    <dgm:pt modelId="{64B154A6-3C97-4AB4-826C-4923DB452025}" type="sibTrans" cxnId="{EF9E5B22-BF49-4FAD-BF28-EC0BEC307BC6}">
      <dgm:prSet/>
      <dgm:spPr/>
      <dgm:t>
        <a:bodyPr/>
        <a:lstStyle/>
        <a:p>
          <a:endParaRPr lang="en-AU"/>
        </a:p>
      </dgm:t>
    </dgm:pt>
    <dgm:pt modelId="{7FB58043-F858-443C-95C8-6C4E51F0B0A2}">
      <dgm:prSet phldrT="[Text]" custT="1"/>
      <dgm:spPr/>
      <dgm:t>
        <a:bodyPr/>
        <a:lstStyle/>
        <a:p>
          <a:r>
            <a:rPr lang="en-AU" sz="2000" b="1" dirty="0">
              <a:latin typeface="Candara" panose="020E0502030303020204" pitchFamily="34" charset="0"/>
            </a:rPr>
            <a:t>AGILITY</a:t>
          </a:r>
        </a:p>
        <a:p>
          <a:r>
            <a:rPr lang="en-AU" sz="2000" dirty="0">
              <a:latin typeface="Candara" panose="020E0502030303020204" pitchFamily="34" charset="0"/>
            </a:rPr>
            <a:t>Perceptual cognitive ability to read a situation, make a decision and react</a:t>
          </a:r>
        </a:p>
      </dgm:t>
    </dgm:pt>
    <dgm:pt modelId="{8C521432-F651-46BC-85F7-108830640D7B}" type="parTrans" cxnId="{BEF2784B-35DA-4C08-928D-65DC9BD5373B}">
      <dgm:prSet/>
      <dgm:spPr/>
      <dgm:t>
        <a:bodyPr/>
        <a:lstStyle/>
        <a:p>
          <a:endParaRPr lang="en-AU"/>
        </a:p>
      </dgm:t>
    </dgm:pt>
    <dgm:pt modelId="{18C5CD51-D428-4A3D-AE50-26F6EC90B91B}" type="sibTrans" cxnId="{BEF2784B-35DA-4C08-928D-65DC9BD5373B}">
      <dgm:prSet/>
      <dgm:spPr/>
      <dgm:t>
        <a:bodyPr/>
        <a:lstStyle/>
        <a:p>
          <a:endParaRPr lang="en-AU"/>
        </a:p>
      </dgm:t>
    </dgm:pt>
    <dgm:pt modelId="{B604306E-3A99-4645-BF36-47CEAD738484}">
      <dgm:prSet phldrT="[Text]" custT="1"/>
      <dgm:spPr/>
      <dgm:t>
        <a:bodyPr/>
        <a:lstStyle/>
        <a:p>
          <a:r>
            <a:rPr lang="en-AU" sz="2000" b="1" dirty="0">
              <a:latin typeface="Candara" panose="020E0502030303020204" pitchFamily="34" charset="0"/>
            </a:rPr>
            <a:t>COD</a:t>
          </a:r>
        </a:p>
        <a:p>
          <a:r>
            <a:rPr lang="en-AU" sz="1800" dirty="0">
              <a:latin typeface="Candara" panose="020E0502030303020204" pitchFamily="34" charset="0"/>
            </a:rPr>
            <a:t>Physical capacity to decelerate brake, CD and accelerate again</a:t>
          </a:r>
        </a:p>
      </dgm:t>
    </dgm:pt>
    <dgm:pt modelId="{2C5683E5-B7FD-44FB-9CFB-96EFF17101DE}" type="parTrans" cxnId="{5BB41222-B21E-4828-BC58-BCC96ED47CDF}">
      <dgm:prSet/>
      <dgm:spPr/>
      <dgm:t>
        <a:bodyPr/>
        <a:lstStyle/>
        <a:p>
          <a:endParaRPr lang="en-AU"/>
        </a:p>
      </dgm:t>
    </dgm:pt>
    <dgm:pt modelId="{D3D5FC51-BAA4-4B65-AF26-39228D904BAC}" type="sibTrans" cxnId="{5BB41222-B21E-4828-BC58-BCC96ED47CDF}">
      <dgm:prSet/>
      <dgm:spPr/>
      <dgm:t>
        <a:bodyPr/>
        <a:lstStyle/>
        <a:p>
          <a:endParaRPr lang="en-AU"/>
        </a:p>
      </dgm:t>
    </dgm:pt>
    <dgm:pt modelId="{595FB3E8-EBAC-465C-A097-27E598DFF7B4}" type="pres">
      <dgm:prSet presAssocID="{61C97F9D-59B5-467F-B0D3-FDFB3C4EFF98}" presName="Name0" presStyleCnt="0">
        <dgm:presLayoutVars>
          <dgm:dir/>
          <dgm:resizeHandles val="exact"/>
        </dgm:presLayoutVars>
      </dgm:prSet>
      <dgm:spPr/>
    </dgm:pt>
    <dgm:pt modelId="{63801B9A-3844-443F-A657-2BCE1459FB0C}" type="pres">
      <dgm:prSet presAssocID="{07DC635B-9D54-43E0-BD1D-3342E4D4EBB3}" presName="node" presStyleLbl="node1" presStyleIdx="0" presStyleCnt="3" custScaleX="115352" custScaleY="131925" custRadScaleRad="82375" custRadScaleInc="4243">
        <dgm:presLayoutVars>
          <dgm:bulletEnabled val="1"/>
        </dgm:presLayoutVars>
      </dgm:prSet>
      <dgm:spPr/>
    </dgm:pt>
    <dgm:pt modelId="{D91B68B0-C8D3-451E-87A6-4E655C7DA737}" type="pres">
      <dgm:prSet presAssocID="{64B154A6-3C97-4AB4-826C-4923DB452025}" presName="sibTrans" presStyleLbl="sibTrans2D1" presStyleIdx="0" presStyleCnt="3"/>
      <dgm:spPr/>
    </dgm:pt>
    <dgm:pt modelId="{E19EC106-4A68-426E-B4B5-0EE1F642FDFA}" type="pres">
      <dgm:prSet presAssocID="{64B154A6-3C97-4AB4-826C-4923DB452025}" presName="connectorText" presStyleLbl="sibTrans2D1" presStyleIdx="0" presStyleCnt="3"/>
      <dgm:spPr/>
    </dgm:pt>
    <dgm:pt modelId="{CCAA6A08-964C-48B5-9947-9721A9D4B284}" type="pres">
      <dgm:prSet presAssocID="{7FB58043-F858-443C-95C8-6C4E51F0B0A2}" presName="node" presStyleLbl="node1" presStyleIdx="1" presStyleCnt="3" custScaleX="114411" custScaleY="142355" custRadScaleRad="96415" custRadScaleInc="-11010">
        <dgm:presLayoutVars>
          <dgm:bulletEnabled val="1"/>
        </dgm:presLayoutVars>
      </dgm:prSet>
      <dgm:spPr/>
    </dgm:pt>
    <dgm:pt modelId="{9286E91E-C779-49A8-896B-B888D059A472}" type="pres">
      <dgm:prSet presAssocID="{18C5CD51-D428-4A3D-AE50-26F6EC90B91B}" presName="sibTrans" presStyleLbl="sibTrans2D1" presStyleIdx="1" presStyleCnt="3"/>
      <dgm:spPr/>
    </dgm:pt>
    <dgm:pt modelId="{AD3A04E0-B4DB-4A06-BF20-16778FDA533F}" type="pres">
      <dgm:prSet presAssocID="{18C5CD51-D428-4A3D-AE50-26F6EC90B91B}" presName="connectorText" presStyleLbl="sibTrans2D1" presStyleIdx="1" presStyleCnt="3"/>
      <dgm:spPr/>
    </dgm:pt>
    <dgm:pt modelId="{53874DFD-9246-4358-9CF0-C7F27D386E21}" type="pres">
      <dgm:prSet presAssocID="{B604306E-3A99-4645-BF36-47CEAD738484}" presName="node" presStyleLbl="node1" presStyleIdx="2" presStyleCnt="3" custScaleX="114882" custScaleY="137425" custRadScaleRad="90345" custRadScaleInc="9627">
        <dgm:presLayoutVars>
          <dgm:bulletEnabled val="1"/>
        </dgm:presLayoutVars>
      </dgm:prSet>
      <dgm:spPr/>
    </dgm:pt>
    <dgm:pt modelId="{D6878781-3B1C-4DB4-BFFB-20650F5E48C9}" type="pres">
      <dgm:prSet presAssocID="{D3D5FC51-BAA4-4B65-AF26-39228D904BAC}" presName="sibTrans" presStyleLbl="sibTrans2D1" presStyleIdx="2" presStyleCnt="3"/>
      <dgm:spPr/>
    </dgm:pt>
    <dgm:pt modelId="{88310040-11B3-439A-A996-BF1A0C7BD350}" type="pres">
      <dgm:prSet presAssocID="{D3D5FC51-BAA4-4B65-AF26-39228D904BAC}" presName="connectorText" presStyleLbl="sibTrans2D1" presStyleIdx="2" presStyleCnt="3"/>
      <dgm:spPr/>
    </dgm:pt>
  </dgm:ptLst>
  <dgm:cxnLst>
    <dgm:cxn modelId="{B694620B-46AC-463E-A825-BE36AA7773AA}" type="presOf" srcId="{D3D5FC51-BAA4-4B65-AF26-39228D904BAC}" destId="{D6878781-3B1C-4DB4-BFFB-20650F5E48C9}" srcOrd="0" destOrd="0" presId="urn:microsoft.com/office/officeart/2005/8/layout/cycle7"/>
    <dgm:cxn modelId="{5BB41222-B21E-4828-BC58-BCC96ED47CDF}" srcId="{61C97F9D-59B5-467F-B0D3-FDFB3C4EFF98}" destId="{B604306E-3A99-4645-BF36-47CEAD738484}" srcOrd="2" destOrd="0" parTransId="{2C5683E5-B7FD-44FB-9CFB-96EFF17101DE}" sibTransId="{D3D5FC51-BAA4-4B65-AF26-39228D904BAC}"/>
    <dgm:cxn modelId="{EF9E5B22-BF49-4FAD-BF28-EC0BEC307BC6}" srcId="{61C97F9D-59B5-467F-B0D3-FDFB3C4EFF98}" destId="{07DC635B-9D54-43E0-BD1D-3342E4D4EBB3}" srcOrd="0" destOrd="0" parTransId="{583E023D-3E61-4537-8E03-1B1802826439}" sibTransId="{64B154A6-3C97-4AB4-826C-4923DB452025}"/>
    <dgm:cxn modelId="{5AA93A28-4017-4E77-8FA0-4E240461E650}" type="presOf" srcId="{B604306E-3A99-4645-BF36-47CEAD738484}" destId="{53874DFD-9246-4358-9CF0-C7F27D386E21}" srcOrd="0" destOrd="0" presId="urn:microsoft.com/office/officeart/2005/8/layout/cycle7"/>
    <dgm:cxn modelId="{C886353F-40B3-47E0-86A4-4FB5B96CA4A6}" type="presOf" srcId="{61C97F9D-59B5-467F-B0D3-FDFB3C4EFF98}" destId="{595FB3E8-EBAC-465C-A097-27E598DFF7B4}" srcOrd="0" destOrd="0" presId="urn:microsoft.com/office/officeart/2005/8/layout/cycle7"/>
    <dgm:cxn modelId="{BFB95041-26B5-412A-9A1C-B64A6CE5950A}" type="presOf" srcId="{18C5CD51-D428-4A3D-AE50-26F6EC90B91B}" destId="{AD3A04E0-B4DB-4A06-BF20-16778FDA533F}" srcOrd="1" destOrd="0" presId="urn:microsoft.com/office/officeart/2005/8/layout/cycle7"/>
    <dgm:cxn modelId="{BEF2784B-35DA-4C08-928D-65DC9BD5373B}" srcId="{61C97F9D-59B5-467F-B0D3-FDFB3C4EFF98}" destId="{7FB58043-F858-443C-95C8-6C4E51F0B0A2}" srcOrd="1" destOrd="0" parTransId="{8C521432-F651-46BC-85F7-108830640D7B}" sibTransId="{18C5CD51-D428-4A3D-AE50-26F6EC90B91B}"/>
    <dgm:cxn modelId="{0CB5FA6D-2764-4881-9B72-BA231A64ECFB}" type="presOf" srcId="{18C5CD51-D428-4A3D-AE50-26F6EC90B91B}" destId="{9286E91E-C779-49A8-896B-B888D059A472}" srcOrd="0" destOrd="0" presId="urn:microsoft.com/office/officeart/2005/8/layout/cycle7"/>
    <dgm:cxn modelId="{A8098081-E458-4ACC-8EAE-12E90E65BBD6}" type="presOf" srcId="{7FB58043-F858-443C-95C8-6C4E51F0B0A2}" destId="{CCAA6A08-964C-48B5-9947-9721A9D4B284}" srcOrd="0" destOrd="0" presId="urn:microsoft.com/office/officeart/2005/8/layout/cycle7"/>
    <dgm:cxn modelId="{7B29BC89-42CD-4EAB-B75B-399362634517}" type="presOf" srcId="{07DC635B-9D54-43E0-BD1D-3342E4D4EBB3}" destId="{63801B9A-3844-443F-A657-2BCE1459FB0C}" srcOrd="0" destOrd="0" presId="urn:microsoft.com/office/officeart/2005/8/layout/cycle7"/>
    <dgm:cxn modelId="{F84C3C99-EE01-4DFE-9339-63CFC548E406}" type="presOf" srcId="{D3D5FC51-BAA4-4B65-AF26-39228D904BAC}" destId="{88310040-11B3-439A-A996-BF1A0C7BD350}" srcOrd="1" destOrd="0" presId="urn:microsoft.com/office/officeart/2005/8/layout/cycle7"/>
    <dgm:cxn modelId="{BB7D26B1-5C5E-4D6D-BAD3-B4DFBFA94F2D}" type="presOf" srcId="{64B154A6-3C97-4AB4-826C-4923DB452025}" destId="{D91B68B0-C8D3-451E-87A6-4E655C7DA737}" srcOrd="0" destOrd="0" presId="urn:microsoft.com/office/officeart/2005/8/layout/cycle7"/>
    <dgm:cxn modelId="{A524C0F9-E03A-4801-A9CA-1E8685A7F5DC}" type="presOf" srcId="{64B154A6-3C97-4AB4-826C-4923DB452025}" destId="{E19EC106-4A68-426E-B4B5-0EE1F642FDFA}" srcOrd="1" destOrd="0" presId="urn:microsoft.com/office/officeart/2005/8/layout/cycle7"/>
    <dgm:cxn modelId="{2D393891-609C-48F5-915F-BC4E099601BB}" type="presParOf" srcId="{595FB3E8-EBAC-465C-A097-27E598DFF7B4}" destId="{63801B9A-3844-443F-A657-2BCE1459FB0C}" srcOrd="0" destOrd="0" presId="urn:microsoft.com/office/officeart/2005/8/layout/cycle7"/>
    <dgm:cxn modelId="{3F916AF2-CC2D-4227-AD42-18909601C0AA}" type="presParOf" srcId="{595FB3E8-EBAC-465C-A097-27E598DFF7B4}" destId="{D91B68B0-C8D3-451E-87A6-4E655C7DA737}" srcOrd="1" destOrd="0" presId="urn:microsoft.com/office/officeart/2005/8/layout/cycle7"/>
    <dgm:cxn modelId="{E9A0661C-5A11-46B3-9710-C640F04E3B9F}" type="presParOf" srcId="{D91B68B0-C8D3-451E-87A6-4E655C7DA737}" destId="{E19EC106-4A68-426E-B4B5-0EE1F642FDFA}" srcOrd="0" destOrd="0" presId="urn:microsoft.com/office/officeart/2005/8/layout/cycle7"/>
    <dgm:cxn modelId="{1784D594-9DD0-4B98-976B-881686020032}" type="presParOf" srcId="{595FB3E8-EBAC-465C-A097-27E598DFF7B4}" destId="{CCAA6A08-964C-48B5-9947-9721A9D4B284}" srcOrd="2" destOrd="0" presId="urn:microsoft.com/office/officeart/2005/8/layout/cycle7"/>
    <dgm:cxn modelId="{090C27EE-881C-47EA-BC35-01A489033837}" type="presParOf" srcId="{595FB3E8-EBAC-465C-A097-27E598DFF7B4}" destId="{9286E91E-C779-49A8-896B-B888D059A472}" srcOrd="3" destOrd="0" presId="urn:microsoft.com/office/officeart/2005/8/layout/cycle7"/>
    <dgm:cxn modelId="{F9F2533D-1750-4260-8AF5-5B35395992B6}" type="presParOf" srcId="{9286E91E-C779-49A8-896B-B888D059A472}" destId="{AD3A04E0-B4DB-4A06-BF20-16778FDA533F}" srcOrd="0" destOrd="0" presId="urn:microsoft.com/office/officeart/2005/8/layout/cycle7"/>
    <dgm:cxn modelId="{67CFD343-06B1-46DE-9462-E17A012F5567}" type="presParOf" srcId="{595FB3E8-EBAC-465C-A097-27E598DFF7B4}" destId="{53874DFD-9246-4358-9CF0-C7F27D386E21}" srcOrd="4" destOrd="0" presId="urn:microsoft.com/office/officeart/2005/8/layout/cycle7"/>
    <dgm:cxn modelId="{C70361DA-8867-417B-B192-19C759DFDBA3}" type="presParOf" srcId="{595FB3E8-EBAC-465C-A097-27E598DFF7B4}" destId="{D6878781-3B1C-4DB4-BFFB-20650F5E48C9}" srcOrd="5" destOrd="0" presId="urn:microsoft.com/office/officeart/2005/8/layout/cycle7"/>
    <dgm:cxn modelId="{A56C6F1C-8A3D-4AA3-A66A-43F0654609D7}" type="presParOf" srcId="{D6878781-3B1C-4DB4-BFFB-20650F5E48C9}" destId="{88310040-11B3-439A-A996-BF1A0C7BD35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5CFEB2-9738-46F9-91F8-B1B64B53CD7A}" type="doc">
      <dgm:prSet loTypeId="urn:microsoft.com/office/officeart/2005/8/layout/hList7" loCatId="process" qsTypeId="urn:microsoft.com/office/officeart/2005/8/quickstyle/simple5" qsCatId="simple" csTypeId="urn:microsoft.com/office/officeart/2005/8/colors/colorful3" csCatId="colorful" phldr="1"/>
      <dgm:spPr/>
      <dgm:t>
        <a:bodyPr/>
        <a:lstStyle/>
        <a:p>
          <a:endParaRPr lang="en-AU"/>
        </a:p>
      </dgm:t>
    </dgm:pt>
    <dgm:pt modelId="{60C8A1BC-CA42-4970-97B2-D13736E49AB9}">
      <dgm:prSet phldrT="[Text]"/>
      <dgm:spPr/>
      <dgm:t>
        <a:bodyPr/>
        <a:lstStyle/>
        <a:p>
          <a:r>
            <a:rPr lang="en-AU"/>
            <a:t>Squat</a:t>
          </a:r>
        </a:p>
      </dgm:t>
    </dgm:pt>
    <dgm:pt modelId="{EF52FE63-B7ED-40FA-9B68-8239EB77AFD7}" type="parTrans" cxnId="{BF5F2B6E-AD50-42AF-9395-7F2AF4580603}">
      <dgm:prSet/>
      <dgm:spPr/>
      <dgm:t>
        <a:bodyPr/>
        <a:lstStyle/>
        <a:p>
          <a:endParaRPr lang="en-AU"/>
        </a:p>
      </dgm:t>
    </dgm:pt>
    <dgm:pt modelId="{0B91E105-957F-41D6-80C6-6E15679A35C4}" type="sibTrans" cxnId="{BF5F2B6E-AD50-42AF-9395-7F2AF4580603}">
      <dgm:prSet/>
      <dgm:spPr/>
      <dgm:t>
        <a:bodyPr/>
        <a:lstStyle/>
        <a:p>
          <a:endParaRPr lang="en-AU"/>
        </a:p>
      </dgm:t>
    </dgm:pt>
    <dgm:pt modelId="{A33234D5-8B62-4EC5-BC59-D64B775E64E4}">
      <dgm:prSet phldrT="[Text]"/>
      <dgm:spPr/>
      <dgm:t>
        <a:bodyPr/>
        <a:lstStyle/>
        <a:p>
          <a:r>
            <a:rPr lang="en-AU" dirty="0"/>
            <a:t>Lunge</a:t>
          </a:r>
        </a:p>
      </dgm:t>
    </dgm:pt>
    <dgm:pt modelId="{A7B1CCA3-AFA2-4D60-BB06-9062283539AC}" type="parTrans" cxnId="{DB22E840-22EF-4C2F-8B49-8376A58EB3B1}">
      <dgm:prSet/>
      <dgm:spPr/>
      <dgm:t>
        <a:bodyPr/>
        <a:lstStyle/>
        <a:p>
          <a:endParaRPr lang="en-AU"/>
        </a:p>
      </dgm:t>
    </dgm:pt>
    <dgm:pt modelId="{A8325D73-EC0E-4EF6-BBE7-6A5C82BC88A3}" type="sibTrans" cxnId="{DB22E840-22EF-4C2F-8B49-8376A58EB3B1}">
      <dgm:prSet/>
      <dgm:spPr/>
      <dgm:t>
        <a:bodyPr/>
        <a:lstStyle/>
        <a:p>
          <a:endParaRPr lang="en-AU"/>
        </a:p>
      </dgm:t>
    </dgm:pt>
    <dgm:pt modelId="{AFB9F9D8-AE69-410A-B966-AEDD5735F220}">
      <dgm:prSet phldrT="[Text]"/>
      <dgm:spPr/>
      <dgm:t>
        <a:bodyPr/>
        <a:lstStyle/>
        <a:p>
          <a:r>
            <a:rPr lang="en-AU" dirty="0"/>
            <a:t>Hinge</a:t>
          </a:r>
        </a:p>
      </dgm:t>
    </dgm:pt>
    <dgm:pt modelId="{86F863A0-59F3-42F4-8B03-7B3B59B5E425}" type="parTrans" cxnId="{D58E9888-C1EE-4434-9E23-D6D1E1DDE851}">
      <dgm:prSet/>
      <dgm:spPr/>
      <dgm:t>
        <a:bodyPr/>
        <a:lstStyle/>
        <a:p>
          <a:endParaRPr lang="en-AU"/>
        </a:p>
      </dgm:t>
    </dgm:pt>
    <dgm:pt modelId="{06E9014E-BA09-4186-8045-78DBDE260029}" type="sibTrans" cxnId="{D58E9888-C1EE-4434-9E23-D6D1E1DDE851}">
      <dgm:prSet/>
      <dgm:spPr/>
      <dgm:t>
        <a:bodyPr/>
        <a:lstStyle/>
        <a:p>
          <a:endParaRPr lang="en-AU"/>
        </a:p>
      </dgm:t>
    </dgm:pt>
    <dgm:pt modelId="{53012A58-12BC-45FA-B238-1C7F47E2D847}">
      <dgm:prSet/>
      <dgm:spPr/>
      <dgm:t>
        <a:bodyPr/>
        <a:lstStyle/>
        <a:p>
          <a:r>
            <a:rPr lang="en-AU" dirty="0"/>
            <a:t>Push</a:t>
          </a:r>
        </a:p>
      </dgm:t>
    </dgm:pt>
    <dgm:pt modelId="{BAE2A8E7-20AA-4762-B8F9-4BC957A9DE9B}" type="parTrans" cxnId="{4332A8CA-A7DD-4D38-8E63-FE762F39CD08}">
      <dgm:prSet/>
      <dgm:spPr/>
      <dgm:t>
        <a:bodyPr/>
        <a:lstStyle/>
        <a:p>
          <a:endParaRPr lang="en-AU"/>
        </a:p>
      </dgm:t>
    </dgm:pt>
    <dgm:pt modelId="{1AF7A7FB-1265-400C-945C-58CA613CC74D}" type="sibTrans" cxnId="{4332A8CA-A7DD-4D38-8E63-FE762F39CD08}">
      <dgm:prSet/>
      <dgm:spPr/>
      <dgm:t>
        <a:bodyPr/>
        <a:lstStyle/>
        <a:p>
          <a:endParaRPr lang="en-AU"/>
        </a:p>
      </dgm:t>
    </dgm:pt>
    <dgm:pt modelId="{D5FA3A54-CFF8-4B67-A6DE-784F4716C48A}">
      <dgm:prSet/>
      <dgm:spPr/>
      <dgm:t>
        <a:bodyPr/>
        <a:lstStyle/>
        <a:p>
          <a:r>
            <a:rPr lang="en-AU" dirty="0"/>
            <a:t>Press</a:t>
          </a:r>
        </a:p>
      </dgm:t>
    </dgm:pt>
    <dgm:pt modelId="{C267D4A9-62EE-4FE0-B4A5-E309CF502110}" type="parTrans" cxnId="{2EE01898-D3B7-4B3B-A176-074F1227D276}">
      <dgm:prSet/>
      <dgm:spPr/>
      <dgm:t>
        <a:bodyPr/>
        <a:lstStyle/>
        <a:p>
          <a:endParaRPr lang="en-AU"/>
        </a:p>
      </dgm:t>
    </dgm:pt>
    <dgm:pt modelId="{B158D688-FC2A-4177-85D8-B4988DE877F0}" type="sibTrans" cxnId="{2EE01898-D3B7-4B3B-A176-074F1227D276}">
      <dgm:prSet/>
      <dgm:spPr/>
      <dgm:t>
        <a:bodyPr/>
        <a:lstStyle/>
        <a:p>
          <a:endParaRPr lang="en-AU"/>
        </a:p>
      </dgm:t>
    </dgm:pt>
    <dgm:pt modelId="{567D9320-C9FC-4A3E-9283-ECE3C939FE53}">
      <dgm:prSet/>
      <dgm:spPr/>
      <dgm:t>
        <a:bodyPr/>
        <a:lstStyle/>
        <a:p>
          <a:r>
            <a:rPr lang="en-AU" dirty="0"/>
            <a:t>Pull</a:t>
          </a:r>
        </a:p>
      </dgm:t>
    </dgm:pt>
    <dgm:pt modelId="{EA83F87A-2BF0-4A7B-9310-0D2AFAB590AA}" type="parTrans" cxnId="{909BA641-EB58-45F9-9B38-8E2C37304D7E}">
      <dgm:prSet/>
      <dgm:spPr/>
      <dgm:t>
        <a:bodyPr/>
        <a:lstStyle/>
        <a:p>
          <a:endParaRPr lang="en-AU"/>
        </a:p>
      </dgm:t>
    </dgm:pt>
    <dgm:pt modelId="{ED925587-F708-4F0C-8F8E-F3388D1D6FB5}" type="sibTrans" cxnId="{909BA641-EB58-45F9-9B38-8E2C37304D7E}">
      <dgm:prSet/>
      <dgm:spPr/>
      <dgm:t>
        <a:bodyPr/>
        <a:lstStyle/>
        <a:p>
          <a:endParaRPr lang="en-AU"/>
        </a:p>
      </dgm:t>
    </dgm:pt>
    <dgm:pt modelId="{244EFFF4-C8A5-4460-B193-883E62734ED4}" type="pres">
      <dgm:prSet presAssocID="{A45CFEB2-9738-46F9-91F8-B1B64B53CD7A}" presName="Name0" presStyleCnt="0">
        <dgm:presLayoutVars>
          <dgm:dir/>
          <dgm:resizeHandles val="exact"/>
        </dgm:presLayoutVars>
      </dgm:prSet>
      <dgm:spPr/>
    </dgm:pt>
    <dgm:pt modelId="{8439866A-3556-4737-A746-B0C8FACF7379}" type="pres">
      <dgm:prSet presAssocID="{A45CFEB2-9738-46F9-91F8-B1B64B53CD7A}" presName="fgShape" presStyleLbl="fgShp" presStyleIdx="0" presStyleCnt="1"/>
      <dgm:spPr/>
    </dgm:pt>
    <dgm:pt modelId="{63816108-BBA7-4ED7-8A02-AD68283BB6FE}" type="pres">
      <dgm:prSet presAssocID="{A45CFEB2-9738-46F9-91F8-B1B64B53CD7A}" presName="linComp" presStyleCnt="0"/>
      <dgm:spPr/>
    </dgm:pt>
    <dgm:pt modelId="{9446E37D-B0FE-46D2-B734-3F87AD4EBDE2}" type="pres">
      <dgm:prSet presAssocID="{60C8A1BC-CA42-4970-97B2-D13736E49AB9}" presName="compNode" presStyleCnt="0"/>
      <dgm:spPr/>
    </dgm:pt>
    <dgm:pt modelId="{38772B9A-D4A8-4E93-9327-8F53E0AA858D}" type="pres">
      <dgm:prSet presAssocID="{60C8A1BC-CA42-4970-97B2-D13736E49AB9}" presName="bkgdShape" presStyleLbl="node1" presStyleIdx="0" presStyleCnt="6"/>
      <dgm:spPr/>
    </dgm:pt>
    <dgm:pt modelId="{004D0538-CD4E-4F79-8958-7F1A0202C0AE}" type="pres">
      <dgm:prSet presAssocID="{60C8A1BC-CA42-4970-97B2-D13736E49AB9}" presName="nodeTx" presStyleLbl="node1" presStyleIdx="0" presStyleCnt="6">
        <dgm:presLayoutVars>
          <dgm:bulletEnabled val="1"/>
        </dgm:presLayoutVars>
      </dgm:prSet>
      <dgm:spPr/>
    </dgm:pt>
    <dgm:pt modelId="{41960ED9-F97D-416B-881E-0D7B8C895C4A}" type="pres">
      <dgm:prSet presAssocID="{60C8A1BC-CA42-4970-97B2-D13736E49AB9}" presName="invisiNode" presStyleLbl="node1" presStyleIdx="0" presStyleCnt="6"/>
      <dgm:spPr/>
    </dgm:pt>
    <dgm:pt modelId="{56A7971A-06CE-4A6A-A0F7-945A283605A3}" type="pres">
      <dgm:prSet presAssocID="{60C8A1BC-CA42-4970-97B2-D13736E49AB9}" presName="imagNode" presStyleLbl="fgImgPlace1" presStyleIdx="0" presStyleCnt="6" custLinFactNeighborX="1556" custLinFactNeighborY="-206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5719" b="-2281"/>
          </a:stretch>
        </a:blipFill>
      </dgm:spPr>
    </dgm:pt>
    <dgm:pt modelId="{28027EE4-51BE-4A4B-8F82-5BA3E761BBB8}" type="pres">
      <dgm:prSet presAssocID="{0B91E105-957F-41D6-80C6-6E15679A35C4}" presName="sibTrans" presStyleLbl="sibTrans2D1" presStyleIdx="0" presStyleCnt="0"/>
      <dgm:spPr/>
    </dgm:pt>
    <dgm:pt modelId="{89A86B28-0324-45F4-91B5-01FA008F3DF3}" type="pres">
      <dgm:prSet presAssocID="{A33234D5-8B62-4EC5-BC59-D64B775E64E4}" presName="compNode" presStyleCnt="0"/>
      <dgm:spPr/>
    </dgm:pt>
    <dgm:pt modelId="{93705DC6-9364-480C-9D45-031EAA954521}" type="pres">
      <dgm:prSet presAssocID="{A33234D5-8B62-4EC5-BC59-D64B775E64E4}" presName="bkgdShape" presStyleLbl="node1" presStyleIdx="1" presStyleCnt="6"/>
      <dgm:spPr/>
    </dgm:pt>
    <dgm:pt modelId="{26B5D9B6-7008-4A09-8200-5AE36A52D39E}" type="pres">
      <dgm:prSet presAssocID="{A33234D5-8B62-4EC5-BC59-D64B775E64E4}" presName="nodeTx" presStyleLbl="node1" presStyleIdx="1" presStyleCnt="6">
        <dgm:presLayoutVars>
          <dgm:bulletEnabled val="1"/>
        </dgm:presLayoutVars>
      </dgm:prSet>
      <dgm:spPr/>
    </dgm:pt>
    <dgm:pt modelId="{331E2368-9AD0-4BD9-A588-C4839192F365}" type="pres">
      <dgm:prSet presAssocID="{A33234D5-8B62-4EC5-BC59-D64B775E64E4}" presName="invisiNode" presStyleLbl="node1" presStyleIdx="1" presStyleCnt="6"/>
      <dgm:spPr/>
    </dgm:pt>
    <dgm:pt modelId="{BC6475CC-34AD-436F-B1FD-3DFB17C1ADE5}" type="pres">
      <dgm:prSet presAssocID="{A33234D5-8B62-4EC5-BC59-D64B775E64E4}"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dgm:spPr>
    </dgm:pt>
    <dgm:pt modelId="{F1F04088-FEB2-4D6F-A0CA-6DBC507E701B}" type="pres">
      <dgm:prSet presAssocID="{A8325D73-EC0E-4EF6-BBE7-6A5C82BC88A3}" presName="sibTrans" presStyleLbl="sibTrans2D1" presStyleIdx="0" presStyleCnt="0"/>
      <dgm:spPr/>
    </dgm:pt>
    <dgm:pt modelId="{B6043239-C875-47E2-B483-516B19AA703C}" type="pres">
      <dgm:prSet presAssocID="{AFB9F9D8-AE69-410A-B966-AEDD5735F220}" presName="compNode" presStyleCnt="0"/>
      <dgm:spPr/>
    </dgm:pt>
    <dgm:pt modelId="{56335957-4482-4C0F-BAFE-A5EC7764525E}" type="pres">
      <dgm:prSet presAssocID="{AFB9F9D8-AE69-410A-B966-AEDD5735F220}" presName="bkgdShape" presStyleLbl="node1" presStyleIdx="2" presStyleCnt="6"/>
      <dgm:spPr/>
    </dgm:pt>
    <dgm:pt modelId="{58834E07-8036-460E-93BC-7E9A1ACA44A7}" type="pres">
      <dgm:prSet presAssocID="{AFB9F9D8-AE69-410A-B966-AEDD5735F220}" presName="nodeTx" presStyleLbl="node1" presStyleIdx="2" presStyleCnt="6">
        <dgm:presLayoutVars>
          <dgm:bulletEnabled val="1"/>
        </dgm:presLayoutVars>
      </dgm:prSet>
      <dgm:spPr/>
    </dgm:pt>
    <dgm:pt modelId="{E9702FE1-01E0-4042-8617-CF143280BBC1}" type="pres">
      <dgm:prSet presAssocID="{AFB9F9D8-AE69-410A-B966-AEDD5735F220}" presName="invisiNode" presStyleLbl="node1" presStyleIdx="2" presStyleCnt="6"/>
      <dgm:spPr/>
    </dgm:pt>
    <dgm:pt modelId="{832A7A7C-F236-40C8-AF0F-B7E195984586}" type="pres">
      <dgm:prSet presAssocID="{AFB9F9D8-AE69-410A-B966-AEDD5735F220}"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9000" b="-39000"/>
          </a:stretch>
        </a:blipFill>
      </dgm:spPr>
    </dgm:pt>
    <dgm:pt modelId="{6088AEBA-66BF-4514-B5C7-72CE91723B36}" type="pres">
      <dgm:prSet presAssocID="{06E9014E-BA09-4186-8045-78DBDE260029}" presName="sibTrans" presStyleLbl="sibTrans2D1" presStyleIdx="0" presStyleCnt="0"/>
      <dgm:spPr/>
    </dgm:pt>
    <dgm:pt modelId="{A629FF29-F02F-4D1E-85B8-AA36B0B741BF}" type="pres">
      <dgm:prSet presAssocID="{567D9320-C9FC-4A3E-9283-ECE3C939FE53}" presName="compNode" presStyleCnt="0"/>
      <dgm:spPr/>
    </dgm:pt>
    <dgm:pt modelId="{B17266A4-4DF8-430A-AC0D-E876C3B6285B}" type="pres">
      <dgm:prSet presAssocID="{567D9320-C9FC-4A3E-9283-ECE3C939FE53}" presName="bkgdShape" presStyleLbl="node1" presStyleIdx="3" presStyleCnt="6"/>
      <dgm:spPr/>
    </dgm:pt>
    <dgm:pt modelId="{B322D529-44B7-4B6C-AA53-2F0117604FFD}" type="pres">
      <dgm:prSet presAssocID="{567D9320-C9FC-4A3E-9283-ECE3C939FE53}" presName="nodeTx" presStyleLbl="node1" presStyleIdx="3" presStyleCnt="6">
        <dgm:presLayoutVars>
          <dgm:bulletEnabled val="1"/>
        </dgm:presLayoutVars>
      </dgm:prSet>
      <dgm:spPr/>
    </dgm:pt>
    <dgm:pt modelId="{61BC31B2-947E-44BA-A4A3-55BB213B23AB}" type="pres">
      <dgm:prSet presAssocID="{567D9320-C9FC-4A3E-9283-ECE3C939FE53}" presName="invisiNode" presStyleLbl="node1" presStyleIdx="3" presStyleCnt="6"/>
      <dgm:spPr/>
    </dgm:pt>
    <dgm:pt modelId="{49DEA752-7D48-43F7-84FD-931115496D78}" type="pres">
      <dgm:prSet presAssocID="{567D9320-C9FC-4A3E-9283-ECE3C939FE53}" presName="imagNode" presStyleLbl="fgImgPlace1" presStyleIdx="3" presStyleCnt="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915" t="-6330" r="-3915" b="-65670"/>
          </a:stretch>
        </a:blipFill>
      </dgm:spPr>
    </dgm:pt>
    <dgm:pt modelId="{8AF3C59C-7FF0-4E37-AA0B-51069171A0F1}" type="pres">
      <dgm:prSet presAssocID="{ED925587-F708-4F0C-8F8E-F3388D1D6FB5}" presName="sibTrans" presStyleLbl="sibTrans2D1" presStyleIdx="0" presStyleCnt="0"/>
      <dgm:spPr/>
    </dgm:pt>
    <dgm:pt modelId="{07EFF500-ECDA-4905-B9C5-658145F3B8E1}" type="pres">
      <dgm:prSet presAssocID="{53012A58-12BC-45FA-B238-1C7F47E2D847}" presName="compNode" presStyleCnt="0"/>
      <dgm:spPr/>
    </dgm:pt>
    <dgm:pt modelId="{A633BEB1-F165-4111-89AA-67E3E92622C0}" type="pres">
      <dgm:prSet presAssocID="{53012A58-12BC-45FA-B238-1C7F47E2D847}" presName="bkgdShape" presStyleLbl="node1" presStyleIdx="4" presStyleCnt="6"/>
      <dgm:spPr/>
    </dgm:pt>
    <dgm:pt modelId="{C01CEA28-845C-46E3-84F7-9B334BAE6EEB}" type="pres">
      <dgm:prSet presAssocID="{53012A58-12BC-45FA-B238-1C7F47E2D847}" presName="nodeTx" presStyleLbl="node1" presStyleIdx="4" presStyleCnt="6">
        <dgm:presLayoutVars>
          <dgm:bulletEnabled val="1"/>
        </dgm:presLayoutVars>
      </dgm:prSet>
      <dgm:spPr/>
    </dgm:pt>
    <dgm:pt modelId="{52F95781-6EF4-4157-B6F5-07FCC9443720}" type="pres">
      <dgm:prSet presAssocID="{53012A58-12BC-45FA-B238-1C7F47E2D847}" presName="invisiNode" presStyleLbl="node1" presStyleIdx="4" presStyleCnt="6"/>
      <dgm:spPr/>
    </dgm:pt>
    <dgm:pt modelId="{6E16ACD7-149E-4E33-A744-F03CA95BAE11}" type="pres">
      <dgm:prSet presAssocID="{53012A58-12BC-45FA-B238-1C7F47E2D847}" presName="imagNode"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49000" r="-49000"/>
          </a:stretch>
        </a:blipFill>
      </dgm:spPr>
    </dgm:pt>
    <dgm:pt modelId="{A6CF8738-AB64-45C7-8357-35052A1C1B08}" type="pres">
      <dgm:prSet presAssocID="{1AF7A7FB-1265-400C-945C-58CA613CC74D}" presName="sibTrans" presStyleLbl="sibTrans2D1" presStyleIdx="0" presStyleCnt="0"/>
      <dgm:spPr/>
    </dgm:pt>
    <dgm:pt modelId="{9C2A9461-6359-4FC1-B92E-07C2CB9B0586}" type="pres">
      <dgm:prSet presAssocID="{D5FA3A54-CFF8-4B67-A6DE-784F4716C48A}" presName="compNode" presStyleCnt="0"/>
      <dgm:spPr/>
    </dgm:pt>
    <dgm:pt modelId="{4214FB5A-A2A8-426B-BB3F-D4482FFA6DEF}" type="pres">
      <dgm:prSet presAssocID="{D5FA3A54-CFF8-4B67-A6DE-784F4716C48A}" presName="bkgdShape" presStyleLbl="node1" presStyleIdx="5" presStyleCnt="6" custLinFactNeighborX="-2012" custLinFactNeighborY="-1102"/>
      <dgm:spPr/>
    </dgm:pt>
    <dgm:pt modelId="{E669CFB5-97B8-4006-A117-12B31071E910}" type="pres">
      <dgm:prSet presAssocID="{D5FA3A54-CFF8-4B67-A6DE-784F4716C48A}" presName="nodeTx" presStyleLbl="node1" presStyleIdx="5" presStyleCnt="6">
        <dgm:presLayoutVars>
          <dgm:bulletEnabled val="1"/>
        </dgm:presLayoutVars>
      </dgm:prSet>
      <dgm:spPr/>
    </dgm:pt>
    <dgm:pt modelId="{617C3422-BF22-496A-899E-33C53D246CC7}" type="pres">
      <dgm:prSet presAssocID="{D5FA3A54-CFF8-4B67-A6DE-784F4716C48A}" presName="invisiNode" presStyleLbl="node1" presStyleIdx="5" presStyleCnt="6"/>
      <dgm:spPr/>
    </dgm:pt>
    <dgm:pt modelId="{84F00E44-5B0C-409F-9E58-3FA17654FD40}" type="pres">
      <dgm:prSet presAssocID="{D5FA3A54-CFF8-4B67-A6DE-784F4716C48A}" presName="imagNode" presStyleLbl="fgImgPlace1" presStyleIdx="5" presStyleCnt="6" custLinFactNeighborX="3308" custLinFactNeighborY="-2530"/>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13587" b="-64413"/>
          </a:stretch>
        </a:blipFill>
      </dgm:spPr>
    </dgm:pt>
  </dgm:ptLst>
  <dgm:cxnLst>
    <dgm:cxn modelId="{2F643303-C3DE-4600-8812-5B5BC20219F8}" type="presOf" srcId="{A8325D73-EC0E-4EF6-BBE7-6A5C82BC88A3}" destId="{F1F04088-FEB2-4D6F-A0CA-6DBC507E701B}" srcOrd="0" destOrd="0" presId="urn:microsoft.com/office/officeart/2005/8/layout/hList7"/>
    <dgm:cxn modelId="{7D073904-86FC-4A3E-BF85-5EA87BDA8065}" type="presOf" srcId="{53012A58-12BC-45FA-B238-1C7F47E2D847}" destId="{A633BEB1-F165-4111-89AA-67E3E92622C0}" srcOrd="0" destOrd="0" presId="urn:microsoft.com/office/officeart/2005/8/layout/hList7"/>
    <dgm:cxn modelId="{87F87115-9BBE-4BF7-8EE1-B88D7FF4A415}" type="presOf" srcId="{D5FA3A54-CFF8-4B67-A6DE-784F4716C48A}" destId="{4214FB5A-A2A8-426B-BB3F-D4482FFA6DEF}" srcOrd="0" destOrd="0" presId="urn:microsoft.com/office/officeart/2005/8/layout/hList7"/>
    <dgm:cxn modelId="{4992BA1C-2AA4-4204-9533-566A2BCFB351}" type="presOf" srcId="{567D9320-C9FC-4A3E-9283-ECE3C939FE53}" destId="{B322D529-44B7-4B6C-AA53-2F0117604FFD}" srcOrd="1" destOrd="0" presId="urn:microsoft.com/office/officeart/2005/8/layout/hList7"/>
    <dgm:cxn modelId="{A8CD811E-DB4F-4238-9314-E504AE9B41BE}" type="presOf" srcId="{A45CFEB2-9738-46F9-91F8-B1B64B53CD7A}" destId="{244EFFF4-C8A5-4460-B193-883E62734ED4}" srcOrd="0" destOrd="0" presId="urn:microsoft.com/office/officeart/2005/8/layout/hList7"/>
    <dgm:cxn modelId="{CDD49636-5B0F-4F5B-9E44-330743A068BB}" type="presOf" srcId="{ED925587-F708-4F0C-8F8E-F3388D1D6FB5}" destId="{8AF3C59C-7FF0-4E37-AA0B-51069171A0F1}" srcOrd="0" destOrd="0" presId="urn:microsoft.com/office/officeart/2005/8/layout/hList7"/>
    <dgm:cxn modelId="{DB22E840-22EF-4C2F-8B49-8376A58EB3B1}" srcId="{A45CFEB2-9738-46F9-91F8-B1B64B53CD7A}" destId="{A33234D5-8B62-4EC5-BC59-D64B775E64E4}" srcOrd="1" destOrd="0" parTransId="{A7B1CCA3-AFA2-4D60-BB06-9062283539AC}" sibTransId="{A8325D73-EC0E-4EF6-BBE7-6A5C82BC88A3}"/>
    <dgm:cxn modelId="{A2600F5C-DF58-4AB0-A49B-40DC51A7C0ED}" type="presOf" srcId="{1AF7A7FB-1265-400C-945C-58CA613CC74D}" destId="{A6CF8738-AB64-45C7-8357-35052A1C1B08}" srcOrd="0" destOrd="0" presId="urn:microsoft.com/office/officeart/2005/8/layout/hList7"/>
    <dgm:cxn modelId="{3709205C-06B1-4522-8D2E-1B3F9CA2AE3A}" type="presOf" srcId="{567D9320-C9FC-4A3E-9283-ECE3C939FE53}" destId="{B17266A4-4DF8-430A-AC0D-E876C3B6285B}" srcOrd="0" destOrd="0" presId="urn:microsoft.com/office/officeart/2005/8/layout/hList7"/>
    <dgm:cxn modelId="{909BA641-EB58-45F9-9B38-8E2C37304D7E}" srcId="{A45CFEB2-9738-46F9-91F8-B1B64B53CD7A}" destId="{567D9320-C9FC-4A3E-9283-ECE3C939FE53}" srcOrd="3" destOrd="0" parTransId="{EA83F87A-2BF0-4A7B-9310-0D2AFAB590AA}" sibTransId="{ED925587-F708-4F0C-8F8E-F3388D1D6FB5}"/>
    <dgm:cxn modelId="{0A065864-ADED-4F24-99C3-A25149A31327}" type="presOf" srcId="{60C8A1BC-CA42-4970-97B2-D13736E49AB9}" destId="{38772B9A-D4A8-4E93-9327-8F53E0AA858D}" srcOrd="0" destOrd="0" presId="urn:microsoft.com/office/officeart/2005/8/layout/hList7"/>
    <dgm:cxn modelId="{B6AF166B-D6D7-4706-8A90-6C0DF290E62C}" type="presOf" srcId="{60C8A1BC-CA42-4970-97B2-D13736E49AB9}" destId="{004D0538-CD4E-4F79-8958-7F1A0202C0AE}" srcOrd="1" destOrd="0" presId="urn:microsoft.com/office/officeart/2005/8/layout/hList7"/>
    <dgm:cxn modelId="{BF5F2B6E-AD50-42AF-9395-7F2AF4580603}" srcId="{A45CFEB2-9738-46F9-91F8-B1B64B53CD7A}" destId="{60C8A1BC-CA42-4970-97B2-D13736E49AB9}" srcOrd="0" destOrd="0" parTransId="{EF52FE63-B7ED-40FA-9B68-8239EB77AFD7}" sibTransId="{0B91E105-957F-41D6-80C6-6E15679A35C4}"/>
    <dgm:cxn modelId="{4DAD6680-A2B0-4149-AFF3-8E179A31C015}" type="presOf" srcId="{A33234D5-8B62-4EC5-BC59-D64B775E64E4}" destId="{93705DC6-9364-480C-9D45-031EAA954521}" srcOrd="0" destOrd="0" presId="urn:microsoft.com/office/officeart/2005/8/layout/hList7"/>
    <dgm:cxn modelId="{D58E9888-C1EE-4434-9E23-D6D1E1DDE851}" srcId="{A45CFEB2-9738-46F9-91F8-B1B64B53CD7A}" destId="{AFB9F9D8-AE69-410A-B966-AEDD5735F220}" srcOrd="2" destOrd="0" parTransId="{86F863A0-59F3-42F4-8B03-7B3B59B5E425}" sibTransId="{06E9014E-BA09-4186-8045-78DBDE260029}"/>
    <dgm:cxn modelId="{2EE01898-D3B7-4B3B-A176-074F1227D276}" srcId="{A45CFEB2-9738-46F9-91F8-B1B64B53CD7A}" destId="{D5FA3A54-CFF8-4B67-A6DE-784F4716C48A}" srcOrd="5" destOrd="0" parTransId="{C267D4A9-62EE-4FE0-B4A5-E309CF502110}" sibTransId="{B158D688-FC2A-4177-85D8-B4988DE877F0}"/>
    <dgm:cxn modelId="{A60A4A9B-283D-403A-9DDE-B786B0E85137}" type="presOf" srcId="{A33234D5-8B62-4EC5-BC59-D64B775E64E4}" destId="{26B5D9B6-7008-4A09-8200-5AE36A52D39E}" srcOrd="1" destOrd="0" presId="urn:microsoft.com/office/officeart/2005/8/layout/hList7"/>
    <dgm:cxn modelId="{287DFDA0-0F08-426C-85D0-4053BCB28884}" type="presOf" srcId="{0B91E105-957F-41D6-80C6-6E15679A35C4}" destId="{28027EE4-51BE-4A4B-8F82-5BA3E761BBB8}" srcOrd="0" destOrd="0" presId="urn:microsoft.com/office/officeart/2005/8/layout/hList7"/>
    <dgm:cxn modelId="{2EC651B0-A793-4ED5-8D59-1A5718739C91}" type="presOf" srcId="{53012A58-12BC-45FA-B238-1C7F47E2D847}" destId="{C01CEA28-845C-46E3-84F7-9B334BAE6EEB}" srcOrd="1" destOrd="0" presId="urn:microsoft.com/office/officeart/2005/8/layout/hList7"/>
    <dgm:cxn modelId="{6CAFDBC2-BE33-4608-BC67-A2F658444B69}" type="presOf" srcId="{AFB9F9D8-AE69-410A-B966-AEDD5735F220}" destId="{58834E07-8036-460E-93BC-7E9A1ACA44A7}" srcOrd="1" destOrd="0" presId="urn:microsoft.com/office/officeart/2005/8/layout/hList7"/>
    <dgm:cxn modelId="{4332A8CA-A7DD-4D38-8E63-FE762F39CD08}" srcId="{A45CFEB2-9738-46F9-91F8-B1B64B53CD7A}" destId="{53012A58-12BC-45FA-B238-1C7F47E2D847}" srcOrd="4" destOrd="0" parTransId="{BAE2A8E7-20AA-4762-B8F9-4BC957A9DE9B}" sibTransId="{1AF7A7FB-1265-400C-945C-58CA613CC74D}"/>
    <dgm:cxn modelId="{A95C5CD4-740E-452B-A23C-F6DA9773CDCF}" type="presOf" srcId="{D5FA3A54-CFF8-4B67-A6DE-784F4716C48A}" destId="{E669CFB5-97B8-4006-A117-12B31071E910}" srcOrd="1" destOrd="0" presId="urn:microsoft.com/office/officeart/2005/8/layout/hList7"/>
    <dgm:cxn modelId="{9393C8DB-4AE5-4E70-AB2D-D22FC0C69213}" type="presOf" srcId="{06E9014E-BA09-4186-8045-78DBDE260029}" destId="{6088AEBA-66BF-4514-B5C7-72CE91723B36}" srcOrd="0" destOrd="0" presId="urn:microsoft.com/office/officeart/2005/8/layout/hList7"/>
    <dgm:cxn modelId="{80E82AE7-3C65-462C-BC82-0B675C1F0CD5}" type="presOf" srcId="{AFB9F9D8-AE69-410A-B966-AEDD5735F220}" destId="{56335957-4482-4C0F-BAFE-A5EC7764525E}" srcOrd="0" destOrd="0" presId="urn:microsoft.com/office/officeart/2005/8/layout/hList7"/>
    <dgm:cxn modelId="{ED20364D-980E-4EC5-8316-B2639468E1AB}" type="presParOf" srcId="{244EFFF4-C8A5-4460-B193-883E62734ED4}" destId="{8439866A-3556-4737-A746-B0C8FACF7379}" srcOrd="0" destOrd="0" presId="urn:microsoft.com/office/officeart/2005/8/layout/hList7"/>
    <dgm:cxn modelId="{AB132DA7-9BB4-4EA6-BC3F-9861BA37E2E9}" type="presParOf" srcId="{244EFFF4-C8A5-4460-B193-883E62734ED4}" destId="{63816108-BBA7-4ED7-8A02-AD68283BB6FE}" srcOrd="1" destOrd="0" presId="urn:microsoft.com/office/officeart/2005/8/layout/hList7"/>
    <dgm:cxn modelId="{CD8C30D2-D765-4652-9283-3521C34C86BB}" type="presParOf" srcId="{63816108-BBA7-4ED7-8A02-AD68283BB6FE}" destId="{9446E37D-B0FE-46D2-B734-3F87AD4EBDE2}" srcOrd="0" destOrd="0" presId="urn:microsoft.com/office/officeart/2005/8/layout/hList7"/>
    <dgm:cxn modelId="{E4765232-6DF3-4F18-8F6A-79A8F79CC977}" type="presParOf" srcId="{9446E37D-B0FE-46D2-B734-3F87AD4EBDE2}" destId="{38772B9A-D4A8-4E93-9327-8F53E0AA858D}" srcOrd="0" destOrd="0" presId="urn:microsoft.com/office/officeart/2005/8/layout/hList7"/>
    <dgm:cxn modelId="{FA6E9ADC-F29B-4D25-BC00-5A79E6AA2F06}" type="presParOf" srcId="{9446E37D-B0FE-46D2-B734-3F87AD4EBDE2}" destId="{004D0538-CD4E-4F79-8958-7F1A0202C0AE}" srcOrd="1" destOrd="0" presId="urn:microsoft.com/office/officeart/2005/8/layout/hList7"/>
    <dgm:cxn modelId="{E20B202E-53CE-4044-9EC8-06148D2B9D24}" type="presParOf" srcId="{9446E37D-B0FE-46D2-B734-3F87AD4EBDE2}" destId="{41960ED9-F97D-416B-881E-0D7B8C895C4A}" srcOrd="2" destOrd="0" presId="urn:microsoft.com/office/officeart/2005/8/layout/hList7"/>
    <dgm:cxn modelId="{1FA53D9F-5C50-45E8-A6FE-5E5C21A05A13}" type="presParOf" srcId="{9446E37D-B0FE-46D2-B734-3F87AD4EBDE2}" destId="{56A7971A-06CE-4A6A-A0F7-945A283605A3}" srcOrd="3" destOrd="0" presId="urn:microsoft.com/office/officeart/2005/8/layout/hList7"/>
    <dgm:cxn modelId="{95F9339C-9621-4455-8856-C644CD44FFE7}" type="presParOf" srcId="{63816108-BBA7-4ED7-8A02-AD68283BB6FE}" destId="{28027EE4-51BE-4A4B-8F82-5BA3E761BBB8}" srcOrd="1" destOrd="0" presId="urn:microsoft.com/office/officeart/2005/8/layout/hList7"/>
    <dgm:cxn modelId="{E29BD321-69FC-4B7B-A0DA-22B1E02CB085}" type="presParOf" srcId="{63816108-BBA7-4ED7-8A02-AD68283BB6FE}" destId="{89A86B28-0324-45F4-91B5-01FA008F3DF3}" srcOrd="2" destOrd="0" presId="urn:microsoft.com/office/officeart/2005/8/layout/hList7"/>
    <dgm:cxn modelId="{B2F67E28-C839-4099-B428-6042632DA41A}" type="presParOf" srcId="{89A86B28-0324-45F4-91B5-01FA008F3DF3}" destId="{93705DC6-9364-480C-9D45-031EAA954521}" srcOrd="0" destOrd="0" presId="urn:microsoft.com/office/officeart/2005/8/layout/hList7"/>
    <dgm:cxn modelId="{4506750E-0AB4-4045-95B3-6F9F2C977B7C}" type="presParOf" srcId="{89A86B28-0324-45F4-91B5-01FA008F3DF3}" destId="{26B5D9B6-7008-4A09-8200-5AE36A52D39E}" srcOrd="1" destOrd="0" presId="urn:microsoft.com/office/officeart/2005/8/layout/hList7"/>
    <dgm:cxn modelId="{13B18CE7-0102-48BB-B3B0-FDD857265D24}" type="presParOf" srcId="{89A86B28-0324-45F4-91B5-01FA008F3DF3}" destId="{331E2368-9AD0-4BD9-A588-C4839192F365}" srcOrd="2" destOrd="0" presId="urn:microsoft.com/office/officeart/2005/8/layout/hList7"/>
    <dgm:cxn modelId="{16FD7DE1-D9CF-4E52-8997-908A8377F10D}" type="presParOf" srcId="{89A86B28-0324-45F4-91B5-01FA008F3DF3}" destId="{BC6475CC-34AD-436F-B1FD-3DFB17C1ADE5}" srcOrd="3" destOrd="0" presId="urn:microsoft.com/office/officeart/2005/8/layout/hList7"/>
    <dgm:cxn modelId="{497D5D1D-B7DC-4D62-B657-A01DC3636A9D}" type="presParOf" srcId="{63816108-BBA7-4ED7-8A02-AD68283BB6FE}" destId="{F1F04088-FEB2-4D6F-A0CA-6DBC507E701B}" srcOrd="3" destOrd="0" presId="urn:microsoft.com/office/officeart/2005/8/layout/hList7"/>
    <dgm:cxn modelId="{1F1E4826-D87E-47F8-9AE7-C72433A4691A}" type="presParOf" srcId="{63816108-BBA7-4ED7-8A02-AD68283BB6FE}" destId="{B6043239-C875-47E2-B483-516B19AA703C}" srcOrd="4" destOrd="0" presId="urn:microsoft.com/office/officeart/2005/8/layout/hList7"/>
    <dgm:cxn modelId="{FC8610C6-A447-443B-93DE-DB8F32EEAD01}" type="presParOf" srcId="{B6043239-C875-47E2-B483-516B19AA703C}" destId="{56335957-4482-4C0F-BAFE-A5EC7764525E}" srcOrd="0" destOrd="0" presId="urn:microsoft.com/office/officeart/2005/8/layout/hList7"/>
    <dgm:cxn modelId="{C0C74C7B-ED93-405C-A47C-7AC13EB7E1CE}" type="presParOf" srcId="{B6043239-C875-47E2-B483-516B19AA703C}" destId="{58834E07-8036-460E-93BC-7E9A1ACA44A7}" srcOrd="1" destOrd="0" presId="urn:microsoft.com/office/officeart/2005/8/layout/hList7"/>
    <dgm:cxn modelId="{7AFD11E8-078F-4BD1-A44F-C13161C90586}" type="presParOf" srcId="{B6043239-C875-47E2-B483-516B19AA703C}" destId="{E9702FE1-01E0-4042-8617-CF143280BBC1}" srcOrd="2" destOrd="0" presId="urn:microsoft.com/office/officeart/2005/8/layout/hList7"/>
    <dgm:cxn modelId="{BF23C31D-643E-4D2B-9F16-65935BE2794A}" type="presParOf" srcId="{B6043239-C875-47E2-B483-516B19AA703C}" destId="{832A7A7C-F236-40C8-AF0F-B7E195984586}" srcOrd="3" destOrd="0" presId="urn:microsoft.com/office/officeart/2005/8/layout/hList7"/>
    <dgm:cxn modelId="{62EA9154-6AC9-4BE7-A300-A9272098FC64}" type="presParOf" srcId="{63816108-BBA7-4ED7-8A02-AD68283BB6FE}" destId="{6088AEBA-66BF-4514-B5C7-72CE91723B36}" srcOrd="5" destOrd="0" presId="urn:microsoft.com/office/officeart/2005/8/layout/hList7"/>
    <dgm:cxn modelId="{C1BE9EC9-044F-40EF-96AD-346F5618C550}" type="presParOf" srcId="{63816108-BBA7-4ED7-8A02-AD68283BB6FE}" destId="{A629FF29-F02F-4D1E-85B8-AA36B0B741BF}" srcOrd="6" destOrd="0" presId="urn:microsoft.com/office/officeart/2005/8/layout/hList7"/>
    <dgm:cxn modelId="{3C18C39C-D1B6-44C7-A9B2-C975FC66368A}" type="presParOf" srcId="{A629FF29-F02F-4D1E-85B8-AA36B0B741BF}" destId="{B17266A4-4DF8-430A-AC0D-E876C3B6285B}" srcOrd="0" destOrd="0" presId="urn:microsoft.com/office/officeart/2005/8/layout/hList7"/>
    <dgm:cxn modelId="{C93DFEB5-F3EF-4DF7-A6E3-16C53ACD01F3}" type="presParOf" srcId="{A629FF29-F02F-4D1E-85B8-AA36B0B741BF}" destId="{B322D529-44B7-4B6C-AA53-2F0117604FFD}" srcOrd="1" destOrd="0" presId="urn:microsoft.com/office/officeart/2005/8/layout/hList7"/>
    <dgm:cxn modelId="{46D50969-7050-46B8-9179-A085DA501E48}" type="presParOf" srcId="{A629FF29-F02F-4D1E-85B8-AA36B0B741BF}" destId="{61BC31B2-947E-44BA-A4A3-55BB213B23AB}" srcOrd="2" destOrd="0" presId="urn:microsoft.com/office/officeart/2005/8/layout/hList7"/>
    <dgm:cxn modelId="{6B067A7D-73F5-4401-A888-6A09DA742512}" type="presParOf" srcId="{A629FF29-F02F-4D1E-85B8-AA36B0B741BF}" destId="{49DEA752-7D48-43F7-84FD-931115496D78}" srcOrd="3" destOrd="0" presId="urn:microsoft.com/office/officeart/2005/8/layout/hList7"/>
    <dgm:cxn modelId="{7A241B03-4084-4A02-96EA-BD58C6257D56}" type="presParOf" srcId="{63816108-BBA7-4ED7-8A02-AD68283BB6FE}" destId="{8AF3C59C-7FF0-4E37-AA0B-51069171A0F1}" srcOrd="7" destOrd="0" presId="urn:microsoft.com/office/officeart/2005/8/layout/hList7"/>
    <dgm:cxn modelId="{F0AFEEF1-B3E4-4FFE-AC76-3B224815EE28}" type="presParOf" srcId="{63816108-BBA7-4ED7-8A02-AD68283BB6FE}" destId="{07EFF500-ECDA-4905-B9C5-658145F3B8E1}" srcOrd="8" destOrd="0" presId="urn:microsoft.com/office/officeart/2005/8/layout/hList7"/>
    <dgm:cxn modelId="{0555DA7D-D626-4B23-A4E6-82D0C0A6C584}" type="presParOf" srcId="{07EFF500-ECDA-4905-B9C5-658145F3B8E1}" destId="{A633BEB1-F165-4111-89AA-67E3E92622C0}" srcOrd="0" destOrd="0" presId="urn:microsoft.com/office/officeart/2005/8/layout/hList7"/>
    <dgm:cxn modelId="{12F6C368-0F68-4388-843B-9BEC6756E06A}" type="presParOf" srcId="{07EFF500-ECDA-4905-B9C5-658145F3B8E1}" destId="{C01CEA28-845C-46E3-84F7-9B334BAE6EEB}" srcOrd="1" destOrd="0" presId="urn:microsoft.com/office/officeart/2005/8/layout/hList7"/>
    <dgm:cxn modelId="{BE5A8707-8840-4D0C-A803-3CA8733E3175}" type="presParOf" srcId="{07EFF500-ECDA-4905-B9C5-658145F3B8E1}" destId="{52F95781-6EF4-4157-B6F5-07FCC9443720}" srcOrd="2" destOrd="0" presId="urn:microsoft.com/office/officeart/2005/8/layout/hList7"/>
    <dgm:cxn modelId="{52264F63-2CA3-4B5F-9135-82A0914E1619}" type="presParOf" srcId="{07EFF500-ECDA-4905-B9C5-658145F3B8E1}" destId="{6E16ACD7-149E-4E33-A744-F03CA95BAE11}" srcOrd="3" destOrd="0" presId="urn:microsoft.com/office/officeart/2005/8/layout/hList7"/>
    <dgm:cxn modelId="{4B9B7994-C595-4F06-9186-91CE7ABF6F9D}" type="presParOf" srcId="{63816108-BBA7-4ED7-8A02-AD68283BB6FE}" destId="{A6CF8738-AB64-45C7-8357-35052A1C1B08}" srcOrd="9" destOrd="0" presId="urn:microsoft.com/office/officeart/2005/8/layout/hList7"/>
    <dgm:cxn modelId="{6ABB45AF-3427-4F99-BC2D-0A8148274C4C}" type="presParOf" srcId="{63816108-BBA7-4ED7-8A02-AD68283BB6FE}" destId="{9C2A9461-6359-4FC1-B92E-07C2CB9B0586}" srcOrd="10" destOrd="0" presId="urn:microsoft.com/office/officeart/2005/8/layout/hList7"/>
    <dgm:cxn modelId="{D07D7047-0212-4978-ADFC-81950611CD2B}" type="presParOf" srcId="{9C2A9461-6359-4FC1-B92E-07C2CB9B0586}" destId="{4214FB5A-A2A8-426B-BB3F-D4482FFA6DEF}" srcOrd="0" destOrd="0" presId="urn:microsoft.com/office/officeart/2005/8/layout/hList7"/>
    <dgm:cxn modelId="{A9FDB4C2-4D5F-43F0-8426-3463982BF236}" type="presParOf" srcId="{9C2A9461-6359-4FC1-B92E-07C2CB9B0586}" destId="{E669CFB5-97B8-4006-A117-12B31071E910}" srcOrd="1" destOrd="0" presId="urn:microsoft.com/office/officeart/2005/8/layout/hList7"/>
    <dgm:cxn modelId="{DFA4344E-D8F6-4BA5-A776-A1E86D94B098}" type="presParOf" srcId="{9C2A9461-6359-4FC1-B92E-07C2CB9B0586}" destId="{617C3422-BF22-496A-899E-33C53D246CC7}" srcOrd="2" destOrd="0" presId="urn:microsoft.com/office/officeart/2005/8/layout/hList7"/>
    <dgm:cxn modelId="{579C892B-7296-432C-B37A-1C0AD74DE6D6}" type="presParOf" srcId="{9C2A9461-6359-4FC1-B92E-07C2CB9B0586}" destId="{84F00E44-5B0C-409F-9E58-3FA17654FD4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046944-20C0-4C1B-A78B-35C843BEED5B}" type="doc">
      <dgm:prSet loTypeId="urn:microsoft.com/office/officeart/2005/8/layout/hProcess10" loCatId="process" qsTypeId="urn:microsoft.com/office/officeart/2005/8/quickstyle/3d2" qsCatId="3D" csTypeId="urn:microsoft.com/office/officeart/2005/8/colors/colorful5" csCatId="colorful" phldr="1"/>
      <dgm:spPr/>
      <dgm:t>
        <a:bodyPr/>
        <a:lstStyle/>
        <a:p>
          <a:endParaRPr lang="en-AU"/>
        </a:p>
      </dgm:t>
    </dgm:pt>
    <dgm:pt modelId="{D5AA72BB-F1B9-4864-AA0B-63F8F4F49AFA}">
      <dgm:prSet phldrT="[Text]" custT="1"/>
      <dgm:spPr/>
      <dgm:t>
        <a:bodyPr/>
        <a:lstStyle/>
        <a:p>
          <a:pPr algn="ctr"/>
          <a:r>
            <a:rPr lang="en-AU" sz="2000" b="1" dirty="0">
              <a:solidFill>
                <a:srgbClr val="FF0000"/>
              </a:solidFill>
            </a:rPr>
            <a:t>Cognitive</a:t>
          </a:r>
        </a:p>
        <a:p>
          <a:pPr algn="ctr"/>
          <a:r>
            <a:rPr lang="en-AU" sz="1700" dirty="0"/>
            <a:t>Reactive ability</a:t>
          </a:r>
        </a:p>
        <a:p>
          <a:pPr algn="ctr"/>
          <a:r>
            <a:rPr lang="en-AU" sz="1700" dirty="0"/>
            <a:t>Decision making</a:t>
          </a:r>
          <a:endParaRPr lang="en-AU" sz="2000" b="1" dirty="0">
            <a:solidFill>
              <a:srgbClr val="FF0000"/>
            </a:solidFill>
          </a:endParaRPr>
        </a:p>
      </dgm:t>
    </dgm:pt>
    <dgm:pt modelId="{2A6A34AF-C39C-45AC-902B-588C58229570}" type="parTrans" cxnId="{C28EF3A7-3487-4500-ADEB-0E3E77F6934B}">
      <dgm:prSet/>
      <dgm:spPr/>
      <dgm:t>
        <a:bodyPr/>
        <a:lstStyle/>
        <a:p>
          <a:endParaRPr lang="en-AU"/>
        </a:p>
      </dgm:t>
    </dgm:pt>
    <dgm:pt modelId="{CD1F2314-33CE-41B9-9133-14333A2CCD9E}" type="sibTrans" cxnId="{C28EF3A7-3487-4500-ADEB-0E3E77F6934B}">
      <dgm:prSet/>
      <dgm:spPr/>
      <dgm:t>
        <a:bodyPr/>
        <a:lstStyle/>
        <a:p>
          <a:endParaRPr lang="en-AU"/>
        </a:p>
      </dgm:t>
    </dgm:pt>
    <dgm:pt modelId="{DD643938-3862-49E7-AB50-B91858991A80}">
      <dgm:prSet phldrT="[Text]" custT="1"/>
      <dgm:spPr/>
      <dgm:t>
        <a:bodyPr/>
        <a:lstStyle/>
        <a:p>
          <a:pPr algn="ctr"/>
          <a:r>
            <a:rPr lang="en-AU" sz="2000" b="1" dirty="0">
              <a:solidFill>
                <a:schemeClr val="accent2"/>
              </a:solidFill>
            </a:rPr>
            <a:t>Physical</a:t>
          </a:r>
        </a:p>
        <a:p>
          <a:pPr algn="ctr"/>
          <a:r>
            <a:rPr lang="en-AU" sz="1800" dirty="0"/>
            <a:t>Strength</a:t>
          </a:r>
        </a:p>
        <a:p>
          <a:pPr algn="ctr"/>
          <a:r>
            <a:rPr lang="en-AU" sz="1800" dirty="0"/>
            <a:t>Stability</a:t>
          </a:r>
        </a:p>
        <a:p>
          <a:pPr algn="ctr"/>
          <a:r>
            <a:rPr lang="en-AU" sz="1800" dirty="0"/>
            <a:t>Mobility</a:t>
          </a:r>
          <a:endParaRPr lang="en-AU" sz="2000" b="1" dirty="0">
            <a:solidFill>
              <a:srgbClr val="FF0000"/>
            </a:solidFill>
          </a:endParaRPr>
        </a:p>
      </dgm:t>
    </dgm:pt>
    <dgm:pt modelId="{39906C49-F372-43C9-96AA-4F325FB57A1F}" type="parTrans" cxnId="{1A3DC1CF-D1C0-48C8-9B2C-B35F9034F64A}">
      <dgm:prSet/>
      <dgm:spPr/>
      <dgm:t>
        <a:bodyPr/>
        <a:lstStyle/>
        <a:p>
          <a:endParaRPr lang="en-AU"/>
        </a:p>
      </dgm:t>
    </dgm:pt>
    <dgm:pt modelId="{2E4F8AB7-6E46-4C0F-8037-1C73549F793F}" type="sibTrans" cxnId="{1A3DC1CF-D1C0-48C8-9B2C-B35F9034F64A}">
      <dgm:prSet/>
      <dgm:spPr/>
      <dgm:t>
        <a:bodyPr/>
        <a:lstStyle/>
        <a:p>
          <a:endParaRPr lang="en-AU"/>
        </a:p>
      </dgm:t>
    </dgm:pt>
    <dgm:pt modelId="{61CD42B7-3994-4172-8365-8EBC0C3B64BF}">
      <dgm:prSet phldrT="[Text]" custT="1"/>
      <dgm:spPr/>
      <dgm:t>
        <a:bodyPr/>
        <a:lstStyle/>
        <a:p>
          <a:pPr algn="ctr"/>
          <a:r>
            <a:rPr lang="en-AU" sz="1700" b="1" dirty="0">
              <a:solidFill>
                <a:schemeClr val="accent2"/>
              </a:solidFill>
            </a:rPr>
            <a:t>Biomechanical</a:t>
          </a:r>
        </a:p>
        <a:p>
          <a:pPr algn="ctr"/>
          <a:r>
            <a:rPr lang="en-AU" sz="1800" dirty="0"/>
            <a:t>Technique</a:t>
          </a:r>
          <a:endParaRPr lang="en-AU" sz="1700" b="1" dirty="0">
            <a:solidFill>
              <a:srgbClr val="FF0000"/>
            </a:solidFill>
          </a:endParaRPr>
        </a:p>
      </dgm:t>
    </dgm:pt>
    <dgm:pt modelId="{2F930DAC-C20A-4B48-AF10-004EE26FC06F}" type="parTrans" cxnId="{5D000998-2632-4E6A-BD3A-85623B184B69}">
      <dgm:prSet/>
      <dgm:spPr/>
      <dgm:t>
        <a:bodyPr/>
        <a:lstStyle/>
        <a:p>
          <a:endParaRPr lang="en-AU"/>
        </a:p>
      </dgm:t>
    </dgm:pt>
    <dgm:pt modelId="{8777C969-6A23-405F-9351-8B6E6ABDA144}" type="sibTrans" cxnId="{5D000998-2632-4E6A-BD3A-85623B184B69}">
      <dgm:prSet/>
      <dgm:spPr/>
      <dgm:t>
        <a:bodyPr/>
        <a:lstStyle/>
        <a:p>
          <a:endParaRPr lang="en-AU"/>
        </a:p>
      </dgm:t>
    </dgm:pt>
    <dgm:pt modelId="{10C4B92F-8B61-4135-8087-8F76A7E8C83A}" type="pres">
      <dgm:prSet presAssocID="{F4046944-20C0-4C1B-A78B-35C843BEED5B}" presName="Name0" presStyleCnt="0">
        <dgm:presLayoutVars>
          <dgm:dir/>
          <dgm:resizeHandles val="exact"/>
        </dgm:presLayoutVars>
      </dgm:prSet>
      <dgm:spPr/>
    </dgm:pt>
    <dgm:pt modelId="{56930EA1-FD41-4610-A83C-C3465A6B3A16}" type="pres">
      <dgm:prSet presAssocID="{D5AA72BB-F1B9-4864-AA0B-63F8F4F49AFA}" presName="composite" presStyleCnt="0"/>
      <dgm:spPr/>
    </dgm:pt>
    <dgm:pt modelId="{275B1181-E820-4A4A-8188-F523538C1594}" type="pres">
      <dgm:prSet presAssocID="{D5AA72BB-F1B9-4864-AA0B-63F8F4F49AFA}" presName="imagSh" presStyleLbl="bgImgPlace1" presStyleIdx="0" presStyleCnt="3" custLinFactNeighborX="-275" custLinFactNeighborY="-16890"/>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scene3d>
          <a:camera prst="orthographicFront"/>
          <a:lightRig rig="threePt" dir="t">
            <a:rot lat="0" lon="0" rev="7500000"/>
          </a:lightRig>
        </a:scene3d>
        <a:sp3d z="-152400" extrusionH="63500" contourW="12700" prstMaterial="matte">
          <a:bevelT/>
          <a:contourClr>
            <a:schemeClr val="lt1"/>
          </a:contourClr>
        </a:sp3d>
      </dgm:spPr>
    </dgm:pt>
    <dgm:pt modelId="{5016ED07-E910-456B-A512-CD668621629A}" type="pres">
      <dgm:prSet presAssocID="{D5AA72BB-F1B9-4864-AA0B-63F8F4F49AFA}" presName="txNode" presStyleLbl="node1" presStyleIdx="0" presStyleCnt="3" custScaleX="116502" custScaleY="97401" custLinFactNeighborX="14493" custLinFactNeighborY="17551">
        <dgm:presLayoutVars>
          <dgm:bulletEnabled val="1"/>
        </dgm:presLayoutVars>
      </dgm:prSet>
      <dgm:spPr/>
    </dgm:pt>
    <dgm:pt modelId="{79373C3C-3331-4745-B58F-F8DE496ADFE7}" type="pres">
      <dgm:prSet presAssocID="{CD1F2314-33CE-41B9-9133-14333A2CCD9E}" presName="sibTrans" presStyleLbl="sibTrans2D1" presStyleIdx="0" presStyleCnt="2"/>
      <dgm:spPr/>
    </dgm:pt>
    <dgm:pt modelId="{567FF0DF-5FF5-4D65-BB1B-F1346C68B667}" type="pres">
      <dgm:prSet presAssocID="{CD1F2314-33CE-41B9-9133-14333A2CCD9E}" presName="connTx" presStyleLbl="sibTrans2D1" presStyleIdx="0" presStyleCnt="2"/>
      <dgm:spPr/>
    </dgm:pt>
    <dgm:pt modelId="{AAAEB748-F6A8-44DA-9340-05EF7B6B9E91}" type="pres">
      <dgm:prSet presAssocID="{DD643938-3862-49E7-AB50-B91858991A80}" presName="composite" presStyleCnt="0"/>
      <dgm:spPr/>
    </dgm:pt>
    <dgm:pt modelId="{081A2462-6C0F-41E4-B923-E470639C2F09}" type="pres">
      <dgm:prSet presAssocID="{DD643938-3862-49E7-AB50-B91858991A80}" presName="imagSh" presStyleLbl="bgImgPlace1" presStyleIdx="1" presStyleCnt="3" custLinFactNeighborX="-3992" custLinFactNeighborY="-1624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scene3d>
          <a:camera prst="orthographicFront"/>
          <a:lightRig rig="threePt" dir="t">
            <a:rot lat="0" lon="0" rev="7500000"/>
          </a:lightRig>
        </a:scene3d>
        <a:sp3d z="-152400" extrusionH="63500" contourW="12700" prstMaterial="matte">
          <a:bevelT w="165100" prst="coolSlant"/>
          <a:contourClr>
            <a:schemeClr val="lt1"/>
          </a:contourClr>
        </a:sp3d>
      </dgm:spPr>
    </dgm:pt>
    <dgm:pt modelId="{9E2E1A49-26F2-494E-BD7B-A3C5135BACB0}" type="pres">
      <dgm:prSet presAssocID="{DD643938-3862-49E7-AB50-B91858991A80}" presName="txNode" presStyleLbl="node1" presStyleIdx="1" presStyleCnt="3" custScaleX="113495" custLinFactNeighborX="153" custLinFactNeighborY="14942">
        <dgm:presLayoutVars>
          <dgm:bulletEnabled val="1"/>
        </dgm:presLayoutVars>
      </dgm:prSet>
      <dgm:spPr/>
    </dgm:pt>
    <dgm:pt modelId="{FB354377-A361-4693-A369-F54C68F02207}" type="pres">
      <dgm:prSet presAssocID="{2E4F8AB7-6E46-4C0F-8037-1C73549F793F}" presName="sibTrans" presStyleLbl="sibTrans2D1" presStyleIdx="1" presStyleCnt="2"/>
      <dgm:spPr/>
    </dgm:pt>
    <dgm:pt modelId="{186727E0-BB61-4867-AC5E-9BF29E297BB0}" type="pres">
      <dgm:prSet presAssocID="{2E4F8AB7-6E46-4C0F-8037-1C73549F793F}" presName="connTx" presStyleLbl="sibTrans2D1" presStyleIdx="1" presStyleCnt="2"/>
      <dgm:spPr/>
    </dgm:pt>
    <dgm:pt modelId="{FE7DF9EB-EAD9-4EAF-A839-99F9AE5EED48}" type="pres">
      <dgm:prSet presAssocID="{61CD42B7-3994-4172-8365-8EBC0C3B64BF}" presName="composite" presStyleCnt="0"/>
      <dgm:spPr/>
    </dgm:pt>
    <dgm:pt modelId="{416DE9BB-E2BD-4579-A637-6974094AF921}" type="pres">
      <dgm:prSet presAssocID="{61CD42B7-3994-4172-8365-8EBC0C3B64BF}" presName="imagSh" presStyleLbl="bgImgPlace1" presStyleIdx="2" presStyleCnt="3" custLinFactNeighborX="-10766" custLinFactNeighborY="-1624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scene3d>
          <a:camera prst="orthographicFront"/>
          <a:lightRig rig="threePt" dir="t">
            <a:rot lat="0" lon="0" rev="7500000"/>
          </a:lightRig>
        </a:scene3d>
        <a:sp3d z="-152400" extrusionH="63500" contourW="12700" prstMaterial="matte">
          <a:bevelT/>
          <a:contourClr>
            <a:schemeClr val="lt1"/>
          </a:contourClr>
        </a:sp3d>
      </dgm:spPr>
    </dgm:pt>
    <dgm:pt modelId="{284B25EE-C1FA-4E11-B1F1-6726A1E766EB}" type="pres">
      <dgm:prSet presAssocID="{61CD42B7-3994-4172-8365-8EBC0C3B64BF}" presName="txNode" presStyleLbl="node1" presStyleIdx="2" presStyleCnt="3" custScaleX="109788" custLinFactNeighborX="-8474" custLinFactNeighborY="14942">
        <dgm:presLayoutVars>
          <dgm:bulletEnabled val="1"/>
        </dgm:presLayoutVars>
      </dgm:prSet>
      <dgm:spPr/>
    </dgm:pt>
  </dgm:ptLst>
  <dgm:cxnLst>
    <dgm:cxn modelId="{7287A50F-ED9E-4E7D-BAC7-8B5F1CD5E68A}" type="presOf" srcId="{DD643938-3862-49E7-AB50-B91858991A80}" destId="{9E2E1A49-26F2-494E-BD7B-A3C5135BACB0}" srcOrd="0" destOrd="0" presId="urn:microsoft.com/office/officeart/2005/8/layout/hProcess10"/>
    <dgm:cxn modelId="{F52EC62D-34BA-4595-905E-3E0B99C1236B}" type="presOf" srcId="{D5AA72BB-F1B9-4864-AA0B-63F8F4F49AFA}" destId="{5016ED07-E910-456B-A512-CD668621629A}" srcOrd="0" destOrd="0" presId="urn:microsoft.com/office/officeart/2005/8/layout/hProcess10"/>
    <dgm:cxn modelId="{1AAB4634-C087-401C-8525-8479B0497ED0}" type="presOf" srcId="{F4046944-20C0-4C1B-A78B-35C843BEED5B}" destId="{10C4B92F-8B61-4135-8087-8F76A7E8C83A}" srcOrd="0" destOrd="0" presId="urn:microsoft.com/office/officeart/2005/8/layout/hProcess10"/>
    <dgm:cxn modelId="{B57E1763-9EDF-456B-8104-8D3F064711DF}" type="presOf" srcId="{CD1F2314-33CE-41B9-9133-14333A2CCD9E}" destId="{79373C3C-3331-4745-B58F-F8DE496ADFE7}" srcOrd="0" destOrd="0" presId="urn:microsoft.com/office/officeart/2005/8/layout/hProcess10"/>
    <dgm:cxn modelId="{F08B0E64-8F04-4F50-AE9F-8F3043155B57}" type="presOf" srcId="{2E4F8AB7-6E46-4C0F-8037-1C73549F793F}" destId="{FB354377-A361-4693-A369-F54C68F02207}" srcOrd="0" destOrd="0" presId="urn:microsoft.com/office/officeart/2005/8/layout/hProcess10"/>
    <dgm:cxn modelId="{1BF28345-985D-44A5-9ACE-F28CD3C49DF9}" type="presOf" srcId="{61CD42B7-3994-4172-8365-8EBC0C3B64BF}" destId="{284B25EE-C1FA-4E11-B1F1-6726A1E766EB}" srcOrd="0" destOrd="0" presId="urn:microsoft.com/office/officeart/2005/8/layout/hProcess10"/>
    <dgm:cxn modelId="{BB3A9A7A-0791-4568-8989-8ECFC93F3A9B}" type="presOf" srcId="{CD1F2314-33CE-41B9-9133-14333A2CCD9E}" destId="{567FF0DF-5FF5-4D65-BB1B-F1346C68B667}" srcOrd="1" destOrd="0" presId="urn:microsoft.com/office/officeart/2005/8/layout/hProcess10"/>
    <dgm:cxn modelId="{5D000998-2632-4E6A-BD3A-85623B184B69}" srcId="{F4046944-20C0-4C1B-A78B-35C843BEED5B}" destId="{61CD42B7-3994-4172-8365-8EBC0C3B64BF}" srcOrd="2" destOrd="0" parTransId="{2F930DAC-C20A-4B48-AF10-004EE26FC06F}" sibTransId="{8777C969-6A23-405F-9351-8B6E6ABDA144}"/>
    <dgm:cxn modelId="{C28EF3A7-3487-4500-ADEB-0E3E77F6934B}" srcId="{F4046944-20C0-4C1B-A78B-35C843BEED5B}" destId="{D5AA72BB-F1B9-4864-AA0B-63F8F4F49AFA}" srcOrd="0" destOrd="0" parTransId="{2A6A34AF-C39C-45AC-902B-588C58229570}" sibTransId="{CD1F2314-33CE-41B9-9133-14333A2CCD9E}"/>
    <dgm:cxn modelId="{1A3DC1CF-D1C0-48C8-9B2C-B35F9034F64A}" srcId="{F4046944-20C0-4C1B-A78B-35C843BEED5B}" destId="{DD643938-3862-49E7-AB50-B91858991A80}" srcOrd="1" destOrd="0" parTransId="{39906C49-F372-43C9-96AA-4F325FB57A1F}" sibTransId="{2E4F8AB7-6E46-4C0F-8037-1C73549F793F}"/>
    <dgm:cxn modelId="{218A1AE7-89B0-4F3B-8C1D-7C199FFB06FF}" type="presOf" srcId="{2E4F8AB7-6E46-4C0F-8037-1C73549F793F}" destId="{186727E0-BB61-4867-AC5E-9BF29E297BB0}" srcOrd="1" destOrd="0" presId="urn:microsoft.com/office/officeart/2005/8/layout/hProcess10"/>
    <dgm:cxn modelId="{EBA01150-79F3-4F0B-8AFD-996BF7D6289B}" type="presParOf" srcId="{10C4B92F-8B61-4135-8087-8F76A7E8C83A}" destId="{56930EA1-FD41-4610-A83C-C3465A6B3A16}" srcOrd="0" destOrd="0" presId="urn:microsoft.com/office/officeart/2005/8/layout/hProcess10"/>
    <dgm:cxn modelId="{A740E316-4DB8-42FC-B1D3-0BD7B64B736B}" type="presParOf" srcId="{56930EA1-FD41-4610-A83C-C3465A6B3A16}" destId="{275B1181-E820-4A4A-8188-F523538C1594}" srcOrd="0" destOrd="0" presId="urn:microsoft.com/office/officeart/2005/8/layout/hProcess10"/>
    <dgm:cxn modelId="{0217902C-1D56-478D-95D1-ABF252DAC182}" type="presParOf" srcId="{56930EA1-FD41-4610-A83C-C3465A6B3A16}" destId="{5016ED07-E910-456B-A512-CD668621629A}" srcOrd="1" destOrd="0" presId="urn:microsoft.com/office/officeart/2005/8/layout/hProcess10"/>
    <dgm:cxn modelId="{B695F4CA-11FE-470D-9613-16377B19C4B1}" type="presParOf" srcId="{10C4B92F-8B61-4135-8087-8F76A7E8C83A}" destId="{79373C3C-3331-4745-B58F-F8DE496ADFE7}" srcOrd="1" destOrd="0" presId="urn:microsoft.com/office/officeart/2005/8/layout/hProcess10"/>
    <dgm:cxn modelId="{9A42953C-473B-4268-B13A-99195FCA9B15}" type="presParOf" srcId="{79373C3C-3331-4745-B58F-F8DE496ADFE7}" destId="{567FF0DF-5FF5-4D65-BB1B-F1346C68B667}" srcOrd="0" destOrd="0" presId="urn:microsoft.com/office/officeart/2005/8/layout/hProcess10"/>
    <dgm:cxn modelId="{23A66D28-886C-48C0-B24D-9CDAC2FBCF34}" type="presParOf" srcId="{10C4B92F-8B61-4135-8087-8F76A7E8C83A}" destId="{AAAEB748-F6A8-44DA-9340-05EF7B6B9E91}" srcOrd="2" destOrd="0" presId="urn:microsoft.com/office/officeart/2005/8/layout/hProcess10"/>
    <dgm:cxn modelId="{DA06C081-DB1D-4D68-97EA-14D18BD1A2D6}" type="presParOf" srcId="{AAAEB748-F6A8-44DA-9340-05EF7B6B9E91}" destId="{081A2462-6C0F-41E4-B923-E470639C2F09}" srcOrd="0" destOrd="0" presId="urn:microsoft.com/office/officeart/2005/8/layout/hProcess10"/>
    <dgm:cxn modelId="{5F367056-6C2C-41AA-B6EF-716014A76E1C}" type="presParOf" srcId="{AAAEB748-F6A8-44DA-9340-05EF7B6B9E91}" destId="{9E2E1A49-26F2-494E-BD7B-A3C5135BACB0}" srcOrd="1" destOrd="0" presId="urn:microsoft.com/office/officeart/2005/8/layout/hProcess10"/>
    <dgm:cxn modelId="{BC12D542-0AA0-41EA-BDD4-B4DFE6EA22FD}" type="presParOf" srcId="{10C4B92F-8B61-4135-8087-8F76A7E8C83A}" destId="{FB354377-A361-4693-A369-F54C68F02207}" srcOrd="3" destOrd="0" presId="urn:microsoft.com/office/officeart/2005/8/layout/hProcess10"/>
    <dgm:cxn modelId="{8D4F10DA-7527-40DC-AD83-0F726E18B45C}" type="presParOf" srcId="{FB354377-A361-4693-A369-F54C68F02207}" destId="{186727E0-BB61-4867-AC5E-9BF29E297BB0}" srcOrd="0" destOrd="0" presId="urn:microsoft.com/office/officeart/2005/8/layout/hProcess10"/>
    <dgm:cxn modelId="{77D3F64B-E01C-43C3-9984-1A1F873E9C44}" type="presParOf" srcId="{10C4B92F-8B61-4135-8087-8F76A7E8C83A}" destId="{FE7DF9EB-EAD9-4EAF-A839-99F9AE5EED48}" srcOrd="4" destOrd="0" presId="urn:microsoft.com/office/officeart/2005/8/layout/hProcess10"/>
    <dgm:cxn modelId="{B113148E-9DF8-48E3-836E-5639A6790B9E}" type="presParOf" srcId="{FE7DF9EB-EAD9-4EAF-A839-99F9AE5EED48}" destId="{416DE9BB-E2BD-4579-A637-6974094AF921}" srcOrd="0" destOrd="0" presId="urn:microsoft.com/office/officeart/2005/8/layout/hProcess10"/>
    <dgm:cxn modelId="{F3B85FF7-9C65-4CB0-A42F-552F71B3F769}" type="presParOf" srcId="{FE7DF9EB-EAD9-4EAF-A839-99F9AE5EED48}" destId="{284B25EE-C1FA-4E11-B1F1-6726A1E766EB}"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C9EB22-377C-42B1-9DB7-5480B18A0E4D}" type="doc">
      <dgm:prSet loTypeId="urn:microsoft.com/office/officeart/2005/8/layout/hList6" loCatId="list" qsTypeId="urn:microsoft.com/office/officeart/2005/8/quickstyle/simple5" qsCatId="simple" csTypeId="urn:microsoft.com/office/officeart/2005/8/colors/colorful5" csCatId="colorful" phldr="1"/>
      <dgm:spPr/>
      <dgm:t>
        <a:bodyPr/>
        <a:lstStyle/>
        <a:p>
          <a:endParaRPr lang="en-AU"/>
        </a:p>
      </dgm:t>
    </dgm:pt>
    <dgm:pt modelId="{5F9D1909-40AC-44E4-AED8-A800E836DE52}">
      <dgm:prSet phldrT="[Text]"/>
      <dgm:spPr/>
      <dgm:t>
        <a:bodyPr/>
        <a:lstStyle/>
        <a:p>
          <a:r>
            <a:rPr lang="en-AU" dirty="0"/>
            <a:t>Posterior tightness</a:t>
          </a:r>
        </a:p>
      </dgm:t>
    </dgm:pt>
    <dgm:pt modelId="{FA4F4283-8890-4D6F-8E6A-4228CDC7E0E0}" type="parTrans" cxnId="{8B5535E6-8DB6-4953-91DE-C8DC4A4A030D}">
      <dgm:prSet/>
      <dgm:spPr/>
      <dgm:t>
        <a:bodyPr/>
        <a:lstStyle/>
        <a:p>
          <a:endParaRPr lang="en-AU"/>
        </a:p>
      </dgm:t>
    </dgm:pt>
    <dgm:pt modelId="{D2B5D8F6-3647-4A73-A10D-6150D909B65B}" type="sibTrans" cxnId="{8B5535E6-8DB6-4953-91DE-C8DC4A4A030D}">
      <dgm:prSet/>
      <dgm:spPr/>
      <dgm:t>
        <a:bodyPr/>
        <a:lstStyle/>
        <a:p>
          <a:endParaRPr lang="en-AU"/>
        </a:p>
      </dgm:t>
    </dgm:pt>
    <dgm:pt modelId="{3839A410-898D-4CF6-98BF-B112384277DD}">
      <dgm:prSet phldrT="[Text]"/>
      <dgm:spPr/>
      <dgm:t>
        <a:bodyPr/>
        <a:lstStyle/>
        <a:p>
          <a:r>
            <a:rPr lang="en-AU" dirty="0"/>
            <a:t>Russian walk</a:t>
          </a:r>
        </a:p>
      </dgm:t>
    </dgm:pt>
    <dgm:pt modelId="{A38EC3E5-DAB1-4DF3-B7E8-9164408E46C2}" type="parTrans" cxnId="{083AC94B-9677-410F-96F2-B77FC58FA865}">
      <dgm:prSet/>
      <dgm:spPr/>
      <dgm:t>
        <a:bodyPr/>
        <a:lstStyle/>
        <a:p>
          <a:endParaRPr lang="en-AU"/>
        </a:p>
      </dgm:t>
    </dgm:pt>
    <dgm:pt modelId="{44C7A236-E61B-4EF4-9C48-6BA145C078C1}" type="sibTrans" cxnId="{083AC94B-9677-410F-96F2-B77FC58FA865}">
      <dgm:prSet/>
      <dgm:spPr/>
      <dgm:t>
        <a:bodyPr/>
        <a:lstStyle/>
        <a:p>
          <a:endParaRPr lang="en-AU"/>
        </a:p>
      </dgm:t>
    </dgm:pt>
    <dgm:pt modelId="{30A7AC10-2AB5-44C9-8E11-FC51924DE4AE}">
      <dgm:prSet phldrT="[Text]"/>
      <dgm:spPr/>
      <dgm:t>
        <a:bodyPr/>
        <a:lstStyle/>
        <a:p>
          <a:r>
            <a:rPr lang="en-AU" dirty="0"/>
            <a:t>Anterior tightness</a:t>
          </a:r>
        </a:p>
      </dgm:t>
    </dgm:pt>
    <dgm:pt modelId="{C44EE629-C413-4018-846C-AB6D40CBCA4E}" type="parTrans" cxnId="{3E308C9E-3652-424D-987B-94E5B93CFF06}">
      <dgm:prSet/>
      <dgm:spPr/>
      <dgm:t>
        <a:bodyPr/>
        <a:lstStyle/>
        <a:p>
          <a:endParaRPr lang="en-AU"/>
        </a:p>
      </dgm:t>
    </dgm:pt>
    <dgm:pt modelId="{9F634C56-6AFC-440D-82CA-7B71C1F953A0}" type="sibTrans" cxnId="{3E308C9E-3652-424D-987B-94E5B93CFF06}">
      <dgm:prSet/>
      <dgm:spPr/>
      <dgm:t>
        <a:bodyPr/>
        <a:lstStyle/>
        <a:p>
          <a:endParaRPr lang="en-AU"/>
        </a:p>
      </dgm:t>
    </dgm:pt>
    <dgm:pt modelId="{08E46D8C-7DFE-4213-981D-47F8368A9A8C}">
      <dgm:prSet phldrT="[Text]"/>
      <dgm:spPr/>
      <dgm:t>
        <a:bodyPr/>
        <a:lstStyle/>
        <a:p>
          <a:r>
            <a:rPr lang="en-AU" dirty="0"/>
            <a:t>Spiderman</a:t>
          </a:r>
        </a:p>
      </dgm:t>
    </dgm:pt>
    <dgm:pt modelId="{F7B91F59-1B6C-4A9E-87FF-E9039DF6EAA2}" type="parTrans" cxnId="{B99A5853-D938-417F-A451-A0A7C7CD488B}">
      <dgm:prSet/>
      <dgm:spPr/>
      <dgm:t>
        <a:bodyPr/>
        <a:lstStyle/>
        <a:p>
          <a:endParaRPr lang="en-AU"/>
        </a:p>
      </dgm:t>
    </dgm:pt>
    <dgm:pt modelId="{35E5F8BD-6B63-4F27-AF04-3F8E0199DA3E}" type="sibTrans" cxnId="{B99A5853-D938-417F-A451-A0A7C7CD488B}">
      <dgm:prSet/>
      <dgm:spPr/>
      <dgm:t>
        <a:bodyPr/>
        <a:lstStyle/>
        <a:p>
          <a:endParaRPr lang="en-AU"/>
        </a:p>
      </dgm:t>
    </dgm:pt>
    <dgm:pt modelId="{4A8F86B6-EEB2-4EE5-BE7E-62C91FFB5FCA}">
      <dgm:prSet phldrT="[Text]"/>
      <dgm:spPr/>
      <dgm:t>
        <a:bodyPr/>
        <a:lstStyle/>
        <a:p>
          <a:r>
            <a:rPr lang="en-AU" dirty="0"/>
            <a:t>Pelvic Stability</a:t>
          </a:r>
        </a:p>
      </dgm:t>
    </dgm:pt>
    <dgm:pt modelId="{412E9952-B124-48FC-8F9F-4C98637E8773}" type="parTrans" cxnId="{D7AD9F17-343F-407B-8FBE-B40009167336}">
      <dgm:prSet/>
      <dgm:spPr/>
      <dgm:t>
        <a:bodyPr/>
        <a:lstStyle/>
        <a:p>
          <a:endParaRPr lang="en-AU"/>
        </a:p>
      </dgm:t>
    </dgm:pt>
    <dgm:pt modelId="{7B2D7A5A-8D8B-4244-BACB-D315CE517E84}" type="sibTrans" cxnId="{D7AD9F17-343F-407B-8FBE-B40009167336}">
      <dgm:prSet/>
      <dgm:spPr/>
      <dgm:t>
        <a:bodyPr/>
        <a:lstStyle/>
        <a:p>
          <a:endParaRPr lang="en-AU"/>
        </a:p>
      </dgm:t>
    </dgm:pt>
    <dgm:pt modelId="{862EBD94-2851-4CA9-B972-E2126FD09511}">
      <dgm:prSet phldrT="[Text]"/>
      <dgm:spPr/>
      <dgm:t>
        <a:bodyPr/>
        <a:lstStyle/>
        <a:p>
          <a:r>
            <a:rPr lang="en-AU" dirty="0"/>
            <a:t>Bridging</a:t>
          </a:r>
        </a:p>
      </dgm:t>
    </dgm:pt>
    <dgm:pt modelId="{6AC0CC70-3D18-460C-8174-2E2388CE98CE}" type="parTrans" cxnId="{E679AA38-E7EA-4F19-A34F-1F8F7FDFD920}">
      <dgm:prSet/>
      <dgm:spPr/>
      <dgm:t>
        <a:bodyPr/>
        <a:lstStyle/>
        <a:p>
          <a:endParaRPr lang="en-AU"/>
        </a:p>
      </dgm:t>
    </dgm:pt>
    <dgm:pt modelId="{1DAF8260-0A4D-40C2-93C2-D293F7A2314E}" type="sibTrans" cxnId="{E679AA38-E7EA-4F19-A34F-1F8F7FDFD920}">
      <dgm:prSet/>
      <dgm:spPr/>
      <dgm:t>
        <a:bodyPr/>
        <a:lstStyle/>
        <a:p>
          <a:endParaRPr lang="en-AU"/>
        </a:p>
      </dgm:t>
    </dgm:pt>
    <dgm:pt modelId="{C4C3C21C-4EFD-4457-B9E0-434F5565CB3C}">
      <dgm:prSet custT="1"/>
      <dgm:spPr/>
      <dgm:t>
        <a:bodyPr/>
        <a:lstStyle/>
        <a:p>
          <a:pPr algn="ctr"/>
          <a:endParaRPr lang="en-AU" sz="2400" dirty="0"/>
        </a:p>
        <a:p>
          <a:pPr algn="ctr"/>
          <a:r>
            <a:rPr lang="en-AU" sz="2400" dirty="0"/>
            <a:t>Activation</a:t>
          </a:r>
        </a:p>
        <a:p>
          <a:pPr algn="l"/>
          <a:endParaRPr lang="en-AU" sz="1900" dirty="0"/>
        </a:p>
        <a:p>
          <a:pPr algn="l"/>
          <a:r>
            <a:rPr lang="en-AU" sz="1900" dirty="0"/>
            <a:t>Glute extension</a:t>
          </a:r>
        </a:p>
        <a:p>
          <a:pPr algn="l"/>
          <a:r>
            <a:rPr lang="en-AU" sz="1900" dirty="0"/>
            <a:t>Prone ham /glute</a:t>
          </a:r>
        </a:p>
        <a:p>
          <a:pPr algn="l"/>
          <a:endParaRPr lang="en-AU" sz="1900" dirty="0"/>
        </a:p>
        <a:p>
          <a:pPr algn="l"/>
          <a:endParaRPr lang="en-AU" sz="1900" dirty="0"/>
        </a:p>
        <a:p>
          <a:pPr algn="l"/>
          <a:endParaRPr lang="en-AU" sz="1900" dirty="0"/>
        </a:p>
        <a:p>
          <a:pPr algn="l"/>
          <a:r>
            <a:rPr lang="en-AU" sz="2400" dirty="0"/>
            <a:t> </a:t>
          </a:r>
        </a:p>
      </dgm:t>
    </dgm:pt>
    <dgm:pt modelId="{5BA2D6E5-C44E-419A-9E38-C3CDC81EA536}" type="parTrans" cxnId="{91F73A20-8C77-47E4-81D6-8E6258A19163}">
      <dgm:prSet/>
      <dgm:spPr/>
      <dgm:t>
        <a:bodyPr/>
        <a:lstStyle/>
        <a:p>
          <a:endParaRPr lang="en-AU"/>
        </a:p>
      </dgm:t>
    </dgm:pt>
    <dgm:pt modelId="{56746D9D-45AE-4E51-ABEE-F03E20BC59CF}" type="sibTrans" cxnId="{91F73A20-8C77-47E4-81D6-8E6258A19163}">
      <dgm:prSet/>
      <dgm:spPr/>
      <dgm:t>
        <a:bodyPr/>
        <a:lstStyle/>
        <a:p>
          <a:endParaRPr lang="en-AU"/>
        </a:p>
      </dgm:t>
    </dgm:pt>
    <dgm:pt modelId="{06AA77CB-5BD8-447C-BE50-3173B71A020E}">
      <dgm:prSet phldrT="[Text]"/>
      <dgm:spPr/>
      <dgm:t>
        <a:bodyPr/>
        <a:lstStyle/>
        <a:p>
          <a:r>
            <a:rPr lang="en-AU" dirty="0"/>
            <a:t>Ankle taps</a:t>
          </a:r>
        </a:p>
      </dgm:t>
    </dgm:pt>
    <dgm:pt modelId="{6B47DEB5-081A-4556-B2A9-054853F9FFAE}" type="parTrans" cxnId="{D276EE2A-5315-465A-B5BA-43712C6B29D7}">
      <dgm:prSet/>
      <dgm:spPr/>
      <dgm:t>
        <a:bodyPr/>
        <a:lstStyle/>
        <a:p>
          <a:endParaRPr lang="en-AU"/>
        </a:p>
      </dgm:t>
    </dgm:pt>
    <dgm:pt modelId="{7A0463C5-4EA6-4FD2-A44D-A892FEB67D04}" type="sibTrans" cxnId="{D276EE2A-5315-465A-B5BA-43712C6B29D7}">
      <dgm:prSet/>
      <dgm:spPr/>
      <dgm:t>
        <a:bodyPr/>
        <a:lstStyle/>
        <a:p>
          <a:endParaRPr lang="en-AU"/>
        </a:p>
      </dgm:t>
    </dgm:pt>
    <dgm:pt modelId="{65A75A86-29D8-484A-AD0D-DFF22C8D5102}">
      <dgm:prSet phldrT="[Text]"/>
      <dgm:spPr/>
      <dgm:t>
        <a:bodyPr/>
        <a:lstStyle/>
        <a:p>
          <a:r>
            <a:rPr lang="en-AU" dirty="0"/>
            <a:t>Inchworm</a:t>
          </a:r>
        </a:p>
      </dgm:t>
    </dgm:pt>
    <dgm:pt modelId="{0A025A4B-006D-4DDF-BCA4-F3DA03F4518D}" type="parTrans" cxnId="{55CBE5E5-6903-4EE8-8D28-B38F614E9529}">
      <dgm:prSet/>
      <dgm:spPr/>
      <dgm:t>
        <a:bodyPr/>
        <a:lstStyle/>
        <a:p>
          <a:endParaRPr lang="en-AU"/>
        </a:p>
      </dgm:t>
    </dgm:pt>
    <dgm:pt modelId="{26F19F5F-E3CB-417F-89A8-F17F6DE88BFE}" type="sibTrans" cxnId="{55CBE5E5-6903-4EE8-8D28-B38F614E9529}">
      <dgm:prSet/>
      <dgm:spPr/>
      <dgm:t>
        <a:bodyPr/>
        <a:lstStyle/>
        <a:p>
          <a:endParaRPr lang="en-AU"/>
        </a:p>
      </dgm:t>
    </dgm:pt>
    <dgm:pt modelId="{C5544F0B-2665-4151-8B60-2B70A732E391}">
      <dgm:prSet phldrT="[Text]"/>
      <dgm:spPr/>
      <dgm:t>
        <a:bodyPr/>
        <a:lstStyle/>
        <a:p>
          <a:r>
            <a:rPr lang="en-AU" dirty="0"/>
            <a:t>Seated 4</a:t>
          </a:r>
        </a:p>
      </dgm:t>
    </dgm:pt>
    <dgm:pt modelId="{4E7949B6-7C20-4792-B9B4-45D8E8FC2A31}" type="parTrans" cxnId="{76892805-429A-4A08-84C6-7A2BB6B6D8CB}">
      <dgm:prSet/>
      <dgm:spPr/>
      <dgm:t>
        <a:bodyPr/>
        <a:lstStyle/>
        <a:p>
          <a:endParaRPr lang="en-AU"/>
        </a:p>
      </dgm:t>
    </dgm:pt>
    <dgm:pt modelId="{ECA596A2-53C4-4D86-AB39-BB8F47885AA1}" type="sibTrans" cxnId="{76892805-429A-4A08-84C6-7A2BB6B6D8CB}">
      <dgm:prSet/>
      <dgm:spPr/>
      <dgm:t>
        <a:bodyPr/>
        <a:lstStyle/>
        <a:p>
          <a:endParaRPr lang="en-AU"/>
        </a:p>
      </dgm:t>
    </dgm:pt>
    <dgm:pt modelId="{9FA9A472-5099-4FDF-9A28-DCD2BD6A1937}">
      <dgm:prSet phldrT="[Text]"/>
      <dgm:spPr/>
      <dgm:t>
        <a:bodyPr/>
        <a:lstStyle/>
        <a:p>
          <a:r>
            <a:rPr lang="en-AU" dirty="0"/>
            <a:t>Rear lunge with alt reach</a:t>
          </a:r>
        </a:p>
      </dgm:t>
    </dgm:pt>
    <dgm:pt modelId="{E7DDA6DD-7F70-4202-B96B-1E7C0C621566}" type="parTrans" cxnId="{0CC0FE5C-6FFF-470F-B869-AD8CBAFAD387}">
      <dgm:prSet/>
      <dgm:spPr/>
      <dgm:t>
        <a:bodyPr/>
        <a:lstStyle/>
        <a:p>
          <a:endParaRPr lang="en-AU"/>
        </a:p>
      </dgm:t>
    </dgm:pt>
    <dgm:pt modelId="{9C9BC351-789B-485C-9ED5-D8FDC97248EF}" type="sibTrans" cxnId="{0CC0FE5C-6FFF-470F-B869-AD8CBAFAD387}">
      <dgm:prSet/>
      <dgm:spPr/>
      <dgm:t>
        <a:bodyPr/>
        <a:lstStyle/>
        <a:p>
          <a:endParaRPr lang="en-AU"/>
        </a:p>
      </dgm:t>
    </dgm:pt>
    <dgm:pt modelId="{EC8D9E07-4AEE-48B1-93B6-3E366D45429A}">
      <dgm:prSet phldrT="[Text]"/>
      <dgm:spPr/>
      <dgm:t>
        <a:bodyPr/>
        <a:lstStyle/>
        <a:p>
          <a:r>
            <a:rPr lang="en-AU" dirty="0"/>
            <a:t>Walking quad</a:t>
          </a:r>
        </a:p>
      </dgm:t>
    </dgm:pt>
    <dgm:pt modelId="{7F6E5A87-8DE0-47FD-9623-4954CD0EE1F0}" type="parTrans" cxnId="{CC2042BB-F170-4F70-B87C-FEEA0C02D69C}">
      <dgm:prSet/>
      <dgm:spPr/>
      <dgm:t>
        <a:bodyPr/>
        <a:lstStyle/>
        <a:p>
          <a:endParaRPr lang="en-AU"/>
        </a:p>
      </dgm:t>
    </dgm:pt>
    <dgm:pt modelId="{439E2C43-7AED-4EFD-8623-2E4D7FCD605D}" type="sibTrans" cxnId="{CC2042BB-F170-4F70-B87C-FEEA0C02D69C}">
      <dgm:prSet/>
      <dgm:spPr/>
      <dgm:t>
        <a:bodyPr/>
        <a:lstStyle/>
        <a:p>
          <a:endParaRPr lang="en-AU"/>
        </a:p>
      </dgm:t>
    </dgm:pt>
    <dgm:pt modelId="{43051D79-52D7-437F-B4D2-A4BCEAC866DF}">
      <dgm:prSet phldrT="[Text]"/>
      <dgm:spPr/>
      <dgm:t>
        <a:bodyPr/>
        <a:lstStyle/>
        <a:p>
          <a:r>
            <a:rPr lang="en-AU" dirty="0"/>
            <a:t>Walking Bridge</a:t>
          </a:r>
        </a:p>
      </dgm:t>
    </dgm:pt>
    <dgm:pt modelId="{AF33648B-F4FC-40AE-81E7-4B9D6BCBDCC8}" type="parTrans" cxnId="{BD5ABE54-23F4-431C-A106-4361F2F26E10}">
      <dgm:prSet/>
      <dgm:spPr/>
      <dgm:t>
        <a:bodyPr/>
        <a:lstStyle/>
        <a:p>
          <a:endParaRPr lang="en-AU"/>
        </a:p>
      </dgm:t>
    </dgm:pt>
    <dgm:pt modelId="{D2DD364A-1768-4A00-B3E3-231C07FAD0C7}" type="sibTrans" cxnId="{BD5ABE54-23F4-431C-A106-4361F2F26E10}">
      <dgm:prSet/>
      <dgm:spPr/>
      <dgm:t>
        <a:bodyPr/>
        <a:lstStyle/>
        <a:p>
          <a:endParaRPr lang="en-AU"/>
        </a:p>
      </dgm:t>
    </dgm:pt>
    <dgm:pt modelId="{C8602E12-89A8-4799-9846-15F06D2A7146}">
      <dgm:prSet phldrT="[Text]"/>
      <dgm:spPr/>
      <dgm:t>
        <a:bodyPr/>
        <a:lstStyle/>
        <a:p>
          <a:r>
            <a:rPr lang="en-AU" dirty="0"/>
            <a:t>Clams</a:t>
          </a:r>
        </a:p>
      </dgm:t>
    </dgm:pt>
    <dgm:pt modelId="{FC512D9A-0A37-488F-92B4-D551BEB0872B}" type="parTrans" cxnId="{4F3ABD41-BF73-4C8B-BB07-689619D03A34}">
      <dgm:prSet/>
      <dgm:spPr/>
      <dgm:t>
        <a:bodyPr/>
        <a:lstStyle/>
        <a:p>
          <a:endParaRPr lang="en-AU"/>
        </a:p>
      </dgm:t>
    </dgm:pt>
    <dgm:pt modelId="{22B78637-14F2-4B0D-AECF-8007DDCE0607}" type="sibTrans" cxnId="{4F3ABD41-BF73-4C8B-BB07-689619D03A34}">
      <dgm:prSet/>
      <dgm:spPr/>
      <dgm:t>
        <a:bodyPr/>
        <a:lstStyle/>
        <a:p>
          <a:endParaRPr lang="en-AU"/>
        </a:p>
      </dgm:t>
    </dgm:pt>
    <dgm:pt modelId="{31016E67-5D87-4746-9AF1-DAE479048A69}">
      <dgm:prSet phldrT="[Text]"/>
      <dgm:spPr/>
      <dgm:t>
        <a:bodyPr/>
        <a:lstStyle/>
        <a:p>
          <a:r>
            <a:rPr lang="en-AU" dirty="0"/>
            <a:t>Hip hinge </a:t>
          </a:r>
        </a:p>
      </dgm:t>
    </dgm:pt>
    <dgm:pt modelId="{A216C397-A6E4-4B62-87FE-F556D539DB48}" type="parTrans" cxnId="{8A421348-9E72-4D77-ADD5-A7C8BE40840E}">
      <dgm:prSet/>
      <dgm:spPr/>
      <dgm:t>
        <a:bodyPr/>
        <a:lstStyle/>
        <a:p>
          <a:endParaRPr lang="en-AU"/>
        </a:p>
      </dgm:t>
    </dgm:pt>
    <dgm:pt modelId="{88C77789-6BC9-4F44-9CC1-8800C97F6055}" type="sibTrans" cxnId="{8A421348-9E72-4D77-ADD5-A7C8BE40840E}">
      <dgm:prSet/>
      <dgm:spPr/>
      <dgm:t>
        <a:bodyPr/>
        <a:lstStyle/>
        <a:p>
          <a:endParaRPr lang="en-AU"/>
        </a:p>
      </dgm:t>
    </dgm:pt>
    <dgm:pt modelId="{8D270D8E-2B41-41E4-94F2-E9520E3DAD7F}" type="pres">
      <dgm:prSet presAssocID="{83C9EB22-377C-42B1-9DB7-5480B18A0E4D}" presName="Name0" presStyleCnt="0">
        <dgm:presLayoutVars>
          <dgm:dir/>
          <dgm:resizeHandles val="exact"/>
        </dgm:presLayoutVars>
      </dgm:prSet>
      <dgm:spPr/>
    </dgm:pt>
    <dgm:pt modelId="{24E2E108-D62A-4F70-8821-7DF8D71B9DAE}" type="pres">
      <dgm:prSet presAssocID="{5F9D1909-40AC-44E4-AED8-A800E836DE52}" presName="node" presStyleLbl="node1" presStyleIdx="0" presStyleCnt="4">
        <dgm:presLayoutVars>
          <dgm:bulletEnabled val="1"/>
        </dgm:presLayoutVars>
      </dgm:prSet>
      <dgm:spPr/>
    </dgm:pt>
    <dgm:pt modelId="{730E4732-3283-4E4C-A5AA-E2939AFF92EA}" type="pres">
      <dgm:prSet presAssocID="{D2B5D8F6-3647-4A73-A10D-6150D909B65B}" presName="sibTrans" presStyleCnt="0"/>
      <dgm:spPr/>
    </dgm:pt>
    <dgm:pt modelId="{B775132C-57F0-4132-86C6-0DA648CBF418}" type="pres">
      <dgm:prSet presAssocID="{30A7AC10-2AB5-44C9-8E11-FC51924DE4AE}" presName="node" presStyleLbl="node1" presStyleIdx="1" presStyleCnt="4">
        <dgm:presLayoutVars>
          <dgm:bulletEnabled val="1"/>
        </dgm:presLayoutVars>
      </dgm:prSet>
      <dgm:spPr/>
    </dgm:pt>
    <dgm:pt modelId="{1D715D9F-7397-44EC-81EA-F7C938598F4C}" type="pres">
      <dgm:prSet presAssocID="{9F634C56-6AFC-440D-82CA-7B71C1F953A0}" presName="sibTrans" presStyleCnt="0"/>
      <dgm:spPr/>
    </dgm:pt>
    <dgm:pt modelId="{B6282400-07C0-4233-A08E-CCC79C0E7E32}" type="pres">
      <dgm:prSet presAssocID="{4A8F86B6-EEB2-4EE5-BE7E-62C91FFB5FCA}" presName="node" presStyleLbl="node1" presStyleIdx="2" presStyleCnt="4">
        <dgm:presLayoutVars>
          <dgm:bulletEnabled val="1"/>
        </dgm:presLayoutVars>
      </dgm:prSet>
      <dgm:spPr/>
    </dgm:pt>
    <dgm:pt modelId="{D53DC327-4CFF-4B12-97F2-392B21427BE4}" type="pres">
      <dgm:prSet presAssocID="{7B2D7A5A-8D8B-4244-BACB-D315CE517E84}" presName="sibTrans" presStyleCnt="0"/>
      <dgm:spPr/>
    </dgm:pt>
    <dgm:pt modelId="{79A00415-B151-4EC2-A8A0-7EAD0899AF11}" type="pres">
      <dgm:prSet presAssocID="{C4C3C21C-4EFD-4457-B9E0-434F5565CB3C}" presName="node" presStyleLbl="node1" presStyleIdx="3" presStyleCnt="4">
        <dgm:presLayoutVars>
          <dgm:bulletEnabled val="1"/>
        </dgm:presLayoutVars>
      </dgm:prSet>
      <dgm:spPr/>
    </dgm:pt>
  </dgm:ptLst>
  <dgm:cxnLst>
    <dgm:cxn modelId="{76892805-429A-4A08-84C6-7A2BB6B6D8CB}" srcId="{5F9D1909-40AC-44E4-AED8-A800E836DE52}" destId="{C5544F0B-2665-4151-8B60-2B70A732E391}" srcOrd="3" destOrd="0" parTransId="{4E7949B6-7C20-4792-B9B4-45D8E8FC2A31}" sibTransId="{ECA596A2-53C4-4D86-AB39-BB8F47885AA1}"/>
    <dgm:cxn modelId="{4C714D09-76DA-477E-A993-7664C2DEBD37}" type="presOf" srcId="{3839A410-898D-4CF6-98BF-B112384277DD}" destId="{24E2E108-D62A-4F70-8821-7DF8D71B9DAE}" srcOrd="0" destOrd="1" presId="urn:microsoft.com/office/officeart/2005/8/layout/hList6"/>
    <dgm:cxn modelId="{5CF05116-0A74-4FDA-B82C-A950406681C7}" type="presOf" srcId="{31016E67-5D87-4746-9AF1-DAE479048A69}" destId="{B6282400-07C0-4233-A08E-CCC79C0E7E32}" srcOrd="0" destOrd="4" presId="urn:microsoft.com/office/officeart/2005/8/layout/hList6"/>
    <dgm:cxn modelId="{D7AD9F17-343F-407B-8FBE-B40009167336}" srcId="{83C9EB22-377C-42B1-9DB7-5480B18A0E4D}" destId="{4A8F86B6-EEB2-4EE5-BE7E-62C91FFB5FCA}" srcOrd="2" destOrd="0" parTransId="{412E9952-B124-48FC-8F9F-4C98637E8773}" sibTransId="{7B2D7A5A-8D8B-4244-BACB-D315CE517E84}"/>
    <dgm:cxn modelId="{9250C61A-ABB7-4408-A32D-8A35FF680A64}" type="presOf" srcId="{862EBD94-2851-4CA9-B972-E2126FD09511}" destId="{B6282400-07C0-4233-A08E-CCC79C0E7E32}" srcOrd="0" destOrd="1" presId="urn:microsoft.com/office/officeart/2005/8/layout/hList6"/>
    <dgm:cxn modelId="{91F73A20-8C77-47E4-81D6-8E6258A19163}" srcId="{83C9EB22-377C-42B1-9DB7-5480B18A0E4D}" destId="{C4C3C21C-4EFD-4457-B9E0-434F5565CB3C}" srcOrd="3" destOrd="0" parTransId="{5BA2D6E5-C44E-419A-9E38-C3CDC81EA536}" sibTransId="{56746D9D-45AE-4E51-ABEE-F03E20BC59CF}"/>
    <dgm:cxn modelId="{C9708527-7421-4EFC-8211-4F2F31B49DE2}" type="presOf" srcId="{C8602E12-89A8-4799-9846-15F06D2A7146}" destId="{B6282400-07C0-4233-A08E-CCC79C0E7E32}" srcOrd="0" destOrd="3" presId="urn:microsoft.com/office/officeart/2005/8/layout/hList6"/>
    <dgm:cxn modelId="{D276EE2A-5315-465A-B5BA-43712C6B29D7}" srcId="{5F9D1909-40AC-44E4-AED8-A800E836DE52}" destId="{06AA77CB-5BD8-447C-BE50-3173B71A020E}" srcOrd="1" destOrd="0" parTransId="{6B47DEB5-081A-4556-B2A9-054853F9FFAE}" sibTransId="{7A0463C5-4EA6-4FD2-A44D-A892FEB67D04}"/>
    <dgm:cxn modelId="{D9B3C22D-9D1A-483A-B0CD-690E26D2AE0A}" type="presOf" srcId="{C5544F0B-2665-4151-8B60-2B70A732E391}" destId="{24E2E108-D62A-4F70-8821-7DF8D71B9DAE}" srcOrd="0" destOrd="4" presId="urn:microsoft.com/office/officeart/2005/8/layout/hList6"/>
    <dgm:cxn modelId="{E679AA38-E7EA-4F19-A34F-1F8F7FDFD920}" srcId="{4A8F86B6-EEB2-4EE5-BE7E-62C91FFB5FCA}" destId="{862EBD94-2851-4CA9-B972-E2126FD09511}" srcOrd="0" destOrd="0" parTransId="{6AC0CC70-3D18-460C-8174-2E2388CE98CE}" sibTransId="{1DAF8260-0A4D-40C2-93C2-D293F7A2314E}"/>
    <dgm:cxn modelId="{0CC0FE5C-6FFF-470F-B869-AD8CBAFAD387}" srcId="{30A7AC10-2AB5-44C9-8E11-FC51924DE4AE}" destId="{9FA9A472-5099-4FDF-9A28-DCD2BD6A1937}" srcOrd="1" destOrd="0" parTransId="{E7DDA6DD-7F70-4202-B96B-1E7C0C621566}" sibTransId="{9C9BC351-789B-485C-9ED5-D8FDC97248EF}"/>
    <dgm:cxn modelId="{4F3ABD41-BF73-4C8B-BB07-689619D03A34}" srcId="{4A8F86B6-EEB2-4EE5-BE7E-62C91FFB5FCA}" destId="{C8602E12-89A8-4799-9846-15F06D2A7146}" srcOrd="2" destOrd="0" parTransId="{FC512D9A-0A37-488F-92B4-D551BEB0872B}" sibTransId="{22B78637-14F2-4B0D-AECF-8007DDCE0607}"/>
    <dgm:cxn modelId="{16C17E42-1CF0-459C-A045-8110B64D7FD1}" type="presOf" srcId="{65A75A86-29D8-484A-AD0D-DFF22C8D5102}" destId="{24E2E108-D62A-4F70-8821-7DF8D71B9DAE}" srcOrd="0" destOrd="3" presId="urn:microsoft.com/office/officeart/2005/8/layout/hList6"/>
    <dgm:cxn modelId="{27B73743-F19C-4ECD-A733-5B20F50A0891}" type="presOf" srcId="{43051D79-52D7-437F-B4D2-A4BCEAC866DF}" destId="{B6282400-07C0-4233-A08E-CCC79C0E7E32}" srcOrd="0" destOrd="2" presId="urn:microsoft.com/office/officeart/2005/8/layout/hList6"/>
    <dgm:cxn modelId="{8A421348-9E72-4D77-ADD5-A7C8BE40840E}" srcId="{4A8F86B6-EEB2-4EE5-BE7E-62C91FFB5FCA}" destId="{31016E67-5D87-4746-9AF1-DAE479048A69}" srcOrd="3" destOrd="0" parTransId="{A216C397-A6E4-4B62-87FE-F556D539DB48}" sibTransId="{88C77789-6BC9-4F44-9CC1-8800C97F6055}"/>
    <dgm:cxn modelId="{083AC94B-9677-410F-96F2-B77FC58FA865}" srcId="{5F9D1909-40AC-44E4-AED8-A800E836DE52}" destId="{3839A410-898D-4CF6-98BF-B112384277DD}" srcOrd="0" destOrd="0" parTransId="{A38EC3E5-DAB1-4DF3-B7E8-9164408E46C2}" sibTransId="{44C7A236-E61B-4EF4-9C48-6BA145C078C1}"/>
    <dgm:cxn modelId="{B99A5853-D938-417F-A451-A0A7C7CD488B}" srcId="{30A7AC10-2AB5-44C9-8E11-FC51924DE4AE}" destId="{08E46D8C-7DFE-4213-981D-47F8368A9A8C}" srcOrd="0" destOrd="0" parTransId="{F7B91F59-1B6C-4A9E-87FF-E9039DF6EAA2}" sibTransId="{35E5F8BD-6B63-4F27-AF04-3F8E0199DA3E}"/>
    <dgm:cxn modelId="{BD5ABE54-23F4-431C-A106-4361F2F26E10}" srcId="{4A8F86B6-EEB2-4EE5-BE7E-62C91FFB5FCA}" destId="{43051D79-52D7-437F-B4D2-A4BCEAC866DF}" srcOrd="1" destOrd="0" parTransId="{AF33648B-F4FC-40AE-81E7-4B9D6BCBDCC8}" sibTransId="{D2DD364A-1768-4A00-B3E3-231C07FAD0C7}"/>
    <dgm:cxn modelId="{31974E56-A209-4147-A5A6-0F6895ACD588}" type="presOf" srcId="{4A8F86B6-EEB2-4EE5-BE7E-62C91FFB5FCA}" destId="{B6282400-07C0-4233-A08E-CCC79C0E7E32}" srcOrd="0" destOrd="0" presId="urn:microsoft.com/office/officeart/2005/8/layout/hList6"/>
    <dgm:cxn modelId="{0E3AF17C-00CE-4CB9-9917-08E881A59CAB}" type="presOf" srcId="{5F9D1909-40AC-44E4-AED8-A800E836DE52}" destId="{24E2E108-D62A-4F70-8821-7DF8D71B9DAE}" srcOrd="0" destOrd="0" presId="urn:microsoft.com/office/officeart/2005/8/layout/hList6"/>
    <dgm:cxn modelId="{E2D6728E-577A-43DE-8140-7F55BCE6F9E8}" type="presOf" srcId="{30A7AC10-2AB5-44C9-8E11-FC51924DE4AE}" destId="{B775132C-57F0-4132-86C6-0DA648CBF418}" srcOrd="0" destOrd="0" presId="urn:microsoft.com/office/officeart/2005/8/layout/hList6"/>
    <dgm:cxn modelId="{3E308C9E-3652-424D-987B-94E5B93CFF06}" srcId="{83C9EB22-377C-42B1-9DB7-5480B18A0E4D}" destId="{30A7AC10-2AB5-44C9-8E11-FC51924DE4AE}" srcOrd="1" destOrd="0" parTransId="{C44EE629-C413-4018-846C-AB6D40CBCA4E}" sibTransId="{9F634C56-6AFC-440D-82CA-7B71C1F953A0}"/>
    <dgm:cxn modelId="{6AC9ABAC-86AA-4B94-8C75-56BFD8FB4CE0}" type="presOf" srcId="{9FA9A472-5099-4FDF-9A28-DCD2BD6A1937}" destId="{B775132C-57F0-4132-86C6-0DA648CBF418}" srcOrd="0" destOrd="2" presId="urn:microsoft.com/office/officeart/2005/8/layout/hList6"/>
    <dgm:cxn modelId="{CC2042BB-F170-4F70-B87C-FEEA0C02D69C}" srcId="{30A7AC10-2AB5-44C9-8E11-FC51924DE4AE}" destId="{EC8D9E07-4AEE-48B1-93B6-3E366D45429A}" srcOrd="2" destOrd="0" parTransId="{7F6E5A87-8DE0-47FD-9623-4954CD0EE1F0}" sibTransId="{439E2C43-7AED-4EFD-8623-2E4D7FCD605D}"/>
    <dgm:cxn modelId="{7622F8BB-0B7D-4C0A-8E54-03AF5784DBC9}" type="presOf" srcId="{EC8D9E07-4AEE-48B1-93B6-3E366D45429A}" destId="{B775132C-57F0-4132-86C6-0DA648CBF418}" srcOrd="0" destOrd="3" presId="urn:microsoft.com/office/officeart/2005/8/layout/hList6"/>
    <dgm:cxn modelId="{5CD89CCE-EDEA-4D90-B425-CF0436404028}" type="presOf" srcId="{06AA77CB-5BD8-447C-BE50-3173B71A020E}" destId="{24E2E108-D62A-4F70-8821-7DF8D71B9DAE}" srcOrd="0" destOrd="2" presId="urn:microsoft.com/office/officeart/2005/8/layout/hList6"/>
    <dgm:cxn modelId="{E019C4D1-B8BB-4DFE-9683-E523B7B650BD}" type="presOf" srcId="{C4C3C21C-4EFD-4457-B9E0-434F5565CB3C}" destId="{79A00415-B151-4EC2-A8A0-7EAD0899AF11}" srcOrd="0" destOrd="0" presId="urn:microsoft.com/office/officeart/2005/8/layout/hList6"/>
    <dgm:cxn modelId="{6D89C8D4-67B3-48E6-B9E1-FBE0907C43F5}" type="presOf" srcId="{08E46D8C-7DFE-4213-981D-47F8368A9A8C}" destId="{B775132C-57F0-4132-86C6-0DA648CBF418}" srcOrd="0" destOrd="1" presId="urn:microsoft.com/office/officeart/2005/8/layout/hList6"/>
    <dgm:cxn modelId="{55CBE5E5-6903-4EE8-8D28-B38F614E9529}" srcId="{5F9D1909-40AC-44E4-AED8-A800E836DE52}" destId="{65A75A86-29D8-484A-AD0D-DFF22C8D5102}" srcOrd="2" destOrd="0" parTransId="{0A025A4B-006D-4DDF-BCA4-F3DA03F4518D}" sibTransId="{26F19F5F-E3CB-417F-89A8-F17F6DE88BFE}"/>
    <dgm:cxn modelId="{8B5535E6-8DB6-4953-91DE-C8DC4A4A030D}" srcId="{83C9EB22-377C-42B1-9DB7-5480B18A0E4D}" destId="{5F9D1909-40AC-44E4-AED8-A800E836DE52}" srcOrd="0" destOrd="0" parTransId="{FA4F4283-8890-4D6F-8E6A-4228CDC7E0E0}" sibTransId="{D2B5D8F6-3647-4A73-A10D-6150D909B65B}"/>
    <dgm:cxn modelId="{0D11CCF7-CE26-47C4-96C2-088EC97F287F}" type="presOf" srcId="{83C9EB22-377C-42B1-9DB7-5480B18A0E4D}" destId="{8D270D8E-2B41-41E4-94F2-E9520E3DAD7F}" srcOrd="0" destOrd="0" presId="urn:microsoft.com/office/officeart/2005/8/layout/hList6"/>
    <dgm:cxn modelId="{AAF941E3-D3A5-456F-A50C-B027AEE7107E}" type="presParOf" srcId="{8D270D8E-2B41-41E4-94F2-E9520E3DAD7F}" destId="{24E2E108-D62A-4F70-8821-7DF8D71B9DAE}" srcOrd="0" destOrd="0" presId="urn:microsoft.com/office/officeart/2005/8/layout/hList6"/>
    <dgm:cxn modelId="{87D9EDCA-8EB9-431A-AFD8-CDCA9900132E}" type="presParOf" srcId="{8D270D8E-2B41-41E4-94F2-E9520E3DAD7F}" destId="{730E4732-3283-4E4C-A5AA-E2939AFF92EA}" srcOrd="1" destOrd="0" presId="urn:microsoft.com/office/officeart/2005/8/layout/hList6"/>
    <dgm:cxn modelId="{0F31171D-C62A-4CC2-82C4-72A76F378EFA}" type="presParOf" srcId="{8D270D8E-2B41-41E4-94F2-E9520E3DAD7F}" destId="{B775132C-57F0-4132-86C6-0DA648CBF418}" srcOrd="2" destOrd="0" presId="urn:microsoft.com/office/officeart/2005/8/layout/hList6"/>
    <dgm:cxn modelId="{5D0E54F9-A0A5-41FB-B4EC-D68848EECB8C}" type="presParOf" srcId="{8D270D8E-2B41-41E4-94F2-E9520E3DAD7F}" destId="{1D715D9F-7397-44EC-81EA-F7C938598F4C}" srcOrd="3" destOrd="0" presId="urn:microsoft.com/office/officeart/2005/8/layout/hList6"/>
    <dgm:cxn modelId="{AB03399D-B755-41AD-8126-0886CADC3EFE}" type="presParOf" srcId="{8D270D8E-2B41-41E4-94F2-E9520E3DAD7F}" destId="{B6282400-07C0-4233-A08E-CCC79C0E7E32}" srcOrd="4" destOrd="0" presId="urn:microsoft.com/office/officeart/2005/8/layout/hList6"/>
    <dgm:cxn modelId="{5DFD50B0-A61C-4677-957D-AEA93F65BD3C}" type="presParOf" srcId="{8D270D8E-2B41-41E4-94F2-E9520E3DAD7F}" destId="{D53DC327-4CFF-4B12-97F2-392B21427BE4}" srcOrd="5" destOrd="0" presId="urn:microsoft.com/office/officeart/2005/8/layout/hList6"/>
    <dgm:cxn modelId="{33320D67-0F09-4CC5-892B-D8EB9448D448}" type="presParOf" srcId="{8D270D8E-2B41-41E4-94F2-E9520E3DAD7F}" destId="{79A00415-B151-4EC2-A8A0-7EAD0899AF11}"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01B9A-3844-443F-A657-2BCE1459FB0C}">
      <dsp:nvSpPr>
        <dsp:cNvPr id="0" name=""/>
        <dsp:cNvSpPr/>
      </dsp:nvSpPr>
      <dsp:spPr>
        <a:xfrm>
          <a:off x="2802424" y="198975"/>
          <a:ext cx="3008507" cy="17203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b="1" kern="1200" dirty="0">
              <a:latin typeface="Candara" panose="020E0502030303020204" pitchFamily="34" charset="0"/>
            </a:rPr>
            <a:t>SPEED</a:t>
          </a:r>
        </a:p>
        <a:p>
          <a:pPr marL="0" lvl="0" indent="0" algn="ctr" defTabSz="933450">
            <a:lnSpc>
              <a:spcPct val="90000"/>
            </a:lnSpc>
            <a:spcBef>
              <a:spcPct val="0"/>
            </a:spcBef>
            <a:spcAft>
              <a:spcPct val="35000"/>
            </a:spcAft>
            <a:buNone/>
          </a:pPr>
          <a:r>
            <a:rPr lang="en-AU" sz="2100" b="0" kern="1200" dirty="0">
              <a:latin typeface="Candara" panose="020E0502030303020204" pitchFamily="34" charset="0"/>
            </a:rPr>
            <a:t>Acceleration, capacity to create force</a:t>
          </a:r>
        </a:p>
        <a:p>
          <a:pPr marL="0" lvl="0" indent="0" algn="ctr" defTabSz="933450">
            <a:lnSpc>
              <a:spcPct val="90000"/>
            </a:lnSpc>
            <a:spcBef>
              <a:spcPct val="0"/>
            </a:spcBef>
            <a:spcAft>
              <a:spcPct val="35000"/>
            </a:spcAft>
            <a:buNone/>
          </a:pPr>
          <a:r>
            <a:rPr lang="en-AU" sz="2100" b="0" kern="1200" dirty="0">
              <a:latin typeface="Candara" panose="020E0502030303020204" pitchFamily="34" charset="0"/>
            </a:rPr>
            <a:t>Distance / Time</a:t>
          </a:r>
        </a:p>
      </dsp:txBody>
      <dsp:txXfrm>
        <a:off x="2852812" y="249363"/>
        <a:ext cx="2907731" cy="1619598"/>
      </dsp:txXfrm>
    </dsp:sp>
    <dsp:sp modelId="{D91B68B0-C8D3-451E-87A6-4E655C7DA737}">
      <dsp:nvSpPr>
        <dsp:cNvPr id="0" name=""/>
        <dsp:cNvSpPr/>
      </dsp:nvSpPr>
      <dsp:spPr>
        <a:xfrm rot="3292311">
          <a:off x="4832737" y="2298641"/>
          <a:ext cx="1013054" cy="456419"/>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a:off x="4969663" y="2389925"/>
        <a:ext cx="739202" cy="273851"/>
      </dsp:txXfrm>
    </dsp:sp>
    <dsp:sp modelId="{CCAA6A08-964C-48B5-9947-9721A9D4B284}">
      <dsp:nvSpPr>
        <dsp:cNvPr id="0" name=""/>
        <dsp:cNvSpPr/>
      </dsp:nvSpPr>
      <dsp:spPr>
        <a:xfrm>
          <a:off x="4927715" y="3134352"/>
          <a:ext cx="2983964" cy="1856387"/>
        </a:xfrm>
        <a:prstGeom prst="roundRect">
          <a:avLst>
            <a:gd name="adj" fmla="val 10000"/>
          </a:avLst>
        </a:prstGeom>
        <a:solidFill>
          <a:schemeClr val="accent5">
            <a:hueOff val="-6559472"/>
            <a:satOff val="44638"/>
            <a:lumOff val="1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latin typeface="Candara" panose="020E0502030303020204" pitchFamily="34" charset="0"/>
            </a:rPr>
            <a:t>AGILITY</a:t>
          </a:r>
        </a:p>
        <a:p>
          <a:pPr marL="0" lvl="0" indent="0" algn="ctr" defTabSz="889000">
            <a:lnSpc>
              <a:spcPct val="90000"/>
            </a:lnSpc>
            <a:spcBef>
              <a:spcPct val="0"/>
            </a:spcBef>
            <a:spcAft>
              <a:spcPct val="35000"/>
            </a:spcAft>
            <a:buNone/>
          </a:pPr>
          <a:r>
            <a:rPr lang="en-AU" sz="2000" kern="1200" dirty="0">
              <a:latin typeface="Candara" panose="020E0502030303020204" pitchFamily="34" charset="0"/>
            </a:rPr>
            <a:t>Perceptual cognitive ability to read a situation, make a decision and react</a:t>
          </a:r>
        </a:p>
      </dsp:txBody>
      <dsp:txXfrm>
        <a:off x="4982087" y="3188724"/>
        <a:ext cx="2875220" cy="1747643"/>
      </dsp:txXfrm>
    </dsp:sp>
    <dsp:sp modelId="{9286E91E-C779-49A8-896B-B888D059A472}">
      <dsp:nvSpPr>
        <dsp:cNvPr id="0" name=""/>
        <dsp:cNvSpPr/>
      </dsp:nvSpPr>
      <dsp:spPr>
        <a:xfrm rot="10824403">
          <a:off x="3788044" y="3819250"/>
          <a:ext cx="1013054" cy="456419"/>
        </a:xfrm>
        <a:prstGeom prst="leftRightArrow">
          <a:avLst>
            <a:gd name="adj1" fmla="val 60000"/>
            <a:gd name="adj2" fmla="val 50000"/>
          </a:avLst>
        </a:prstGeom>
        <a:solidFill>
          <a:schemeClr val="accent5">
            <a:hueOff val="-6559472"/>
            <a:satOff val="44638"/>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rot="10800000">
        <a:off x="3924970" y="3910534"/>
        <a:ext cx="739202" cy="273851"/>
      </dsp:txXfrm>
    </dsp:sp>
    <dsp:sp modelId="{53874DFD-9246-4358-9CF0-C7F27D386E21}">
      <dsp:nvSpPr>
        <dsp:cNvPr id="0" name=""/>
        <dsp:cNvSpPr/>
      </dsp:nvSpPr>
      <dsp:spPr>
        <a:xfrm>
          <a:off x="665180" y="3136282"/>
          <a:ext cx="2996249" cy="1792097"/>
        </a:xfrm>
        <a:prstGeom prst="roundRect">
          <a:avLst>
            <a:gd name="adj" fmla="val 10000"/>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latin typeface="Candara" panose="020E0502030303020204" pitchFamily="34" charset="0"/>
            </a:rPr>
            <a:t>COD</a:t>
          </a:r>
        </a:p>
        <a:p>
          <a:pPr marL="0" lvl="0" indent="0" algn="ctr" defTabSz="889000">
            <a:lnSpc>
              <a:spcPct val="90000"/>
            </a:lnSpc>
            <a:spcBef>
              <a:spcPct val="0"/>
            </a:spcBef>
            <a:spcAft>
              <a:spcPct val="35000"/>
            </a:spcAft>
            <a:buNone/>
          </a:pPr>
          <a:r>
            <a:rPr lang="en-AU" sz="1800" kern="1200" dirty="0">
              <a:latin typeface="Candara" panose="020E0502030303020204" pitchFamily="34" charset="0"/>
            </a:rPr>
            <a:t>Physical capacity to decelerate brake, CD and accelerate again</a:t>
          </a:r>
        </a:p>
      </dsp:txBody>
      <dsp:txXfrm>
        <a:off x="717669" y="3188771"/>
        <a:ext cx="2891271" cy="1687119"/>
      </dsp:txXfrm>
    </dsp:sp>
    <dsp:sp modelId="{D6878781-3B1C-4DB4-BFFB-20650F5E48C9}">
      <dsp:nvSpPr>
        <dsp:cNvPr id="0" name=""/>
        <dsp:cNvSpPr/>
      </dsp:nvSpPr>
      <dsp:spPr>
        <a:xfrm rot="18347283">
          <a:off x="2741390" y="2299606"/>
          <a:ext cx="1013054" cy="456419"/>
        </a:xfrm>
        <a:prstGeom prst="leftRightArrow">
          <a:avLst>
            <a:gd name="adj1" fmla="val 60000"/>
            <a:gd name="adj2" fmla="val 50000"/>
          </a:avLst>
        </a:prstGeom>
        <a:solidFill>
          <a:schemeClr val="accent5">
            <a:hueOff val="-13118945"/>
            <a:satOff val="89277"/>
            <a:lumOff val="39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a:off x="2878316" y="2390890"/>
        <a:ext cx="739202" cy="273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72B9A-D4A8-4E93-9327-8F53E0AA858D}">
      <dsp:nvSpPr>
        <dsp:cNvPr id="0" name=""/>
        <dsp:cNvSpPr/>
      </dsp:nvSpPr>
      <dsp:spPr>
        <a:xfrm>
          <a:off x="104" y="0"/>
          <a:ext cx="1393291" cy="4065315"/>
        </a:xfrm>
        <a:prstGeom prst="roundRect">
          <a:avLst>
            <a:gd name="adj" fmla="val 10000"/>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AU" sz="2900" kern="1200"/>
            <a:t>Squat</a:t>
          </a:r>
        </a:p>
      </dsp:txBody>
      <dsp:txXfrm>
        <a:off x="104" y="1626126"/>
        <a:ext cx="1393291" cy="1626126"/>
      </dsp:txXfrm>
    </dsp:sp>
    <dsp:sp modelId="{56A7971A-06CE-4A6A-A0F7-945A283605A3}">
      <dsp:nvSpPr>
        <dsp:cNvPr id="0" name=""/>
        <dsp:cNvSpPr/>
      </dsp:nvSpPr>
      <dsp:spPr>
        <a:xfrm>
          <a:off x="62282" y="216031"/>
          <a:ext cx="1309694" cy="1353749"/>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35719" b="-2281"/>
          </a:stretch>
        </a:blipFill>
        <a:ln>
          <a:noFill/>
        </a:ln>
        <a:effectLst>
          <a:outerShdw blurRad="88900" dist="2794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3705DC6-9364-480C-9D45-031EAA954521}">
      <dsp:nvSpPr>
        <dsp:cNvPr id="0" name=""/>
        <dsp:cNvSpPr/>
      </dsp:nvSpPr>
      <dsp:spPr>
        <a:xfrm>
          <a:off x="1435194" y="0"/>
          <a:ext cx="1393291" cy="4065315"/>
        </a:xfrm>
        <a:prstGeom prst="roundRect">
          <a:avLst>
            <a:gd name="adj" fmla="val 10000"/>
          </a:avLst>
        </a:prstGeom>
        <a:gradFill rotWithShape="0">
          <a:gsLst>
            <a:gs pos="0">
              <a:schemeClr val="accent3">
                <a:hueOff val="2108579"/>
                <a:satOff val="-1039"/>
                <a:lumOff val="3686"/>
                <a:alphaOff val="0"/>
                <a:tint val="85000"/>
                <a:shade val="98000"/>
                <a:satMod val="110000"/>
                <a:lumMod val="103000"/>
              </a:schemeClr>
            </a:gs>
            <a:gs pos="50000">
              <a:schemeClr val="accent3">
                <a:hueOff val="2108579"/>
                <a:satOff val="-1039"/>
                <a:lumOff val="3686"/>
                <a:alphaOff val="0"/>
                <a:shade val="85000"/>
                <a:satMod val="105000"/>
                <a:lumMod val="100000"/>
              </a:schemeClr>
            </a:gs>
            <a:gs pos="100000">
              <a:schemeClr val="accent3">
                <a:hueOff val="2108579"/>
                <a:satOff val="-1039"/>
                <a:lumOff val="3686"/>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AU" sz="2900" kern="1200" dirty="0"/>
            <a:t>Lunge</a:t>
          </a:r>
        </a:p>
      </dsp:txBody>
      <dsp:txXfrm>
        <a:off x="1435194" y="1626126"/>
        <a:ext cx="1393291" cy="1626126"/>
      </dsp:txXfrm>
    </dsp:sp>
    <dsp:sp modelId="{BC6475CC-34AD-436F-B1FD-3DFB17C1ADE5}">
      <dsp:nvSpPr>
        <dsp:cNvPr id="0" name=""/>
        <dsp:cNvSpPr/>
      </dsp:nvSpPr>
      <dsp:spPr>
        <a:xfrm>
          <a:off x="1476993" y="243918"/>
          <a:ext cx="1309694" cy="135374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a:ln>
          <a:noFill/>
        </a:ln>
        <a:effectLst>
          <a:outerShdw blurRad="88900" dist="2794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6335957-4482-4C0F-BAFE-A5EC7764525E}">
      <dsp:nvSpPr>
        <dsp:cNvPr id="0" name=""/>
        <dsp:cNvSpPr/>
      </dsp:nvSpPr>
      <dsp:spPr>
        <a:xfrm>
          <a:off x="2870285" y="0"/>
          <a:ext cx="1393291" cy="4065315"/>
        </a:xfrm>
        <a:prstGeom prst="roundRect">
          <a:avLst>
            <a:gd name="adj" fmla="val 10000"/>
          </a:avLst>
        </a:prstGeom>
        <a:gradFill rotWithShape="0">
          <a:gsLst>
            <a:gs pos="0">
              <a:schemeClr val="accent3">
                <a:hueOff val="4217159"/>
                <a:satOff val="-2077"/>
                <a:lumOff val="7372"/>
                <a:alphaOff val="0"/>
                <a:tint val="85000"/>
                <a:shade val="98000"/>
                <a:satMod val="110000"/>
                <a:lumMod val="103000"/>
              </a:schemeClr>
            </a:gs>
            <a:gs pos="50000">
              <a:schemeClr val="accent3">
                <a:hueOff val="4217159"/>
                <a:satOff val="-2077"/>
                <a:lumOff val="7372"/>
                <a:alphaOff val="0"/>
                <a:shade val="85000"/>
                <a:satMod val="105000"/>
                <a:lumMod val="100000"/>
              </a:schemeClr>
            </a:gs>
            <a:gs pos="100000">
              <a:schemeClr val="accent3">
                <a:hueOff val="4217159"/>
                <a:satOff val="-2077"/>
                <a:lumOff val="7372"/>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AU" sz="2900" kern="1200" dirty="0"/>
            <a:t>Hinge</a:t>
          </a:r>
        </a:p>
      </dsp:txBody>
      <dsp:txXfrm>
        <a:off x="2870285" y="1626126"/>
        <a:ext cx="1393291" cy="1626126"/>
      </dsp:txXfrm>
    </dsp:sp>
    <dsp:sp modelId="{832A7A7C-F236-40C8-AF0F-B7E195984586}">
      <dsp:nvSpPr>
        <dsp:cNvPr id="0" name=""/>
        <dsp:cNvSpPr/>
      </dsp:nvSpPr>
      <dsp:spPr>
        <a:xfrm>
          <a:off x="2912083" y="243918"/>
          <a:ext cx="1309694" cy="135374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9000" b="-39000"/>
          </a:stretch>
        </a:blipFill>
        <a:ln>
          <a:noFill/>
        </a:ln>
        <a:effectLst>
          <a:outerShdw blurRad="88900" dist="2794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17266A4-4DF8-430A-AC0D-E876C3B6285B}">
      <dsp:nvSpPr>
        <dsp:cNvPr id="0" name=""/>
        <dsp:cNvSpPr/>
      </dsp:nvSpPr>
      <dsp:spPr>
        <a:xfrm>
          <a:off x="4305375" y="0"/>
          <a:ext cx="1393291" cy="4065315"/>
        </a:xfrm>
        <a:prstGeom prst="roundRect">
          <a:avLst>
            <a:gd name="adj" fmla="val 10000"/>
          </a:avLst>
        </a:prstGeom>
        <a:gradFill rotWithShape="0">
          <a:gsLst>
            <a:gs pos="0">
              <a:schemeClr val="accent3">
                <a:hueOff val="6325739"/>
                <a:satOff val="-3116"/>
                <a:lumOff val="11058"/>
                <a:alphaOff val="0"/>
                <a:tint val="85000"/>
                <a:shade val="98000"/>
                <a:satMod val="110000"/>
                <a:lumMod val="103000"/>
              </a:schemeClr>
            </a:gs>
            <a:gs pos="50000">
              <a:schemeClr val="accent3">
                <a:hueOff val="6325739"/>
                <a:satOff val="-3116"/>
                <a:lumOff val="11058"/>
                <a:alphaOff val="0"/>
                <a:shade val="85000"/>
                <a:satMod val="105000"/>
                <a:lumMod val="100000"/>
              </a:schemeClr>
            </a:gs>
            <a:gs pos="100000">
              <a:schemeClr val="accent3">
                <a:hueOff val="6325739"/>
                <a:satOff val="-3116"/>
                <a:lumOff val="11058"/>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AU" sz="2900" kern="1200" dirty="0"/>
            <a:t>Pull</a:t>
          </a:r>
        </a:p>
      </dsp:txBody>
      <dsp:txXfrm>
        <a:off x="4305375" y="1626126"/>
        <a:ext cx="1393291" cy="1626126"/>
      </dsp:txXfrm>
    </dsp:sp>
    <dsp:sp modelId="{49DEA752-7D48-43F7-84FD-931115496D78}">
      <dsp:nvSpPr>
        <dsp:cNvPr id="0" name=""/>
        <dsp:cNvSpPr/>
      </dsp:nvSpPr>
      <dsp:spPr>
        <a:xfrm>
          <a:off x="4347174" y="243918"/>
          <a:ext cx="1309694" cy="1353749"/>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915" t="-6330" r="-3915" b="-65670"/>
          </a:stretch>
        </a:blipFill>
        <a:ln>
          <a:noFill/>
        </a:ln>
        <a:effectLst>
          <a:outerShdw blurRad="88900" dist="2794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633BEB1-F165-4111-89AA-67E3E92622C0}">
      <dsp:nvSpPr>
        <dsp:cNvPr id="0" name=""/>
        <dsp:cNvSpPr/>
      </dsp:nvSpPr>
      <dsp:spPr>
        <a:xfrm>
          <a:off x="5740465" y="0"/>
          <a:ext cx="1393291" cy="4065315"/>
        </a:xfrm>
        <a:prstGeom prst="roundRect">
          <a:avLst>
            <a:gd name="adj" fmla="val 10000"/>
          </a:avLst>
        </a:prstGeom>
        <a:gradFill rotWithShape="0">
          <a:gsLst>
            <a:gs pos="0">
              <a:schemeClr val="accent3">
                <a:hueOff val="8434318"/>
                <a:satOff val="-4154"/>
                <a:lumOff val="14744"/>
                <a:alphaOff val="0"/>
                <a:tint val="85000"/>
                <a:shade val="98000"/>
                <a:satMod val="110000"/>
                <a:lumMod val="103000"/>
              </a:schemeClr>
            </a:gs>
            <a:gs pos="50000">
              <a:schemeClr val="accent3">
                <a:hueOff val="8434318"/>
                <a:satOff val="-4154"/>
                <a:lumOff val="14744"/>
                <a:alphaOff val="0"/>
                <a:shade val="85000"/>
                <a:satMod val="105000"/>
                <a:lumMod val="100000"/>
              </a:schemeClr>
            </a:gs>
            <a:gs pos="100000">
              <a:schemeClr val="accent3">
                <a:hueOff val="8434318"/>
                <a:satOff val="-4154"/>
                <a:lumOff val="14744"/>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AU" sz="2900" kern="1200" dirty="0"/>
            <a:t>Push</a:t>
          </a:r>
        </a:p>
      </dsp:txBody>
      <dsp:txXfrm>
        <a:off x="5740465" y="1626126"/>
        <a:ext cx="1393291" cy="1626126"/>
      </dsp:txXfrm>
    </dsp:sp>
    <dsp:sp modelId="{6E16ACD7-149E-4E33-A744-F03CA95BAE11}">
      <dsp:nvSpPr>
        <dsp:cNvPr id="0" name=""/>
        <dsp:cNvSpPr/>
      </dsp:nvSpPr>
      <dsp:spPr>
        <a:xfrm>
          <a:off x="5782264" y="243918"/>
          <a:ext cx="1309694" cy="1353749"/>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49000" r="-49000"/>
          </a:stretch>
        </a:blipFill>
        <a:ln>
          <a:noFill/>
        </a:ln>
        <a:effectLst>
          <a:outerShdw blurRad="88900" dist="2794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14FB5A-A2A8-426B-BB3F-D4482FFA6DEF}">
      <dsp:nvSpPr>
        <dsp:cNvPr id="0" name=""/>
        <dsp:cNvSpPr/>
      </dsp:nvSpPr>
      <dsp:spPr>
        <a:xfrm>
          <a:off x="7147522" y="0"/>
          <a:ext cx="1393291" cy="4065315"/>
        </a:xfrm>
        <a:prstGeom prst="roundRect">
          <a:avLst>
            <a:gd name="adj" fmla="val 10000"/>
          </a:avLst>
        </a:prstGeom>
        <a:gradFill rotWithShape="0">
          <a:gsLst>
            <a:gs pos="0">
              <a:schemeClr val="accent3">
                <a:hueOff val="10542897"/>
                <a:satOff val="-5193"/>
                <a:lumOff val="18430"/>
                <a:alphaOff val="0"/>
                <a:tint val="85000"/>
                <a:shade val="98000"/>
                <a:satMod val="110000"/>
                <a:lumMod val="103000"/>
              </a:schemeClr>
            </a:gs>
            <a:gs pos="50000">
              <a:schemeClr val="accent3">
                <a:hueOff val="10542897"/>
                <a:satOff val="-5193"/>
                <a:lumOff val="18430"/>
                <a:alphaOff val="0"/>
                <a:shade val="85000"/>
                <a:satMod val="105000"/>
                <a:lumMod val="100000"/>
              </a:schemeClr>
            </a:gs>
            <a:gs pos="100000">
              <a:schemeClr val="accent3">
                <a:hueOff val="10542897"/>
                <a:satOff val="-5193"/>
                <a:lumOff val="1843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AU" sz="2900" kern="1200" dirty="0"/>
            <a:t>Press</a:t>
          </a:r>
        </a:p>
      </dsp:txBody>
      <dsp:txXfrm>
        <a:off x="7147522" y="1626126"/>
        <a:ext cx="1393291" cy="1626126"/>
      </dsp:txXfrm>
    </dsp:sp>
    <dsp:sp modelId="{84F00E44-5B0C-409F-9E58-3FA17654FD40}">
      <dsp:nvSpPr>
        <dsp:cNvPr id="0" name=""/>
        <dsp:cNvSpPr/>
      </dsp:nvSpPr>
      <dsp:spPr>
        <a:xfrm>
          <a:off x="7259257" y="209669"/>
          <a:ext cx="1309694" cy="1353749"/>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13587" b="-64413"/>
          </a:stretch>
        </a:blipFill>
        <a:ln>
          <a:noFill/>
        </a:ln>
        <a:effectLst>
          <a:outerShdw blurRad="88900" dist="2794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439866A-3556-4737-A746-B0C8FACF7379}">
      <dsp:nvSpPr>
        <dsp:cNvPr id="0" name=""/>
        <dsp:cNvSpPr/>
      </dsp:nvSpPr>
      <dsp:spPr>
        <a:xfrm>
          <a:off x="342758" y="3252252"/>
          <a:ext cx="7883435" cy="609797"/>
        </a:xfrm>
        <a:prstGeom prst="leftRightArrow">
          <a:avLst/>
        </a:prstGeom>
        <a:gradFill rotWithShape="0">
          <a:gsLst>
            <a:gs pos="0">
              <a:schemeClr val="accent3">
                <a:tint val="40000"/>
                <a:hueOff val="0"/>
                <a:satOff val="0"/>
                <a:lumOff val="0"/>
                <a:alphaOff val="0"/>
                <a:tint val="85000"/>
                <a:shade val="98000"/>
                <a:satMod val="110000"/>
                <a:lumMod val="103000"/>
              </a:schemeClr>
            </a:gs>
            <a:gs pos="50000">
              <a:schemeClr val="accent3">
                <a:tint val="40000"/>
                <a:hueOff val="0"/>
                <a:satOff val="0"/>
                <a:lumOff val="0"/>
                <a:alphaOff val="0"/>
                <a:shade val="85000"/>
                <a:satMod val="105000"/>
                <a:lumMod val="100000"/>
              </a:schemeClr>
            </a:gs>
            <a:gs pos="100000">
              <a:schemeClr val="accent3">
                <a:tint val="40000"/>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B1181-E820-4A4A-8188-F523538C1594}">
      <dsp:nvSpPr>
        <dsp:cNvPr id="0" name=""/>
        <dsp:cNvSpPr/>
      </dsp:nvSpPr>
      <dsp:spPr>
        <a:xfrm>
          <a:off x="0" y="269633"/>
          <a:ext cx="1673494" cy="167349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threePt" dir="t">
            <a:rot lat="0" lon="0" rev="7500000"/>
          </a:lightRig>
        </a:scene3d>
        <a:sp3d z="-152400" extrusionH="63500" contourW="12700" prstMaterial="matte">
          <a:bevelT/>
          <a:contourClr>
            <a:schemeClr val="lt1"/>
          </a:contourClr>
        </a:sp3d>
      </dsp:spPr>
      <dsp:style>
        <a:lnRef idx="0">
          <a:scrgbClr r="0" g="0" b="0"/>
        </a:lnRef>
        <a:fillRef idx="1">
          <a:scrgbClr r="0" g="0" b="0"/>
        </a:fillRef>
        <a:effectRef idx="0">
          <a:scrgbClr r="0" g="0" b="0"/>
        </a:effectRef>
        <a:fontRef idx="minor"/>
      </dsp:style>
    </dsp:sp>
    <dsp:sp modelId="{5016ED07-E910-456B-A512-CD668621629A}">
      <dsp:nvSpPr>
        <dsp:cNvPr id="0" name=""/>
        <dsp:cNvSpPr/>
      </dsp:nvSpPr>
      <dsp:spPr>
        <a:xfrm>
          <a:off x="381487" y="1871845"/>
          <a:ext cx="1949654" cy="1630000"/>
        </a:xfrm>
        <a:prstGeom prst="roundRect">
          <a:avLst>
            <a:gd name="adj" fmla="val 10000"/>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rgbClr val="FF0000"/>
              </a:solidFill>
            </a:rPr>
            <a:t>Cognitive</a:t>
          </a:r>
        </a:p>
        <a:p>
          <a:pPr marL="0" lvl="0" indent="0" algn="ctr" defTabSz="889000">
            <a:lnSpc>
              <a:spcPct val="90000"/>
            </a:lnSpc>
            <a:spcBef>
              <a:spcPct val="0"/>
            </a:spcBef>
            <a:spcAft>
              <a:spcPct val="35000"/>
            </a:spcAft>
            <a:buNone/>
          </a:pPr>
          <a:r>
            <a:rPr lang="en-AU" sz="1700" kern="1200" dirty="0"/>
            <a:t>Reactive ability</a:t>
          </a:r>
        </a:p>
        <a:p>
          <a:pPr marL="0" lvl="0" indent="0" algn="ctr" defTabSz="889000">
            <a:lnSpc>
              <a:spcPct val="90000"/>
            </a:lnSpc>
            <a:spcBef>
              <a:spcPct val="0"/>
            </a:spcBef>
            <a:spcAft>
              <a:spcPct val="35000"/>
            </a:spcAft>
            <a:buNone/>
          </a:pPr>
          <a:r>
            <a:rPr lang="en-AU" sz="1700" kern="1200" dirty="0"/>
            <a:t>Decision making</a:t>
          </a:r>
          <a:endParaRPr lang="en-AU" sz="2000" b="1" kern="1200" dirty="0">
            <a:solidFill>
              <a:srgbClr val="FF0000"/>
            </a:solidFill>
          </a:endParaRPr>
        </a:p>
      </dsp:txBody>
      <dsp:txXfrm>
        <a:off x="429228" y="1919586"/>
        <a:ext cx="1854172" cy="1534518"/>
      </dsp:txXfrm>
    </dsp:sp>
    <dsp:sp modelId="{79373C3C-3331-4745-B58F-F8DE496ADFE7}">
      <dsp:nvSpPr>
        <dsp:cNvPr id="0" name=""/>
        <dsp:cNvSpPr/>
      </dsp:nvSpPr>
      <dsp:spPr>
        <a:xfrm rot="5">
          <a:off x="2022401" y="905324"/>
          <a:ext cx="348907" cy="402117"/>
        </a:xfrm>
        <a:prstGeom prst="rightArrow">
          <a:avLst>
            <a:gd name="adj1" fmla="val 60000"/>
            <a:gd name="adj2" fmla="val 50000"/>
          </a:avLst>
        </a:prstGeom>
        <a:solidFill>
          <a:schemeClr val="accent5">
            <a:hueOff val="0"/>
            <a:satOff val="0"/>
            <a:lumOff val="0"/>
            <a:alphaOff val="0"/>
          </a:schemeClr>
        </a:solidFill>
        <a:ln>
          <a:noFill/>
        </a:ln>
        <a:effectLst>
          <a:outerShdw blurRad="50800" dist="15875" dir="5400000" algn="ctr" rotWithShape="0">
            <a:srgbClr val="000000">
              <a:alpha val="6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a:off x="2022401" y="985747"/>
        <a:ext cx="244235" cy="241271"/>
      </dsp:txXfrm>
    </dsp:sp>
    <dsp:sp modelId="{081A2462-6C0F-41E4-B923-E470639C2F09}">
      <dsp:nvSpPr>
        <dsp:cNvPr id="0" name=""/>
        <dsp:cNvSpPr/>
      </dsp:nvSpPr>
      <dsp:spPr>
        <a:xfrm>
          <a:off x="2670372" y="269637"/>
          <a:ext cx="1673494" cy="167349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contourW="12700" prstMaterial="matte">
          <a:bevelT w="165100" prst="coolSlant"/>
          <a:contourClr>
            <a:schemeClr val="lt1"/>
          </a:contourClr>
        </a:sp3d>
      </dsp:spPr>
      <dsp:style>
        <a:lnRef idx="0">
          <a:scrgbClr r="0" g="0" b="0"/>
        </a:lnRef>
        <a:fillRef idx="1">
          <a:scrgbClr r="0" g="0" b="0"/>
        </a:fillRef>
        <a:effectRef idx="0">
          <a:scrgbClr r="0" g="0" b="0"/>
        </a:effectRef>
        <a:fontRef idx="minor"/>
      </dsp:style>
    </dsp:sp>
    <dsp:sp modelId="{9E2E1A49-26F2-494E-BD7B-A3C5135BACB0}">
      <dsp:nvSpPr>
        <dsp:cNvPr id="0" name=""/>
        <dsp:cNvSpPr/>
      </dsp:nvSpPr>
      <dsp:spPr>
        <a:xfrm>
          <a:off x="2899249" y="1795563"/>
          <a:ext cx="1899332" cy="1673494"/>
        </a:xfrm>
        <a:prstGeom prst="roundRect">
          <a:avLst>
            <a:gd name="adj" fmla="val 10000"/>
          </a:avLst>
        </a:prstGeom>
        <a:gradFill rotWithShape="0">
          <a:gsLst>
            <a:gs pos="0">
              <a:schemeClr val="accent5">
                <a:hueOff val="-6559472"/>
                <a:satOff val="44638"/>
                <a:lumOff val="196"/>
                <a:alphaOff val="0"/>
                <a:tint val="85000"/>
                <a:shade val="98000"/>
                <a:satMod val="110000"/>
                <a:lumMod val="103000"/>
              </a:schemeClr>
            </a:gs>
            <a:gs pos="50000">
              <a:schemeClr val="accent5">
                <a:hueOff val="-6559472"/>
                <a:satOff val="44638"/>
                <a:lumOff val="196"/>
                <a:alphaOff val="0"/>
                <a:shade val="85000"/>
                <a:satMod val="105000"/>
                <a:lumMod val="100000"/>
              </a:schemeClr>
            </a:gs>
            <a:gs pos="100000">
              <a:schemeClr val="accent5">
                <a:hueOff val="-6559472"/>
                <a:satOff val="44638"/>
                <a:lumOff val="196"/>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accent2"/>
              </a:solidFill>
            </a:rPr>
            <a:t>Physical</a:t>
          </a:r>
        </a:p>
        <a:p>
          <a:pPr marL="0" lvl="0" indent="0" algn="ctr" defTabSz="889000">
            <a:lnSpc>
              <a:spcPct val="90000"/>
            </a:lnSpc>
            <a:spcBef>
              <a:spcPct val="0"/>
            </a:spcBef>
            <a:spcAft>
              <a:spcPct val="35000"/>
            </a:spcAft>
            <a:buNone/>
          </a:pPr>
          <a:r>
            <a:rPr lang="en-AU" sz="1800" kern="1200" dirty="0"/>
            <a:t>Strength</a:t>
          </a:r>
        </a:p>
        <a:p>
          <a:pPr marL="0" lvl="0" indent="0" algn="ctr" defTabSz="889000">
            <a:lnSpc>
              <a:spcPct val="90000"/>
            </a:lnSpc>
            <a:spcBef>
              <a:spcPct val="0"/>
            </a:spcBef>
            <a:spcAft>
              <a:spcPct val="35000"/>
            </a:spcAft>
            <a:buNone/>
          </a:pPr>
          <a:r>
            <a:rPr lang="en-AU" sz="1800" kern="1200" dirty="0"/>
            <a:t>Stability</a:t>
          </a:r>
        </a:p>
        <a:p>
          <a:pPr marL="0" lvl="0" indent="0" algn="ctr" defTabSz="889000">
            <a:lnSpc>
              <a:spcPct val="90000"/>
            </a:lnSpc>
            <a:spcBef>
              <a:spcPct val="0"/>
            </a:spcBef>
            <a:spcAft>
              <a:spcPct val="35000"/>
            </a:spcAft>
            <a:buNone/>
          </a:pPr>
          <a:r>
            <a:rPr lang="en-AU" sz="1800" kern="1200" dirty="0"/>
            <a:t>Mobility</a:t>
          </a:r>
          <a:endParaRPr lang="en-AU" sz="2000" b="1" kern="1200" dirty="0">
            <a:solidFill>
              <a:srgbClr val="FF0000"/>
            </a:solidFill>
          </a:endParaRPr>
        </a:p>
      </dsp:txBody>
      <dsp:txXfrm>
        <a:off x="2948264" y="1844578"/>
        <a:ext cx="1801302" cy="1575464"/>
      </dsp:txXfrm>
    </dsp:sp>
    <dsp:sp modelId="{FB354377-A361-4693-A369-F54C68F02207}">
      <dsp:nvSpPr>
        <dsp:cNvPr id="0" name=""/>
        <dsp:cNvSpPr/>
      </dsp:nvSpPr>
      <dsp:spPr>
        <a:xfrm>
          <a:off x="4666064" y="905326"/>
          <a:ext cx="322196" cy="402117"/>
        </a:xfrm>
        <a:prstGeom prst="rightArrow">
          <a:avLst>
            <a:gd name="adj1" fmla="val 60000"/>
            <a:gd name="adj2" fmla="val 50000"/>
          </a:avLst>
        </a:prstGeom>
        <a:solidFill>
          <a:schemeClr val="accent5">
            <a:hueOff val="-13118945"/>
            <a:satOff val="89277"/>
            <a:lumOff val="393"/>
            <a:alphaOff val="0"/>
          </a:schemeClr>
        </a:solidFill>
        <a:ln>
          <a:noFill/>
        </a:ln>
        <a:effectLst>
          <a:outerShdw blurRad="50800" dist="15875" dir="5400000" algn="ctr" rotWithShape="0">
            <a:srgbClr val="000000">
              <a:alpha val="6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AU" sz="1700" kern="1200"/>
        </a:p>
      </dsp:txBody>
      <dsp:txXfrm>
        <a:off x="4666064" y="985749"/>
        <a:ext cx="225537" cy="241271"/>
      </dsp:txXfrm>
    </dsp:sp>
    <dsp:sp modelId="{416DE9BB-E2BD-4579-A637-6974094AF921}">
      <dsp:nvSpPr>
        <dsp:cNvPr id="0" name=""/>
        <dsp:cNvSpPr/>
      </dsp:nvSpPr>
      <dsp:spPr>
        <a:xfrm>
          <a:off x="5264429" y="269637"/>
          <a:ext cx="1673494" cy="167349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contourW="12700" prstMaterial="matte">
          <a:bevelT/>
          <a:contourClr>
            <a:schemeClr val="lt1"/>
          </a:contourClr>
        </a:sp3d>
      </dsp:spPr>
      <dsp:style>
        <a:lnRef idx="0">
          <a:scrgbClr r="0" g="0" b="0"/>
        </a:lnRef>
        <a:fillRef idx="1">
          <a:scrgbClr r="0" g="0" b="0"/>
        </a:fillRef>
        <a:effectRef idx="0">
          <a:scrgbClr r="0" g="0" b="0"/>
        </a:effectRef>
        <a:fontRef idx="minor"/>
      </dsp:style>
    </dsp:sp>
    <dsp:sp modelId="{284B25EE-C1FA-4E11-B1F1-6726A1E766EB}">
      <dsp:nvSpPr>
        <dsp:cNvPr id="0" name=""/>
        <dsp:cNvSpPr/>
      </dsp:nvSpPr>
      <dsp:spPr>
        <a:xfrm>
          <a:off x="5493314" y="1795563"/>
          <a:ext cx="1837296" cy="1673494"/>
        </a:xfrm>
        <a:prstGeom prst="roundRect">
          <a:avLst>
            <a:gd name="adj" fmla="val 10000"/>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b="1" kern="1200" dirty="0">
              <a:solidFill>
                <a:schemeClr val="accent2"/>
              </a:solidFill>
            </a:rPr>
            <a:t>Biomechanical</a:t>
          </a:r>
        </a:p>
        <a:p>
          <a:pPr marL="0" lvl="0" indent="0" algn="ctr" defTabSz="755650">
            <a:lnSpc>
              <a:spcPct val="90000"/>
            </a:lnSpc>
            <a:spcBef>
              <a:spcPct val="0"/>
            </a:spcBef>
            <a:spcAft>
              <a:spcPct val="35000"/>
            </a:spcAft>
            <a:buNone/>
          </a:pPr>
          <a:r>
            <a:rPr lang="en-AU" sz="1800" kern="1200" dirty="0"/>
            <a:t>Technique</a:t>
          </a:r>
          <a:endParaRPr lang="en-AU" sz="1700" b="1" kern="1200" dirty="0">
            <a:solidFill>
              <a:srgbClr val="FF0000"/>
            </a:solidFill>
          </a:endParaRPr>
        </a:p>
      </dsp:txBody>
      <dsp:txXfrm>
        <a:off x="5542329" y="1844578"/>
        <a:ext cx="1739266" cy="1575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2E108-D62A-4F70-8821-7DF8D71B9DAE}">
      <dsp:nvSpPr>
        <dsp:cNvPr id="0" name=""/>
        <dsp:cNvSpPr/>
      </dsp:nvSpPr>
      <dsp:spPr>
        <a:xfrm rot="16200000">
          <a:off x="-1565300" y="1567045"/>
          <a:ext cx="4846638" cy="1712546"/>
        </a:xfrm>
        <a:prstGeom prst="flowChartManualOperation">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0" tIns="0" rIns="164387" bIns="0" numCol="1" spcCol="1270" anchor="t" anchorCtr="0">
          <a:noAutofit/>
        </a:bodyPr>
        <a:lstStyle/>
        <a:p>
          <a:pPr marL="0" lvl="0" indent="0" algn="l" defTabSz="1155700">
            <a:lnSpc>
              <a:spcPct val="90000"/>
            </a:lnSpc>
            <a:spcBef>
              <a:spcPct val="0"/>
            </a:spcBef>
            <a:spcAft>
              <a:spcPct val="35000"/>
            </a:spcAft>
            <a:buNone/>
          </a:pPr>
          <a:r>
            <a:rPr lang="en-AU" sz="2600" kern="1200" dirty="0"/>
            <a:t>Posterior tightness</a:t>
          </a:r>
        </a:p>
        <a:p>
          <a:pPr marL="228600" lvl="1" indent="-228600" algn="l" defTabSz="889000">
            <a:lnSpc>
              <a:spcPct val="90000"/>
            </a:lnSpc>
            <a:spcBef>
              <a:spcPct val="0"/>
            </a:spcBef>
            <a:spcAft>
              <a:spcPct val="15000"/>
            </a:spcAft>
            <a:buChar char="•"/>
          </a:pPr>
          <a:r>
            <a:rPr lang="en-AU" sz="2000" kern="1200" dirty="0"/>
            <a:t>Russian walk</a:t>
          </a:r>
        </a:p>
        <a:p>
          <a:pPr marL="228600" lvl="1" indent="-228600" algn="l" defTabSz="889000">
            <a:lnSpc>
              <a:spcPct val="90000"/>
            </a:lnSpc>
            <a:spcBef>
              <a:spcPct val="0"/>
            </a:spcBef>
            <a:spcAft>
              <a:spcPct val="15000"/>
            </a:spcAft>
            <a:buChar char="•"/>
          </a:pPr>
          <a:r>
            <a:rPr lang="en-AU" sz="2000" kern="1200" dirty="0"/>
            <a:t>Ankle taps</a:t>
          </a:r>
        </a:p>
        <a:p>
          <a:pPr marL="228600" lvl="1" indent="-228600" algn="l" defTabSz="889000">
            <a:lnSpc>
              <a:spcPct val="90000"/>
            </a:lnSpc>
            <a:spcBef>
              <a:spcPct val="0"/>
            </a:spcBef>
            <a:spcAft>
              <a:spcPct val="15000"/>
            </a:spcAft>
            <a:buChar char="•"/>
          </a:pPr>
          <a:r>
            <a:rPr lang="en-AU" sz="2000" kern="1200" dirty="0"/>
            <a:t>Inchworm</a:t>
          </a:r>
        </a:p>
        <a:p>
          <a:pPr marL="228600" lvl="1" indent="-228600" algn="l" defTabSz="889000">
            <a:lnSpc>
              <a:spcPct val="90000"/>
            </a:lnSpc>
            <a:spcBef>
              <a:spcPct val="0"/>
            </a:spcBef>
            <a:spcAft>
              <a:spcPct val="15000"/>
            </a:spcAft>
            <a:buChar char="•"/>
          </a:pPr>
          <a:r>
            <a:rPr lang="en-AU" sz="2000" kern="1200" dirty="0"/>
            <a:t>Seated 4</a:t>
          </a:r>
        </a:p>
      </dsp:txBody>
      <dsp:txXfrm rot="5400000">
        <a:off x="1746" y="969327"/>
        <a:ext cx="1712546" cy="2907982"/>
      </dsp:txXfrm>
    </dsp:sp>
    <dsp:sp modelId="{B775132C-57F0-4132-86C6-0DA648CBF418}">
      <dsp:nvSpPr>
        <dsp:cNvPr id="0" name=""/>
        <dsp:cNvSpPr/>
      </dsp:nvSpPr>
      <dsp:spPr>
        <a:xfrm rot="16200000">
          <a:off x="275687" y="1567045"/>
          <a:ext cx="4846638" cy="1712546"/>
        </a:xfrm>
        <a:prstGeom prst="flowChartManualOperation">
          <a:avLst/>
        </a:prstGeom>
        <a:gradFill rotWithShape="0">
          <a:gsLst>
            <a:gs pos="0">
              <a:schemeClr val="accent5">
                <a:hueOff val="-4372982"/>
                <a:satOff val="29759"/>
                <a:lumOff val="131"/>
                <a:alphaOff val="0"/>
                <a:tint val="85000"/>
                <a:shade val="98000"/>
                <a:satMod val="110000"/>
                <a:lumMod val="103000"/>
              </a:schemeClr>
            </a:gs>
            <a:gs pos="50000">
              <a:schemeClr val="accent5">
                <a:hueOff val="-4372982"/>
                <a:satOff val="29759"/>
                <a:lumOff val="131"/>
                <a:alphaOff val="0"/>
                <a:shade val="85000"/>
                <a:satMod val="105000"/>
                <a:lumMod val="100000"/>
              </a:schemeClr>
            </a:gs>
            <a:gs pos="100000">
              <a:schemeClr val="accent5">
                <a:hueOff val="-4372982"/>
                <a:satOff val="29759"/>
                <a:lumOff val="131"/>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0" tIns="0" rIns="164387" bIns="0" numCol="1" spcCol="1270" anchor="t" anchorCtr="0">
          <a:noAutofit/>
        </a:bodyPr>
        <a:lstStyle/>
        <a:p>
          <a:pPr marL="0" lvl="0" indent="0" algn="l" defTabSz="1155700">
            <a:lnSpc>
              <a:spcPct val="90000"/>
            </a:lnSpc>
            <a:spcBef>
              <a:spcPct val="0"/>
            </a:spcBef>
            <a:spcAft>
              <a:spcPct val="35000"/>
            </a:spcAft>
            <a:buNone/>
          </a:pPr>
          <a:r>
            <a:rPr lang="en-AU" sz="2600" kern="1200" dirty="0"/>
            <a:t>Anterior tightness</a:t>
          </a:r>
        </a:p>
        <a:p>
          <a:pPr marL="228600" lvl="1" indent="-228600" algn="l" defTabSz="889000">
            <a:lnSpc>
              <a:spcPct val="90000"/>
            </a:lnSpc>
            <a:spcBef>
              <a:spcPct val="0"/>
            </a:spcBef>
            <a:spcAft>
              <a:spcPct val="15000"/>
            </a:spcAft>
            <a:buChar char="•"/>
          </a:pPr>
          <a:r>
            <a:rPr lang="en-AU" sz="2000" kern="1200" dirty="0"/>
            <a:t>Spiderman</a:t>
          </a:r>
        </a:p>
        <a:p>
          <a:pPr marL="228600" lvl="1" indent="-228600" algn="l" defTabSz="889000">
            <a:lnSpc>
              <a:spcPct val="90000"/>
            </a:lnSpc>
            <a:spcBef>
              <a:spcPct val="0"/>
            </a:spcBef>
            <a:spcAft>
              <a:spcPct val="15000"/>
            </a:spcAft>
            <a:buChar char="•"/>
          </a:pPr>
          <a:r>
            <a:rPr lang="en-AU" sz="2000" kern="1200" dirty="0"/>
            <a:t>Rear lunge with alt reach</a:t>
          </a:r>
        </a:p>
        <a:p>
          <a:pPr marL="228600" lvl="1" indent="-228600" algn="l" defTabSz="889000">
            <a:lnSpc>
              <a:spcPct val="90000"/>
            </a:lnSpc>
            <a:spcBef>
              <a:spcPct val="0"/>
            </a:spcBef>
            <a:spcAft>
              <a:spcPct val="15000"/>
            </a:spcAft>
            <a:buChar char="•"/>
          </a:pPr>
          <a:r>
            <a:rPr lang="en-AU" sz="2000" kern="1200" dirty="0"/>
            <a:t>Walking quad</a:t>
          </a:r>
        </a:p>
      </dsp:txBody>
      <dsp:txXfrm rot="5400000">
        <a:off x="1842733" y="969327"/>
        <a:ext cx="1712546" cy="2907982"/>
      </dsp:txXfrm>
    </dsp:sp>
    <dsp:sp modelId="{B6282400-07C0-4233-A08E-CCC79C0E7E32}">
      <dsp:nvSpPr>
        <dsp:cNvPr id="0" name=""/>
        <dsp:cNvSpPr/>
      </dsp:nvSpPr>
      <dsp:spPr>
        <a:xfrm rot="16200000">
          <a:off x="2116674" y="1567045"/>
          <a:ext cx="4846638" cy="1712546"/>
        </a:xfrm>
        <a:prstGeom prst="flowChartManualOperation">
          <a:avLst/>
        </a:prstGeom>
        <a:gradFill rotWithShape="0">
          <a:gsLst>
            <a:gs pos="0">
              <a:schemeClr val="accent5">
                <a:hueOff val="-8745963"/>
                <a:satOff val="59518"/>
                <a:lumOff val="262"/>
                <a:alphaOff val="0"/>
                <a:tint val="85000"/>
                <a:shade val="98000"/>
                <a:satMod val="110000"/>
                <a:lumMod val="103000"/>
              </a:schemeClr>
            </a:gs>
            <a:gs pos="50000">
              <a:schemeClr val="accent5">
                <a:hueOff val="-8745963"/>
                <a:satOff val="59518"/>
                <a:lumOff val="262"/>
                <a:alphaOff val="0"/>
                <a:shade val="85000"/>
                <a:satMod val="105000"/>
                <a:lumMod val="100000"/>
              </a:schemeClr>
            </a:gs>
            <a:gs pos="100000">
              <a:schemeClr val="accent5">
                <a:hueOff val="-8745963"/>
                <a:satOff val="59518"/>
                <a:lumOff val="262"/>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0" tIns="0" rIns="164387" bIns="0" numCol="1" spcCol="1270" anchor="t" anchorCtr="0">
          <a:noAutofit/>
        </a:bodyPr>
        <a:lstStyle/>
        <a:p>
          <a:pPr marL="0" lvl="0" indent="0" algn="l" defTabSz="1155700">
            <a:lnSpc>
              <a:spcPct val="90000"/>
            </a:lnSpc>
            <a:spcBef>
              <a:spcPct val="0"/>
            </a:spcBef>
            <a:spcAft>
              <a:spcPct val="35000"/>
            </a:spcAft>
            <a:buNone/>
          </a:pPr>
          <a:r>
            <a:rPr lang="en-AU" sz="2600" kern="1200" dirty="0"/>
            <a:t>Pelvic Stability</a:t>
          </a:r>
        </a:p>
        <a:p>
          <a:pPr marL="228600" lvl="1" indent="-228600" algn="l" defTabSz="889000">
            <a:lnSpc>
              <a:spcPct val="90000"/>
            </a:lnSpc>
            <a:spcBef>
              <a:spcPct val="0"/>
            </a:spcBef>
            <a:spcAft>
              <a:spcPct val="15000"/>
            </a:spcAft>
            <a:buChar char="•"/>
          </a:pPr>
          <a:r>
            <a:rPr lang="en-AU" sz="2000" kern="1200" dirty="0"/>
            <a:t>Bridging</a:t>
          </a:r>
        </a:p>
        <a:p>
          <a:pPr marL="228600" lvl="1" indent="-228600" algn="l" defTabSz="889000">
            <a:lnSpc>
              <a:spcPct val="90000"/>
            </a:lnSpc>
            <a:spcBef>
              <a:spcPct val="0"/>
            </a:spcBef>
            <a:spcAft>
              <a:spcPct val="15000"/>
            </a:spcAft>
            <a:buChar char="•"/>
          </a:pPr>
          <a:r>
            <a:rPr lang="en-AU" sz="2000" kern="1200" dirty="0"/>
            <a:t>Walking Bridge</a:t>
          </a:r>
        </a:p>
        <a:p>
          <a:pPr marL="228600" lvl="1" indent="-228600" algn="l" defTabSz="889000">
            <a:lnSpc>
              <a:spcPct val="90000"/>
            </a:lnSpc>
            <a:spcBef>
              <a:spcPct val="0"/>
            </a:spcBef>
            <a:spcAft>
              <a:spcPct val="15000"/>
            </a:spcAft>
            <a:buChar char="•"/>
          </a:pPr>
          <a:r>
            <a:rPr lang="en-AU" sz="2000" kern="1200" dirty="0"/>
            <a:t>Clams</a:t>
          </a:r>
        </a:p>
        <a:p>
          <a:pPr marL="228600" lvl="1" indent="-228600" algn="l" defTabSz="889000">
            <a:lnSpc>
              <a:spcPct val="90000"/>
            </a:lnSpc>
            <a:spcBef>
              <a:spcPct val="0"/>
            </a:spcBef>
            <a:spcAft>
              <a:spcPct val="15000"/>
            </a:spcAft>
            <a:buChar char="•"/>
          </a:pPr>
          <a:r>
            <a:rPr lang="en-AU" sz="2000" kern="1200" dirty="0"/>
            <a:t>Hip hinge </a:t>
          </a:r>
        </a:p>
      </dsp:txBody>
      <dsp:txXfrm rot="5400000">
        <a:off x="3683720" y="969327"/>
        <a:ext cx="1712546" cy="2907982"/>
      </dsp:txXfrm>
    </dsp:sp>
    <dsp:sp modelId="{79A00415-B151-4EC2-A8A0-7EAD0899AF11}">
      <dsp:nvSpPr>
        <dsp:cNvPr id="0" name=""/>
        <dsp:cNvSpPr/>
      </dsp:nvSpPr>
      <dsp:spPr>
        <a:xfrm rot="16200000">
          <a:off x="3957662" y="1567045"/>
          <a:ext cx="4846638" cy="1712546"/>
        </a:xfrm>
        <a:prstGeom prst="flowChartManualOperation">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endParaRPr lang="en-AU" sz="2400" kern="1200" dirty="0"/>
        </a:p>
        <a:p>
          <a:pPr marL="0" lvl="0" indent="0" algn="ctr" defTabSz="1066800">
            <a:lnSpc>
              <a:spcPct val="90000"/>
            </a:lnSpc>
            <a:spcBef>
              <a:spcPct val="0"/>
            </a:spcBef>
            <a:spcAft>
              <a:spcPct val="35000"/>
            </a:spcAft>
            <a:buNone/>
          </a:pPr>
          <a:r>
            <a:rPr lang="en-AU" sz="2400" kern="1200" dirty="0"/>
            <a:t>Activation</a:t>
          </a:r>
        </a:p>
        <a:p>
          <a:pPr marL="0" lvl="0" indent="0" algn="l" defTabSz="1066800">
            <a:lnSpc>
              <a:spcPct val="90000"/>
            </a:lnSpc>
            <a:spcBef>
              <a:spcPct val="0"/>
            </a:spcBef>
            <a:spcAft>
              <a:spcPct val="35000"/>
            </a:spcAft>
            <a:buNone/>
          </a:pPr>
          <a:endParaRPr lang="en-AU" sz="1900" kern="1200" dirty="0"/>
        </a:p>
        <a:p>
          <a:pPr marL="0" lvl="0" indent="0" algn="l" defTabSz="1066800">
            <a:lnSpc>
              <a:spcPct val="90000"/>
            </a:lnSpc>
            <a:spcBef>
              <a:spcPct val="0"/>
            </a:spcBef>
            <a:spcAft>
              <a:spcPct val="35000"/>
            </a:spcAft>
            <a:buNone/>
          </a:pPr>
          <a:r>
            <a:rPr lang="en-AU" sz="1900" kern="1200" dirty="0"/>
            <a:t>Glute extension</a:t>
          </a:r>
        </a:p>
        <a:p>
          <a:pPr marL="0" lvl="0" indent="0" algn="l" defTabSz="1066800">
            <a:lnSpc>
              <a:spcPct val="90000"/>
            </a:lnSpc>
            <a:spcBef>
              <a:spcPct val="0"/>
            </a:spcBef>
            <a:spcAft>
              <a:spcPct val="35000"/>
            </a:spcAft>
            <a:buNone/>
          </a:pPr>
          <a:r>
            <a:rPr lang="en-AU" sz="1900" kern="1200" dirty="0"/>
            <a:t>Prone ham /glute</a:t>
          </a:r>
        </a:p>
        <a:p>
          <a:pPr marL="0" lvl="0" indent="0" algn="l" defTabSz="1066800">
            <a:lnSpc>
              <a:spcPct val="90000"/>
            </a:lnSpc>
            <a:spcBef>
              <a:spcPct val="0"/>
            </a:spcBef>
            <a:spcAft>
              <a:spcPct val="35000"/>
            </a:spcAft>
            <a:buNone/>
          </a:pPr>
          <a:endParaRPr lang="en-AU" sz="1900" kern="1200" dirty="0"/>
        </a:p>
        <a:p>
          <a:pPr marL="0" lvl="0" indent="0" algn="l" defTabSz="1066800">
            <a:lnSpc>
              <a:spcPct val="90000"/>
            </a:lnSpc>
            <a:spcBef>
              <a:spcPct val="0"/>
            </a:spcBef>
            <a:spcAft>
              <a:spcPct val="35000"/>
            </a:spcAft>
            <a:buNone/>
          </a:pPr>
          <a:endParaRPr lang="en-AU" sz="1900" kern="1200" dirty="0"/>
        </a:p>
        <a:p>
          <a:pPr marL="0" lvl="0" indent="0" algn="l" defTabSz="1066800">
            <a:lnSpc>
              <a:spcPct val="90000"/>
            </a:lnSpc>
            <a:spcBef>
              <a:spcPct val="0"/>
            </a:spcBef>
            <a:spcAft>
              <a:spcPct val="35000"/>
            </a:spcAft>
            <a:buNone/>
          </a:pPr>
          <a:endParaRPr lang="en-AU" sz="1900" kern="1200" dirty="0"/>
        </a:p>
        <a:p>
          <a:pPr marL="0" lvl="0" indent="0" algn="l" defTabSz="1066800">
            <a:lnSpc>
              <a:spcPct val="90000"/>
            </a:lnSpc>
            <a:spcBef>
              <a:spcPct val="0"/>
            </a:spcBef>
            <a:spcAft>
              <a:spcPct val="35000"/>
            </a:spcAft>
            <a:buNone/>
          </a:pPr>
          <a:r>
            <a:rPr lang="en-AU" sz="2400" kern="1200" dirty="0"/>
            <a:t> </a:t>
          </a:r>
        </a:p>
      </dsp:txBody>
      <dsp:txXfrm rot="5400000">
        <a:off x="5524708" y="969327"/>
        <a:ext cx="1712546" cy="290798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142C0A-C642-4032-A1AC-12DC1D8903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AU" dirty="0"/>
              <a:t>Academy of Sport Speed Australia</a:t>
            </a:r>
          </a:p>
        </p:txBody>
      </p:sp>
      <p:sp>
        <p:nvSpPr>
          <p:cNvPr id="4" name="Footer Placeholder 3">
            <a:extLst>
              <a:ext uri="{FF2B5EF4-FFF2-40B4-BE49-F238E27FC236}">
                <a16:creationId xmlns:a16="http://schemas.microsoft.com/office/drawing/2014/main" id="{8A997669-691D-4155-9968-8FA4703D20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AU" dirty="0"/>
              <a:t>© Ranell Hobson </a:t>
            </a:r>
          </a:p>
        </p:txBody>
      </p:sp>
      <p:sp>
        <p:nvSpPr>
          <p:cNvPr id="5" name="Slide Number Placeholder 4">
            <a:extLst>
              <a:ext uri="{FF2B5EF4-FFF2-40B4-BE49-F238E27FC236}">
                <a16:creationId xmlns:a16="http://schemas.microsoft.com/office/drawing/2014/main" id="{99664921-18BE-452C-B71E-C97E221628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81A8DB-4FAF-406D-ADC5-793B5DDA96A6}" type="slidenum">
              <a:rPr lang="en-AU" smtClean="0"/>
              <a:t>‹#›</a:t>
            </a:fld>
            <a:endParaRPr lang="en-AU"/>
          </a:p>
        </p:txBody>
      </p:sp>
    </p:spTree>
    <p:extLst>
      <p:ext uri="{BB962C8B-B14F-4D97-AF65-F5344CB8AC3E}">
        <p14:creationId xmlns:p14="http://schemas.microsoft.com/office/powerpoint/2010/main" val="3411392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5C478-8813-8A4B-AD21-F1BAA15AD451}" type="datetimeFigureOut">
              <a:rPr lang="en-US" smtClean="0"/>
              <a:t>7/22/2024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FC5F6-09B1-8140-81B4-26223EC8B509}" type="slidenum">
              <a:rPr lang="en-US" smtClean="0"/>
              <a:t>‹#›</a:t>
            </a:fld>
            <a:endParaRPr lang="en-US"/>
          </a:p>
        </p:txBody>
      </p:sp>
    </p:spTree>
    <p:extLst>
      <p:ext uri="{BB962C8B-B14F-4D97-AF65-F5344CB8AC3E}">
        <p14:creationId xmlns:p14="http://schemas.microsoft.com/office/powerpoint/2010/main" val="29545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FC5F6-09B1-8140-81B4-26223EC8B509}" type="slidenum">
              <a:rPr lang="en-US" smtClean="0"/>
              <a:t>1</a:t>
            </a:fld>
            <a:endParaRPr lang="en-US"/>
          </a:p>
        </p:txBody>
      </p:sp>
    </p:spTree>
    <p:extLst>
      <p:ext uri="{BB962C8B-B14F-4D97-AF65-F5344CB8AC3E}">
        <p14:creationId xmlns:p14="http://schemas.microsoft.com/office/powerpoint/2010/main" val="288300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Achilles - Stretched in </a:t>
            </a:r>
            <a:r>
              <a:rPr lang="en-AU" dirty="0" err="1"/>
              <a:t>Dorsi</a:t>
            </a:r>
            <a:r>
              <a:rPr lang="en-AU" dirty="0"/>
              <a:t> flexion for maximal toe-off</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Iliopsoas – Importance of posture, Stretching Hip flexors</a:t>
            </a:r>
            <a:r>
              <a:rPr lang="en-AU"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ITB – whips the leg backward under the hip – ITB must be free from adhesions</a:t>
            </a:r>
            <a:endParaRPr lang="en-AU" dirty="0"/>
          </a:p>
          <a:p>
            <a:endParaRPr lang="en-AU" dirty="0"/>
          </a:p>
        </p:txBody>
      </p:sp>
      <p:sp>
        <p:nvSpPr>
          <p:cNvPr id="4" name="Slide Number Placeholder 3"/>
          <p:cNvSpPr>
            <a:spLocks noGrp="1"/>
          </p:cNvSpPr>
          <p:nvPr>
            <p:ph type="sldNum" sz="quarter" idx="10"/>
          </p:nvPr>
        </p:nvSpPr>
        <p:spPr/>
        <p:txBody>
          <a:bodyPr/>
          <a:lstStyle/>
          <a:p>
            <a:fld id="{3FB5C7EC-B457-4D74-AAD3-175F8FAC0A0C}" type="slidenum">
              <a:rPr lang="en-AU" smtClean="0"/>
              <a:t>24</a:t>
            </a:fld>
            <a:endParaRPr lang="en-AU"/>
          </a:p>
        </p:txBody>
      </p:sp>
    </p:spTree>
    <p:extLst>
      <p:ext uri="{BB962C8B-B14F-4D97-AF65-F5344CB8AC3E}">
        <p14:creationId xmlns:p14="http://schemas.microsoft.com/office/powerpoint/2010/main" val="357467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benefit of greater force application</a:t>
            </a:r>
            <a:r>
              <a:rPr lang="en-AU" baseline="0" dirty="0"/>
              <a:t> is two fold: increased stride length and increased stride frequency</a:t>
            </a:r>
            <a:endParaRPr lang="en-AU" dirty="0"/>
          </a:p>
        </p:txBody>
      </p:sp>
      <p:sp>
        <p:nvSpPr>
          <p:cNvPr id="4" name="Slide Number Placeholder 3"/>
          <p:cNvSpPr>
            <a:spLocks noGrp="1"/>
          </p:cNvSpPr>
          <p:nvPr>
            <p:ph type="sldNum" sz="quarter" idx="10"/>
          </p:nvPr>
        </p:nvSpPr>
        <p:spPr/>
        <p:txBody>
          <a:bodyPr/>
          <a:lstStyle/>
          <a:p>
            <a:fld id="{3FB5C7EC-B457-4D74-AAD3-175F8FAC0A0C}" type="slidenum">
              <a:rPr lang="en-AU" smtClean="0"/>
              <a:t>28</a:t>
            </a:fld>
            <a:endParaRPr lang="en-AU"/>
          </a:p>
        </p:txBody>
      </p:sp>
    </p:spTree>
    <p:extLst>
      <p:ext uri="{BB962C8B-B14F-4D97-AF65-F5344CB8AC3E}">
        <p14:creationId xmlns:p14="http://schemas.microsoft.com/office/powerpoint/2010/main" val="1230241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FC5F6-09B1-8140-81B4-26223EC8B509}" type="slidenum">
              <a:rPr lang="en-US" smtClean="0"/>
              <a:t>3</a:t>
            </a:fld>
            <a:endParaRPr lang="en-US"/>
          </a:p>
        </p:txBody>
      </p:sp>
    </p:spTree>
    <p:extLst>
      <p:ext uri="{BB962C8B-B14F-4D97-AF65-F5344CB8AC3E}">
        <p14:creationId xmlns:p14="http://schemas.microsoft.com/office/powerpoint/2010/main" val="69839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Acceleration requires</a:t>
            </a:r>
            <a:r>
              <a:rPr lang="en-AU" sz="1400" baseline="0" dirty="0"/>
              <a:t> max motor unit recruitment – synchronised both intra and inter musculature co-ordination</a:t>
            </a:r>
            <a:endParaRPr lang="en-AU" sz="1400" dirty="0"/>
          </a:p>
        </p:txBody>
      </p:sp>
      <p:sp>
        <p:nvSpPr>
          <p:cNvPr id="4" name="Slide Number Placeholder 3"/>
          <p:cNvSpPr>
            <a:spLocks noGrp="1"/>
          </p:cNvSpPr>
          <p:nvPr>
            <p:ph type="sldNum" sz="quarter" idx="10"/>
          </p:nvPr>
        </p:nvSpPr>
        <p:spPr/>
        <p:txBody>
          <a:bodyPr/>
          <a:lstStyle/>
          <a:p>
            <a:fld id="{85518D36-E3D5-47D1-B90D-B68397F8A0DE}" type="slidenum">
              <a:rPr lang="en-AU" smtClean="0"/>
              <a:pPr/>
              <a:t>6</a:t>
            </a:fld>
            <a:endParaRPr lang="en-AU"/>
          </a:p>
        </p:txBody>
      </p:sp>
    </p:spTree>
    <p:extLst>
      <p:ext uri="{BB962C8B-B14F-4D97-AF65-F5344CB8AC3E}">
        <p14:creationId xmlns:p14="http://schemas.microsoft.com/office/powerpoint/2010/main" val="396237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85518D36-E3D5-47D1-B90D-B68397F8A0DE}" type="slidenum">
              <a:rPr lang="en-AU" smtClean="0"/>
              <a:pPr/>
              <a:t>7</a:t>
            </a:fld>
            <a:endParaRPr lang="en-AU"/>
          </a:p>
        </p:txBody>
      </p:sp>
    </p:spTree>
    <p:extLst>
      <p:ext uri="{BB962C8B-B14F-4D97-AF65-F5344CB8AC3E}">
        <p14:creationId xmlns:p14="http://schemas.microsoft.com/office/powerpoint/2010/main" val="367797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Acceleration</a:t>
            </a:r>
            <a:r>
              <a:rPr lang="en-AU" sz="1400" baseline="0" dirty="0"/>
              <a:t> = capacity to develop explosive force, we will discuss in future presentations the difference in training these two very different skills.</a:t>
            </a:r>
          </a:p>
          <a:p>
            <a:endParaRPr lang="en-AU" sz="1400" baseline="0" dirty="0"/>
          </a:p>
          <a:p>
            <a:r>
              <a:rPr lang="en-AU" sz="1400" baseline="0" dirty="0"/>
              <a:t>The main difference between high level and low level athletes is not the obvious </a:t>
            </a:r>
            <a:r>
              <a:rPr lang="en-AU" sz="1400" baseline="0" dirty="0" err="1"/>
              <a:t>ie</a:t>
            </a:r>
            <a:r>
              <a:rPr lang="en-AU" sz="1400" baseline="0" dirty="0"/>
              <a:t>: bigger, faster, stronger </a:t>
            </a:r>
            <a:r>
              <a:rPr lang="en-AU" sz="1400" baseline="0" dirty="0" err="1"/>
              <a:t>etc</a:t>
            </a:r>
            <a:r>
              <a:rPr lang="en-AU" sz="1400" baseline="0" dirty="0"/>
              <a:t> It is their ability to make a snap judgement and react </a:t>
            </a:r>
            <a:r>
              <a:rPr lang="en-AU" sz="1400" baseline="0" dirty="0" err="1"/>
              <a:t>ie</a:t>
            </a:r>
            <a:r>
              <a:rPr lang="en-AU" sz="1400" baseline="0" dirty="0"/>
              <a:t>: REACTIVE AGILITY</a:t>
            </a:r>
            <a:endParaRPr lang="en-AU" sz="1400" dirty="0"/>
          </a:p>
        </p:txBody>
      </p:sp>
      <p:sp>
        <p:nvSpPr>
          <p:cNvPr id="4" name="Slide Number Placeholder 3"/>
          <p:cNvSpPr>
            <a:spLocks noGrp="1"/>
          </p:cNvSpPr>
          <p:nvPr>
            <p:ph type="sldNum" sz="quarter" idx="10"/>
          </p:nvPr>
        </p:nvSpPr>
        <p:spPr/>
        <p:txBody>
          <a:bodyPr/>
          <a:lstStyle/>
          <a:p>
            <a:fld id="{85518D36-E3D5-47D1-B90D-B68397F8A0DE}" type="slidenum">
              <a:rPr lang="en-AU" smtClean="0"/>
              <a:pPr/>
              <a:t>9</a:t>
            </a:fld>
            <a:endParaRPr lang="en-AU"/>
          </a:p>
        </p:txBody>
      </p:sp>
    </p:spTree>
    <p:extLst>
      <p:ext uri="{BB962C8B-B14F-4D97-AF65-F5344CB8AC3E}">
        <p14:creationId xmlns:p14="http://schemas.microsoft.com/office/powerpoint/2010/main" val="349963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Mechanics – If you run without technique you get TIRED</a:t>
            </a:r>
            <a:r>
              <a:rPr lang="en-AU" sz="1400" baseline="0" dirty="0"/>
              <a:t> really quickly.  Good technique is governed by kinesiology, biomechanics and the laws of physics.</a:t>
            </a:r>
          </a:p>
          <a:p>
            <a:endParaRPr lang="en-AU" sz="1400" baseline="0" dirty="0"/>
          </a:p>
          <a:p>
            <a:r>
              <a:rPr lang="en-AU" sz="1400" baseline="0" dirty="0"/>
              <a:t>AND if you just practice drills all the time you just get better at drills – APPLICATION is the key. </a:t>
            </a:r>
            <a:endParaRPr lang="en-AU" sz="1400" dirty="0"/>
          </a:p>
          <a:p>
            <a:endParaRPr lang="en-AU" sz="1400" dirty="0"/>
          </a:p>
          <a:p>
            <a:r>
              <a:rPr lang="en-AU" sz="1400" dirty="0"/>
              <a:t>Don’t forget</a:t>
            </a:r>
            <a:r>
              <a:rPr lang="en-AU" sz="1400" baseline="0" dirty="0"/>
              <a:t> MOBILITY, which is different to flexibility </a:t>
            </a:r>
            <a:r>
              <a:rPr lang="en-AU" sz="1400" baseline="0" dirty="0" err="1"/>
              <a:t>ie</a:t>
            </a:r>
            <a:r>
              <a:rPr lang="en-AU" sz="1400" baseline="0" dirty="0"/>
              <a:t>: ROM in joint structure. Stride length is all about Hip Joint Mobility (and </a:t>
            </a:r>
            <a:r>
              <a:rPr lang="en-AU" sz="1400" baseline="0" dirty="0" err="1"/>
              <a:t>glute</a:t>
            </a:r>
            <a:r>
              <a:rPr lang="en-AU" sz="1400" baseline="0" dirty="0"/>
              <a:t> strength in terms of horizontal propulsion)</a:t>
            </a:r>
            <a:endParaRPr lang="en-AU" sz="1400" dirty="0"/>
          </a:p>
        </p:txBody>
      </p:sp>
      <p:sp>
        <p:nvSpPr>
          <p:cNvPr id="4" name="Slide Number Placeholder 3"/>
          <p:cNvSpPr>
            <a:spLocks noGrp="1"/>
          </p:cNvSpPr>
          <p:nvPr>
            <p:ph type="sldNum" sz="quarter" idx="10"/>
          </p:nvPr>
        </p:nvSpPr>
        <p:spPr/>
        <p:txBody>
          <a:bodyPr/>
          <a:lstStyle/>
          <a:p>
            <a:fld id="{85518D36-E3D5-47D1-B90D-B68397F8A0DE}" type="slidenum">
              <a:rPr lang="en-AU" smtClean="0"/>
              <a:pPr/>
              <a:t>10</a:t>
            </a:fld>
            <a:endParaRPr lang="en-AU"/>
          </a:p>
        </p:txBody>
      </p:sp>
    </p:spTree>
    <p:extLst>
      <p:ext uri="{BB962C8B-B14F-4D97-AF65-F5344CB8AC3E}">
        <p14:creationId xmlns:p14="http://schemas.microsoft.com/office/powerpoint/2010/main" val="32348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04757397-4E5A-4903-B222-0F1F7FC78A62}" type="slidenum">
              <a:rPr lang="en-US" smtClean="0"/>
              <a:pPr/>
              <a:t>13</a:t>
            </a:fld>
            <a:endParaRPr lang="en-US"/>
          </a:p>
        </p:txBody>
      </p:sp>
    </p:spTree>
    <p:extLst>
      <p:ext uri="{BB962C8B-B14F-4D97-AF65-F5344CB8AC3E}">
        <p14:creationId xmlns:p14="http://schemas.microsoft.com/office/powerpoint/2010/main" val="225786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Non</a:t>
            </a:r>
            <a:r>
              <a:rPr lang="en-AU" sz="1400" baseline="0" dirty="0"/>
              <a:t> contact injuries primarily occur during unexpected lengthening of muscles and ligaments during deceleration and landing </a:t>
            </a:r>
          </a:p>
          <a:p>
            <a:endParaRPr lang="en-AU" sz="1400" baseline="0" dirty="0"/>
          </a:p>
          <a:p>
            <a:r>
              <a:rPr lang="en-AU" sz="1400" baseline="0" dirty="0" err="1"/>
              <a:t>eg</a:t>
            </a:r>
            <a:r>
              <a:rPr lang="en-AU" sz="1400" baseline="0" dirty="0"/>
              <a:t>: Hamstring in sprinting, ACL tear in landing or cutting. </a:t>
            </a:r>
          </a:p>
          <a:p>
            <a:endParaRPr lang="en-AU" sz="1400" baseline="0" dirty="0"/>
          </a:p>
          <a:p>
            <a:r>
              <a:rPr lang="en-AU" sz="1400" baseline="0" dirty="0"/>
              <a:t>Turner and </a:t>
            </a:r>
            <a:r>
              <a:rPr lang="en-AU" sz="1400" baseline="0" dirty="0" err="1"/>
              <a:t>Jeffreys</a:t>
            </a:r>
            <a:r>
              <a:rPr lang="en-AU" sz="1400" baseline="0" dirty="0"/>
              <a:t> in 2010 demonstrated that Plyometrics improves the ability to handle rapid stretch loading. </a:t>
            </a:r>
          </a:p>
          <a:p>
            <a:endParaRPr lang="en-AU" sz="1400" baseline="0" dirty="0"/>
          </a:p>
          <a:p>
            <a:r>
              <a:rPr lang="en-AU" sz="1400" baseline="0" dirty="0"/>
              <a:t>So for our third point and for decreased risk of injuries, </a:t>
            </a:r>
            <a:r>
              <a:rPr lang="en-AU" sz="1400" baseline="0" dirty="0" err="1"/>
              <a:t>plyometrics</a:t>
            </a:r>
            <a:r>
              <a:rPr lang="en-AU" sz="1400" baseline="0" dirty="0"/>
              <a:t> and eccentric loading tasks become important in preparatory conditioning.</a:t>
            </a:r>
            <a:endParaRPr lang="en-AU" sz="1400" dirty="0"/>
          </a:p>
        </p:txBody>
      </p:sp>
      <p:sp>
        <p:nvSpPr>
          <p:cNvPr id="4" name="Slide Number Placeholder 3"/>
          <p:cNvSpPr>
            <a:spLocks noGrp="1"/>
          </p:cNvSpPr>
          <p:nvPr>
            <p:ph type="sldNum" sz="quarter" idx="10"/>
          </p:nvPr>
        </p:nvSpPr>
        <p:spPr/>
        <p:txBody>
          <a:bodyPr/>
          <a:lstStyle/>
          <a:p>
            <a:fld id="{85518D36-E3D5-47D1-B90D-B68397F8A0DE}" type="slidenum">
              <a:rPr lang="en-AU" smtClean="0"/>
              <a:pPr/>
              <a:t>14</a:t>
            </a:fld>
            <a:endParaRPr lang="en-AU"/>
          </a:p>
        </p:txBody>
      </p:sp>
    </p:spTree>
    <p:extLst>
      <p:ext uri="{BB962C8B-B14F-4D97-AF65-F5344CB8AC3E}">
        <p14:creationId xmlns:p14="http://schemas.microsoft.com/office/powerpoint/2010/main" val="1189469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Mobility</a:t>
            </a:r>
            <a:r>
              <a:rPr lang="en-AU" baseline="0" dirty="0"/>
              <a:t> – refers to joint motion </a:t>
            </a:r>
          </a:p>
          <a:p>
            <a:r>
              <a:rPr lang="en-AU" baseline="0" dirty="0"/>
              <a:t>Flexibility – refers to muscle length</a:t>
            </a:r>
          </a:p>
          <a:p>
            <a:r>
              <a:rPr lang="en-AU" baseline="0" dirty="0"/>
              <a:t>Review – Mike Boyle’s Joint by Joint approach to training </a:t>
            </a:r>
          </a:p>
          <a:p>
            <a:r>
              <a:rPr lang="en-AU" baseline="0" dirty="0"/>
              <a:t>If an athlete still has shortened or tight hip flexors even after prolonged and regular stretching the athlete may have issues with core control, the Psoas group are also responsible for stabilising the lumbar spine so if this issue persists then an examination of torso stability is required. </a:t>
            </a:r>
            <a:endParaRPr lang="en-AU" dirty="0"/>
          </a:p>
        </p:txBody>
      </p:sp>
      <p:sp>
        <p:nvSpPr>
          <p:cNvPr id="4" name="Slide Number Placeholder 3"/>
          <p:cNvSpPr>
            <a:spLocks noGrp="1"/>
          </p:cNvSpPr>
          <p:nvPr>
            <p:ph type="sldNum" sz="quarter" idx="10"/>
          </p:nvPr>
        </p:nvSpPr>
        <p:spPr/>
        <p:txBody>
          <a:bodyPr/>
          <a:lstStyle/>
          <a:p>
            <a:fld id="{3FB5C7EC-B457-4D74-AAD3-175F8FAC0A0C}" type="slidenum">
              <a:rPr lang="en-AU" smtClean="0"/>
              <a:t>23</a:t>
            </a:fld>
            <a:endParaRPr lang="en-AU"/>
          </a:p>
        </p:txBody>
      </p:sp>
    </p:spTree>
    <p:extLst>
      <p:ext uri="{BB962C8B-B14F-4D97-AF65-F5344CB8AC3E}">
        <p14:creationId xmlns:p14="http://schemas.microsoft.com/office/powerpoint/2010/main" val="1318260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685800" y="5181601"/>
            <a:ext cx="7772400" cy="933451"/>
          </a:xfrm>
        </p:spPr>
        <p:txBody>
          <a:bodyPr anchor="b">
            <a:normAutofit/>
          </a:bodyPr>
          <a:lstStyle>
            <a:lvl1pPr algn="ctr">
              <a:defRPr sz="24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371600" y="6096000"/>
            <a:ext cx="6400800" cy="685800"/>
          </a:xfrm>
        </p:spPr>
        <p:txBody>
          <a:bodyPr>
            <a:normAutofit/>
          </a:bodyPr>
          <a:lstStyle>
            <a:lvl1pPr marL="0" indent="0" algn="ctr">
              <a:buNone/>
              <a:defRPr sz="1800">
                <a:solidFill>
                  <a:schemeClr val="accent2">
                    <a:lumMod val="60000"/>
                    <a:lumOff val="40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2493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929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4" y="23471"/>
            <a:ext cx="5726575" cy="674688"/>
          </a:xfrm>
        </p:spPr>
        <p:txBody>
          <a:bodyPr anchor="ctr" anchorCtr="0"/>
          <a:lstStyle>
            <a:lvl1pPr algn="l">
              <a:defRPr sz="2000"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4038600" y="1715531"/>
            <a:ext cx="39624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3400" y="1803400"/>
            <a:ext cx="2286000" cy="3657600"/>
          </a:xfrm>
        </p:spPr>
        <p:txBody>
          <a:bodyPr anchor="ctr" anchorCtr="0"/>
          <a:lstStyle>
            <a:lvl1pPr marL="0" indent="0" algn="ctr">
              <a:buNone/>
              <a:defRPr sz="1400">
                <a:solidFill>
                  <a:schemeClr val="bg1">
                    <a:lumMod val="90000"/>
                  </a:schemeClr>
                </a:solidFill>
              </a:defRPr>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347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4792665"/>
            <a:ext cx="54864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2971800" y="177800"/>
            <a:ext cx="5943600" cy="44704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3124200" y="5359406"/>
            <a:ext cx="5486400" cy="804863"/>
          </a:xfrm>
        </p:spPr>
        <p:txBody>
          <a:bodyPr/>
          <a:lstStyle>
            <a:lvl1pPr marL="0" indent="0">
              <a:buNone/>
              <a:defRPr sz="1400">
                <a:solidFill>
                  <a:schemeClr val="bg1">
                    <a:lumMod val="90000"/>
                  </a:schemeClr>
                </a:solidFill>
              </a:defRPr>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04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474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0"/>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306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362200" y="14224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2362200" y="22606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2362200" y="30988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2362200" y="3937000"/>
            <a:ext cx="4648200" cy="838200"/>
          </a:xfrm>
        </p:spPr>
        <p:txBody>
          <a:bodyPr anchor="ctr">
            <a:normAutofit/>
          </a:bodyPr>
          <a:lstStyle>
            <a:lvl1pPr marL="57146" indent="0">
              <a:buFontTx/>
              <a:buNone/>
              <a:defRPr sz="18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152401" y="177804"/>
            <a:ext cx="6553202"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788769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6629400" y="2234527"/>
            <a:ext cx="1905000" cy="3937676"/>
          </a:xfrm>
        </p:spPr>
        <p:txBody>
          <a:bodyPr anchor="ctr" anchorCtr="0">
            <a:normAutofit/>
          </a:bodyPr>
          <a:lstStyle>
            <a:lvl1pPr marL="57146" indent="0" algn="ctr">
              <a:buFontTx/>
              <a:buNone/>
              <a:defRPr sz="18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3581400" y="2209800"/>
            <a:ext cx="1905000" cy="3977605"/>
          </a:xfrm>
        </p:spPr>
        <p:txBody>
          <a:bodyPr anchor="ctr" anchorCtr="0">
            <a:normAutofit/>
          </a:bodyPr>
          <a:lstStyle>
            <a:lvl1pPr marL="57146" indent="0" algn="ctr">
              <a:buFontTx/>
              <a:buNone/>
              <a:defRPr sz="18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533400" y="2234527"/>
            <a:ext cx="1905000" cy="3937676"/>
          </a:xfrm>
        </p:spPr>
        <p:txBody>
          <a:bodyPr anchor="ctr" anchorCtr="0">
            <a:normAutofit/>
          </a:bodyPr>
          <a:lstStyle>
            <a:lvl1pPr marL="57146" indent="0" algn="ctr">
              <a:buFontTx/>
              <a:buNone/>
              <a:defRPr sz="18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152401" y="177804"/>
            <a:ext cx="6553202"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2469602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343400" y="304801"/>
            <a:ext cx="44958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370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6553200" y="7559675"/>
            <a:ext cx="21336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685805" y="-2235199"/>
            <a:ext cx="2514597"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390896" y="-2235199"/>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095996" y="-2235199"/>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76201" y="177804"/>
            <a:ext cx="6553202"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106424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2971801" y="177804"/>
            <a:ext cx="6019802"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2971800" y="990600"/>
            <a:ext cx="60198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040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26128" y="160343"/>
            <a:ext cx="6019802"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1524001" y="1092200"/>
            <a:ext cx="5181602"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7040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2971800" y="1295400"/>
            <a:ext cx="59436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4816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276598" y="1295400"/>
            <a:ext cx="61722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200398" y="381006"/>
            <a:ext cx="6553202"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264079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1"/>
            <a:ext cx="3732334"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819400" y="1066804"/>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01"/>
            <a:ext cx="3733800"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58000" y="1066804"/>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3541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2362200" y="14224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362200" y="22606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362200" y="30988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362200" y="3937000"/>
            <a:ext cx="4648200" cy="838200"/>
          </a:xfrm>
        </p:spPr>
        <p:txBody>
          <a:bodyPr anchor="ctr">
            <a:normAutofit/>
          </a:bodyPr>
          <a:lstStyle>
            <a:lvl1pPr marL="57146"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4256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343400" y="304801"/>
            <a:ext cx="44958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1160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381002" y="3225807"/>
            <a:ext cx="2514597" cy="3352799"/>
          </a:xfrm>
        </p:spPr>
        <p:txBody>
          <a:bodyPr lIns="274301" tIns="0" rIns="182867">
            <a:normAutofit/>
          </a:bodyPr>
          <a:lstStyle>
            <a:lvl1pPr>
              <a:lnSpc>
                <a:spcPts val="2000"/>
              </a:lnSpc>
              <a:defRPr sz="1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086102" y="3225807"/>
            <a:ext cx="2514597" cy="3352799"/>
          </a:xfrm>
        </p:spPr>
        <p:txBody>
          <a:bodyPr lIns="274301" tIns="0" rIns="182867">
            <a:normAutofit/>
          </a:bodyPr>
          <a:lstStyle>
            <a:lvl1pPr>
              <a:lnSpc>
                <a:spcPts val="2000"/>
              </a:lnSpc>
              <a:defRPr sz="1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5791199" y="3225807"/>
            <a:ext cx="2514597" cy="3352799"/>
          </a:xfrm>
        </p:spPr>
        <p:txBody>
          <a:bodyPr lIns="274301" tIns="0" rIns="182867">
            <a:normAutofit/>
          </a:bodyPr>
          <a:lstStyle>
            <a:lvl1pPr>
              <a:lnSpc>
                <a:spcPts val="2000"/>
              </a:lnSpc>
              <a:defRPr sz="1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81002" y="711201"/>
            <a:ext cx="2514597"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086096" y="711201"/>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5791196" y="711201"/>
            <a:ext cx="2514600" cy="2514600"/>
          </a:xfrm>
        </p:spPr>
        <p:txBody>
          <a:bodyPr/>
          <a:lstStyle>
            <a:lvl1pPr>
              <a:defRPr sz="2800">
                <a:solidFill>
                  <a:schemeClr val="accent2">
                    <a:lumMod val="60000"/>
                    <a:lumOff val="4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152401" y="177804"/>
            <a:ext cx="6553202"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4130254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4698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DC9B8-31E8-4B82-A78C-0B9ECEB202BB}" type="datetimeFigureOut">
              <a:rPr lang="en-AU" smtClean="0"/>
              <a:t>22/07/2024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09C0D52-B649-4424-9948-B3F0EE714BB0}" type="slidenum">
              <a:rPr lang="en-AU" smtClean="0"/>
              <a:t>‹#›</a:t>
            </a:fld>
            <a:endParaRPr lang="en-AU"/>
          </a:p>
        </p:txBody>
      </p:sp>
    </p:spTree>
    <p:extLst>
      <p:ext uri="{BB962C8B-B14F-4D97-AF65-F5344CB8AC3E}">
        <p14:creationId xmlns:p14="http://schemas.microsoft.com/office/powerpoint/2010/main" val="4107325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pPr/>
              <a:t>7/22/2024</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7396252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C02EE2-00A7-4F4C-8DCA-D69F6BA3E335}" type="datetime1">
              <a:rPr lang="en-AU" smtClean="0"/>
              <a:pPr/>
              <a:t>22/07/2024</a:t>
            </a:fld>
            <a:endParaRPr lang="en-AU"/>
          </a:p>
        </p:txBody>
      </p:sp>
      <p:sp>
        <p:nvSpPr>
          <p:cNvPr id="6" name="Footer Placeholder 5"/>
          <p:cNvSpPr>
            <a:spLocks noGrp="1"/>
          </p:cNvSpPr>
          <p:nvPr>
            <p:ph type="ftr" sz="quarter" idx="11"/>
          </p:nvPr>
        </p:nvSpPr>
        <p:spPr/>
        <p:txBody>
          <a:bodyPr/>
          <a:lstStyle/>
          <a:p>
            <a:r>
              <a:rPr lang="en-AU"/>
              <a:t>Ranell Hobson CSCS (NSCA) - Training Director  </a:t>
            </a:r>
          </a:p>
        </p:txBody>
      </p:sp>
      <p:sp>
        <p:nvSpPr>
          <p:cNvPr id="7" name="Slide Number Placeholder 6"/>
          <p:cNvSpPr>
            <a:spLocks noGrp="1"/>
          </p:cNvSpPr>
          <p:nvPr>
            <p:ph type="sldNum" sz="quarter" idx="12"/>
          </p:nvPr>
        </p:nvSpPr>
        <p:spPr/>
        <p:txBody>
          <a:bodyPr/>
          <a:lstStyle/>
          <a:p>
            <a:fld id="{67DD37CB-BF95-4FA1-94D8-EC8DD97DD9C2}" type="slidenum">
              <a:rPr lang="en-AU" smtClean="0"/>
              <a:pPr/>
              <a:t>‹#›</a:t>
            </a:fld>
            <a:endParaRPr lang="en-AU"/>
          </a:p>
        </p:txBody>
      </p:sp>
    </p:spTree>
    <p:extLst>
      <p:ext uri="{BB962C8B-B14F-4D97-AF65-F5344CB8AC3E}">
        <p14:creationId xmlns:p14="http://schemas.microsoft.com/office/powerpoint/2010/main" val="312122085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71800" y="1295400"/>
            <a:ext cx="6019800" cy="4978400"/>
          </a:xfrm>
        </p:spPr>
        <p:txBody>
          <a:bodyPr>
            <a:normAutofit/>
          </a:bodyPr>
          <a:lstStyle>
            <a:lvl1pPr marL="171438" indent="-171438">
              <a:buFont typeface="Arial" pitchFamily="34" charset="0"/>
              <a:buChar char="•"/>
              <a:defRPr sz="2400">
                <a:solidFill>
                  <a:schemeClr val="accent2">
                    <a:lumMod val="60000"/>
                    <a:lumOff val="40000"/>
                  </a:schemeClr>
                </a:solidFill>
              </a:defRPr>
            </a:lvl1pPr>
            <a:lvl2pPr marL="628604" indent="-171438">
              <a:buFont typeface="Arial" pitchFamily="34" charset="0"/>
              <a:buChar char="•"/>
              <a:defRPr sz="2000">
                <a:solidFill>
                  <a:schemeClr val="accent2">
                    <a:lumMod val="60000"/>
                    <a:lumOff val="40000"/>
                  </a:schemeClr>
                </a:solidFill>
              </a:defRPr>
            </a:lvl2pPr>
            <a:lvl3pPr marL="1085769" indent="-171438">
              <a:buFont typeface="Arial" pitchFamily="34" charset="0"/>
              <a:buChar char="•"/>
              <a:defRPr sz="1800">
                <a:solidFill>
                  <a:schemeClr val="accent2">
                    <a:lumMod val="60000"/>
                    <a:lumOff val="40000"/>
                  </a:schemeClr>
                </a:solidFill>
              </a:defRPr>
            </a:lvl3pPr>
            <a:lvl4pPr marL="1542935" indent="-171438">
              <a:buFont typeface="Arial" pitchFamily="34" charset="0"/>
              <a:buChar char="•"/>
              <a:defRPr sz="1600">
                <a:solidFill>
                  <a:schemeClr val="accent2">
                    <a:lumMod val="60000"/>
                    <a:lumOff val="40000"/>
                  </a:schemeClr>
                </a:solidFill>
              </a:defRPr>
            </a:lvl4pPr>
            <a:lvl5pPr marL="2000100" indent="-171438">
              <a:buFont typeface="Arial" pitchFamily="34" charset="0"/>
              <a:buChar char="•"/>
              <a:defRPr sz="1600">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456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pPr/>
              <a:t>7/22/2024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147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pPr/>
              <a:t>7/22/2024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8373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B3E9A-A4F2-49D4-AEE4-7537089F43FE}" type="datetime1">
              <a:rPr lang="en-AU" smtClean="0"/>
              <a:pPr/>
              <a:t>22/07/2024</a:t>
            </a:fld>
            <a:endParaRPr lang="en-AU"/>
          </a:p>
        </p:txBody>
      </p:sp>
      <p:sp>
        <p:nvSpPr>
          <p:cNvPr id="3" name="Footer Placeholder 2"/>
          <p:cNvSpPr>
            <a:spLocks noGrp="1"/>
          </p:cNvSpPr>
          <p:nvPr>
            <p:ph type="ftr" sz="quarter" idx="11"/>
          </p:nvPr>
        </p:nvSpPr>
        <p:spPr/>
        <p:txBody>
          <a:bodyPr/>
          <a:lstStyle/>
          <a:p>
            <a:r>
              <a:rPr lang="en-AU"/>
              <a:t>Ranell Hobson CSCS (NSCA) - Training Director  </a:t>
            </a:r>
          </a:p>
        </p:txBody>
      </p:sp>
      <p:sp>
        <p:nvSpPr>
          <p:cNvPr id="4" name="Slide Number Placeholder 3"/>
          <p:cNvSpPr>
            <a:spLocks noGrp="1"/>
          </p:cNvSpPr>
          <p:nvPr>
            <p:ph type="sldNum" sz="quarter" idx="12"/>
          </p:nvPr>
        </p:nvSpPr>
        <p:spPr/>
        <p:txBody>
          <a:bodyPr/>
          <a:lstStyle/>
          <a:p>
            <a:fld id="{67DD37CB-BF95-4FA1-94D8-EC8DD97DD9C2}" type="slidenum">
              <a:rPr lang="en-AU" smtClean="0"/>
              <a:pPr/>
              <a:t>‹#›</a:t>
            </a:fld>
            <a:endParaRPr lang="en-AU"/>
          </a:p>
        </p:txBody>
      </p:sp>
    </p:spTree>
    <p:extLst>
      <p:ext uri="{BB962C8B-B14F-4D97-AF65-F5344CB8AC3E}">
        <p14:creationId xmlns:p14="http://schemas.microsoft.com/office/powerpoint/2010/main" val="332399246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7/22/2024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6446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DC9B8-31E8-4B82-A78C-0B9ECEB202BB}" type="datetimeFigureOut">
              <a:rPr lang="en-AU" smtClean="0"/>
              <a:t>22/07/2024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09C0D52-B649-4424-9948-B3F0EE714BB0}" type="slidenum">
              <a:rPr lang="en-AU" smtClean="0"/>
              <a:t>‹#›</a:t>
            </a:fld>
            <a:endParaRPr lang="en-AU"/>
          </a:p>
        </p:txBody>
      </p:sp>
    </p:spTree>
    <p:extLst>
      <p:ext uri="{BB962C8B-B14F-4D97-AF65-F5344CB8AC3E}">
        <p14:creationId xmlns:p14="http://schemas.microsoft.com/office/powerpoint/2010/main" val="678605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7/22/2024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0755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96DFF08F-DC6B-4601-B491-B0F83F6DD2DA}" type="datetimeFigureOut">
              <a:rPr lang="en-US" smtClean="0"/>
              <a:pPr/>
              <a:t>7/22/2024</a:t>
            </a:fld>
            <a:endParaRPr lang="en-US" dirty="0"/>
          </a:p>
        </p:txBody>
      </p:sp>
      <p:sp>
        <p:nvSpPr>
          <p:cNvPr id="5" name="Footer Placeholder 4"/>
          <p:cNvSpPr>
            <a:spLocks noGrp="1"/>
          </p:cNvSpPr>
          <p:nvPr>
            <p:ph type="ftr" sz="quarter" idx="11"/>
          </p:nvPr>
        </p:nvSpPr>
        <p:spPr>
          <a:xfrm>
            <a:off x="2832102" y="6422855"/>
            <a:ext cx="3209752" cy="365125"/>
          </a:xfrm>
        </p:spPr>
        <p:txBody>
          <a:bodyPr/>
          <a:lstStyle/>
          <a:p>
            <a:endParaRPr lang="en-US" dirty="0"/>
          </a:p>
        </p:txBody>
      </p:sp>
      <p:sp>
        <p:nvSpPr>
          <p:cNvPr id="6" name="Slide Number Placeholder 5"/>
          <p:cNvSpPr>
            <a:spLocks noGrp="1"/>
          </p:cNvSpPr>
          <p:nvPr>
            <p:ph type="sldNum" sz="quarter" idx="12"/>
          </p:nvPr>
        </p:nvSpPr>
        <p:spPr>
          <a:xfrm>
            <a:off x="6054787" y="6422855"/>
            <a:ext cx="659819"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0170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826035"/>
            <a:ext cx="3900230" cy="5200306"/>
          </a:xfrm>
          <a:prstGeom prst="homePlate">
            <a:avLst/>
          </a:prstGeom>
        </p:spPr>
        <p:txBody>
          <a:bodyPr/>
          <a:lstStyle/>
          <a:p>
            <a:endParaRPr lang="en-US"/>
          </a:p>
        </p:txBody>
      </p:sp>
    </p:spTree>
    <p:extLst>
      <p:ext uri="{BB962C8B-B14F-4D97-AF65-F5344CB8AC3E}">
        <p14:creationId xmlns:p14="http://schemas.microsoft.com/office/powerpoint/2010/main" val="15278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nodePh="1">
                                  <p:stCondLst>
                                    <p:cond delay="100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670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101DD766-FDBA-4D63-A104-2C5E164B1C62}"/>
              </a:ext>
            </a:extLst>
          </p:cNvPr>
          <p:cNvSpPr>
            <a:spLocks noGrp="1"/>
          </p:cNvSpPr>
          <p:nvPr>
            <p:ph type="pic" sz="quarter" idx="10" hasCustomPrompt="1"/>
          </p:nvPr>
        </p:nvSpPr>
        <p:spPr>
          <a:xfrm>
            <a:off x="4572000" y="0"/>
            <a:ext cx="4572000" cy="6858000"/>
          </a:xfrm>
          <a:custGeom>
            <a:avLst/>
            <a:gdLst>
              <a:gd name="connsiteX0" fmla="*/ 2286000 w 4572000"/>
              <a:gd name="connsiteY0" fmla="*/ 0 h 6858000"/>
              <a:gd name="connsiteX1" fmla="*/ 4572000 w 4572000"/>
              <a:gd name="connsiteY1" fmla="*/ 0 h 6858000"/>
              <a:gd name="connsiteX2" fmla="*/ 4572000 w 4572000"/>
              <a:gd name="connsiteY2" fmla="*/ 6858000 h 6858000"/>
              <a:gd name="connsiteX3" fmla="*/ 2286000 w 4572000"/>
              <a:gd name="connsiteY3" fmla="*/ 6858000 h 6858000"/>
              <a:gd name="connsiteX4" fmla="*/ 0 w 4572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6858000">
                <a:moveTo>
                  <a:pt x="2286000" y="0"/>
                </a:moveTo>
                <a:lnTo>
                  <a:pt x="4572000" y="0"/>
                </a:lnTo>
                <a:lnTo>
                  <a:pt x="4572000" y="6858000"/>
                </a:lnTo>
                <a:lnTo>
                  <a:pt x="2286000" y="6858000"/>
                </a:lnTo>
                <a:lnTo>
                  <a:pt x="0" y="3429000"/>
                </a:lnTo>
                <a:close/>
              </a:path>
            </a:pathLst>
          </a:custGeom>
          <a:solidFill>
            <a:schemeClr val="bg1">
              <a:lumMod val="75000"/>
            </a:schemeClr>
          </a:solidFill>
          <a:effectLst>
            <a:innerShdw blurRad="63500" dist="50800" dir="10800000">
              <a:prstClr val="black">
                <a:alpha val="50000"/>
              </a:prstClr>
            </a:innerShdw>
          </a:effectLst>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7460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8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2971800" y="1295400"/>
            <a:ext cx="59436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3023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5206606" y="2200805"/>
            <a:ext cx="2991443" cy="2659062"/>
          </a:xfrm>
          <a:prstGeom prst="chevron">
            <a:avLst/>
          </a:prstGeom>
          <a:solidFill>
            <a:schemeClr val="accent1"/>
          </a:solidFill>
        </p:spPr>
        <p:txBody>
          <a:bodyPr/>
          <a:lstStyle/>
          <a:p>
            <a:endParaRPr lang="en-US"/>
          </a:p>
        </p:txBody>
      </p:sp>
      <p:sp>
        <p:nvSpPr>
          <p:cNvPr id="4" name="Picture Placeholder 3"/>
          <p:cNvSpPr>
            <a:spLocks noGrp="1"/>
          </p:cNvSpPr>
          <p:nvPr>
            <p:ph type="pic" sz="quarter" idx="11"/>
          </p:nvPr>
        </p:nvSpPr>
        <p:spPr>
          <a:xfrm>
            <a:off x="3111106" y="2200805"/>
            <a:ext cx="2991443" cy="2659062"/>
          </a:xfrm>
          <a:prstGeom prst="chevron">
            <a:avLst/>
          </a:prstGeom>
          <a:solidFill>
            <a:schemeClr val="accent1">
              <a:lumMod val="75000"/>
            </a:schemeClr>
          </a:solidFill>
        </p:spPr>
        <p:txBody>
          <a:bodyPr/>
          <a:lstStyle/>
          <a:p>
            <a:endParaRPr lang="en-US"/>
          </a:p>
        </p:txBody>
      </p:sp>
      <p:sp>
        <p:nvSpPr>
          <p:cNvPr id="3" name="Picture Placeholder 3"/>
          <p:cNvSpPr>
            <a:spLocks noGrp="1"/>
          </p:cNvSpPr>
          <p:nvPr>
            <p:ph type="pic" sz="quarter" idx="10"/>
          </p:nvPr>
        </p:nvSpPr>
        <p:spPr>
          <a:xfrm>
            <a:off x="1015605" y="2200805"/>
            <a:ext cx="2991443" cy="2659062"/>
          </a:xfrm>
          <a:prstGeom prst="chevron">
            <a:avLst/>
          </a:prstGeom>
          <a:solidFill>
            <a:schemeClr val="accent2"/>
          </a:solidFill>
        </p:spPr>
        <p:txBody>
          <a:bodyPr/>
          <a:lstStyle/>
          <a:p>
            <a:endParaRPr lang="en-US"/>
          </a:p>
        </p:txBody>
      </p:sp>
    </p:spTree>
    <p:extLst>
      <p:ext uri="{BB962C8B-B14F-4D97-AF65-F5344CB8AC3E}">
        <p14:creationId xmlns:p14="http://schemas.microsoft.com/office/powerpoint/2010/main" val="261265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7000" fill="hold" grpId="0" nodeType="withEffect">
                                  <p:stCondLst>
                                    <p:cond delay="2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47000" fill="hold" grpId="0" nodeType="withEffect">
                                  <p:stCondLst>
                                    <p:cond delay="4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800" fill="hold"/>
                                        <p:tgtEl>
                                          <p:spTgt spid="4"/>
                                        </p:tgtEl>
                                        <p:attrNameLst>
                                          <p:attrName>ppt_x</p:attrName>
                                        </p:attrNameLst>
                                      </p:cBhvr>
                                      <p:tavLst>
                                        <p:tav tm="0">
                                          <p:val>
                                            <p:strVal val="0-#ppt_w/2"/>
                                          </p:val>
                                        </p:tav>
                                        <p:tav tm="100000">
                                          <p:val>
                                            <p:strVal val="#ppt_x"/>
                                          </p:val>
                                        </p:tav>
                                      </p:tavLst>
                                    </p:anim>
                                    <p:anim calcmode="lin" valueType="num">
                                      <p:cBhvr additive="base">
                                        <p:cTn id="12" dur="18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47000" fill="hold" grpId="0" nodeType="withEffect">
                                  <p:stCondLst>
                                    <p:cond delay="58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200" fill="hold"/>
                                        <p:tgtEl>
                                          <p:spTgt spid="5"/>
                                        </p:tgtEl>
                                        <p:attrNameLst>
                                          <p:attrName>ppt_x</p:attrName>
                                        </p:attrNameLst>
                                      </p:cBhvr>
                                      <p:tavLst>
                                        <p:tav tm="0">
                                          <p:val>
                                            <p:strVal val="0-#ppt_w/2"/>
                                          </p:val>
                                        </p:tav>
                                        <p:tav tm="100000">
                                          <p:val>
                                            <p:strVal val="#ppt_x"/>
                                          </p:val>
                                        </p:tav>
                                      </p:tavLst>
                                    </p:anim>
                                    <p:anim calcmode="lin" valueType="num">
                                      <p:cBhvr additive="base">
                                        <p:cTn id="16" dur="22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EACFC333-946B-4E78-9799-2D0A6E4630F0}"/>
              </a:ext>
            </a:extLst>
          </p:cNvPr>
          <p:cNvSpPr>
            <a:spLocks noGrp="1"/>
          </p:cNvSpPr>
          <p:nvPr>
            <p:ph type="pic" sz="quarter" idx="10"/>
          </p:nvPr>
        </p:nvSpPr>
        <p:spPr>
          <a:xfrm>
            <a:off x="18046" y="3"/>
            <a:ext cx="5372990" cy="6803857"/>
          </a:xfrm>
          <a:prstGeom prst="chevron">
            <a:avLst/>
          </a:prstGeom>
          <a:ln w="57150">
            <a:noFill/>
          </a:ln>
        </p:spPr>
        <p:txBody>
          <a:bodyPr/>
          <a:lstStyle/>
          <a:p>
            <a:endParaRPr lang="en-GB"/>
          </a:p>
        </p:txBody>
      </p:sp>
    </p:spTree>
    <p:extLst>
      <p:ext uri="{BB962C8B-B14F-4D97-AF65-F5344CB8AC3E}">
        <p14:creationId xmlns:p14="http://schemas.microsoft.com/office/powerpoint/2010/main" val="37360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50" fill="hold"/>
                                        <p:tgtEl>
                                          <p:spTgt spid="3"/>
                                        </p:tgtEl>
                                        <p:attrNameLst>
                                          <p:attrName>ppt_x</p:attrName>
                                        </p:attrNameLst>
                                      </p:cBhvr>
                                      <p:tavLst>
                                        <p:tav tm="0">
                                          <p:val>
                                            <p:strVal val="0-#ppt_w/2"/>
                                          </p:val>
                                        </p:tav>
                                        <p:tav tm="100000">
                                          <p:val>
                                            <p:strVal val="#ppt_x"/>
                                          </p:val>
                                        </p:tav>
                                      </p:tavLst>
                                    </p:anim>
                                    <p:anim calcmode="lin" valueType="num">
                                      <p:cBhvr additive="base">
                                        <p:cTn id="8" dur="13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292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117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756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52970218-F87D-4328-B11D-194395CB5CD3}"/>
              </a:ext>
            </a:extLst>
          </p:cNvPr>
          <p:cNvSpPr>
            <a:spLocks noGrp="1" noChangeAspect="1"/>
          </p:cNvSpPr>
          <p:nvPr>
            <p:ph type="pic" sz="quarter" idx="11"/>
          </p:nvPr>
        </p:nvSpPr>
        <p:spPr>
          <a:xfrm>
            <a:off x="-7144" y="-28575"/>
            <a:ext cx="4574286" cy="6925625"/>
          </a:xfrm>
          <a:prstGeom prst="homePlate">
            <a:avLst/>
          </a:prstGeom>
          <a:solidFill>
            <a:schemeClr val="bg1">
              <a:lumMod val="65000"/>
            </a:schemeClr>
          </a:solidFill>
          <a:ln w="76200">
            <a:noFill/>
          </a:ln>
        </p:spPr>
        <p:txBody>
          <a:bodyPr/>
          <a:lstStyle/>
          <a:p>
            <a:endParaRPr lang="en-GB" dirty="0"/>
          </a:p>
        </p:txBody>
      </p:sp>
    </p:spTree>
    <p:extLst>
      <p:ext uri="{BB962C8B-B14F-4D97-AF65-F5344CB8AC3E}">
        <p14:creationId xmlns:p14="http://schemas.microsoft.com/office/powerpoint/2010/main" val="2248338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39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2819400" y="1295400"/>
            <a:ext cx="61722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464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38400" y="2084389"/>
            <a:ext cx="70866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2438400" y="584201"/>
            <a:ext cx="7086600" cy="1500187"/>
          </a:xfrm>
        </p:spPr>
        <p:txBody>
          <a:bodyPr anchor="b"/>
          <a:lstStyle>
            <a:lvl1pPr marL="0" indent="0">
              <a:buNone/>
              <a:defRPr sz="2000">
                <a:solidFill>
                  <a:schemeClr val="bg1">
                    <a:lumMod val="10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85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498600"/>
            <a:ext cx="1929114" cy="3048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0" y="1498600"/>
            <a:ext cx="1929114" cy="3048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51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1"/>
            <a:ext cx="3732334"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819400" y="1066804"/>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58000" y="304801"/>
            <a:ext cx="3733800" cy="639763"/>
          </a:xfrm>
        </p:spPr>
        <p:txBody>
          <a:bodyPr anchor="b">
            <a:noAutofit/>
          </a:bodyPr>
          <a:lstStyle>
            <a:lvl1pPr marL="0" indent="0">
              <a:buNone/>
              <a:defRPr sz="20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58000" y="1066804"/>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586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7/22/2024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50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5867400" y="3835400"/>
            <a:ext cx="9525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endParaRPr lang="en-US">
              <a:solidFill>
                <a:prstClr val="white"/>
              </a:solidFill>
            </a:endParaRPr>
          </a:p>
        </p:txBody>
      </p:sp>
      <p:sp>
        <p:nvSpPr>
          <p:cNvPr id="4" name="Date Placeholder 3"/>
          <p:cNvSpPr>
            <a:spLocks noGrp="1"/>
          </p:cNvSpPr>
          <p:nvPr>
            <p:ph type="dt" sz="half" idx="2"/>
          </p:nvPr>
        </p:nvSpPr>
        <p:spPr>
          <a:xfrm>
            <a:off x="457200" y="6356352"/>
            <a:ext cx="21336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fld id="{6EB7948D-65B7-4FEC-80B5-36D7629B101D}" type="datetimeFigureOut">
              <a:rPr lang="en-US" smtClean="0">
                <a:solidFill>
                  <a:prstClr val="black">
                    <a:tint val="75000"/>
                  </a:prstClr>
                </a:solidFill>
              </a:rPr>
              <a:pPr defTabSz="914333"/>
              <a:t>7/22/2024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fld id="{FD99AA8B-2E7A-4BBC-8FDE-CA7CF71DD330}" type="slidenum">
              <a:rPr lang="en-US" smtClean="0">
                <a:solidFill>
                  <a:prstClr val="black">
                    <a:tint val="75000"/>
                  </a:prstClr>
                </a:solidFill>
              </a:rPr>
              <a:pPr defTabSz="914333"/>
              <a:t>‹#›</a:t>
            </a:fld>
            <a:endParaRPr lang="en-US">
              <a:solidFill>
                <a:prstClr val="black">
                  <a:tint val="75000"/>
                </a:prstClr>
              </a:solidFill>
            </a:endParaRPr>
          </a:p>
        </p:txBody>
      </p:sp>
      <p:sp>
        <p:nvSpPr>
          <p:cNvPr id="3" name="Text Placeholder 2"/>
          <p:cNvSpPr>
            <a:spLocks noGrp="1"/>
          </p:cNvSpPr>
          <p:nvPr>
            <p:ph type="body" idx="1"/>
          </p:nvPr>
        </p:nvSpPr>
        <p:spPr>
          <a:xfrm>
            <a:off x="3124200" y="990600"/>
            <a:ext cx="5638800" cy="5181600"/>
          </a:xfrm>
          <a:prstGeom prst="rect">
            <a:avLst/>
          </a:prstGeom>
        </p:spPr>
        <p:txBody>
          <a:bodyPr vert="horz" lIns="91434" tIns="45717" rIns="91434" bIns="4571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209801" y="177804"/>
            <a:ext cx="6553202" cy="525463"/>
          </a:xfrm>
          <a:prstGeom prst="rect">
            <a:avLst/>
          </a:prstGeom>
        </p:spPr>
        <p:txBody>
          <a:bodyPr vert="horz" lIns="91434" tIns="45717" rIns="91434" bIns="45717" rtlCol="0" anchor="b">
            <a:normAutofit/>
          </a:bodyPr>
          <a:lstStyle/>
          <a:p>
            <a:r>
              <a:rPr lang="en-US" dirty="0"/>
              <a:t>Click to edit Master title style</a:t>
            </a:r>
          </a:p>
        </p:txBody>
      </p:sp>
    </p:spTree>
    <p:extLst>
      <p:ext uri="{BB962C8B-B14F-4D97-AF65-F5344CB8AC3E}">
        <p14:creationId xmlns:p14="http://schemas.microsoft.com/office/powerpoint/2010/main" val="165811725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txStyles>
    <p:titleStyle>
      <a:lvl1pPr algn="r" defTabSz="914333"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333" rtl="0" eaLnBrk="1" latinLnBrk="0" hangingPunct="1">
        <a:spcBef>
          <a:spcPct val="20000"/>
        </a:spcBef>
        <a:buFontTx/>
        <a:buNone/>
        <a:defRPr sz="2400" kern="1200">
          <a:solidFill>
            <a:schemeClr val="bg1">
              <a:lumMod val="10000"/>
            </a:schemeClr>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smtClean="0"/>
              <a:pPr/>
              <a:t>7/22/2024</a:t>
            </a:fld>
            <a:endParaRPr lang="en-US" dirty="0"/>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86592850"/>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672" r:id="rId17"/>
    <p:sldLayoutId id="2147483670" r:id="rId18"/>
    <p:sldLayoutId id="2147483671" r:id="rId19"/>
    <p:sldLayoutId id="2147483667" r:id="rId20"/>
    <p:sldLayoutId id="2147483673" r:id="rId2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397">
          <p15:clr>
            <a:srgbClr val="F26B43"/>
          </p15:clr>
        </p15:guide>
        <p15:guide id="3"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4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jp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jp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3.jpg"/><Relationship Id="rId5" Type="http://schemas.openxmlformats.org/officeDocument/2006/relationships/image" Target="../media/image46.jpeg"/><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3.jpg"/><Relationship Id="rId2" Type="http://schemas.openxmlformats.org/officeDocument/2006/relationships/diagramData" Target="../diagrams/data4.xml"/><Relationship Id="rId1" Type="http://schemas.openxmlformats.org/officeDocument/2006/relationships/slideLayout" Target="../slideLayouts/slideLayout2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E77BE4-4FDF-4449-9924-E65A05E042AF}"/>
              </a:ext>
            </a:extLst>
          </p:cNvPr>
          <p:cNvSpPr/>
          <p:nvPr/>
        </p:nvSpPr>
        <p:spPr>
          <a:xfrm>
            <a:off x="0" y="1719072"/>
            <a:ext cx="9144000" cy="3389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TextBox 15">
            <a:extLst>
              <a:ext uri="{FF2B5EF4-FFF2-40B4-BE49-F238E27FC236}">
                <a16:creationId xmlns:a16="http://schemas.microsoft.com/office/drawing/2014/main" id="{AFAD095D-E8CD-4089-9B73-BDA0DBC0AA3D}"/>
              </a:ext>
            </a:extLst>
          </p:cNvPr>
          <p:cNvSpPr txBox="1"/>
          <p:nvPr/>
        </p:nvSpPr>
        <p:spPr>
          <a:xfrm>
            <a:off x="4124131" y="2170922"/>
            <a:ext cx="5019868" cy="2413519"/>
          </a:xfrm>
          <a:prstGeom prst="rect">
            <a:avLst/>
          </a:prstGeom>
          <a:noFill/>
          <a:ln>
            <a:noFill/>
          </a:ln>
        </p:spPr>
        <p:txBody>
          <a:bodyPr wrap="square" lIns="0" tIns="0" rIns="0" bIns="0" rtlCol="0" anchor="ctr" anchorCtr="0">
            <a:noAutofit/>
          </a:bodyPr>
          <a:lstStyle/>
          <a:p>
            <a:r>
              <a:rPr lang="en-US" sz="4400" b="1" spc="50" dirty="0">
                <a:ln w="0"/>
                <a:solidFill>
                  <a:schemeClr val="bg2"/>
                </a:solidFill>
                <a:effectLst>
                  <a:innerShdw blurRad="63500" dist="50800" dir="13500000">
                    <a:srgbClr val="000000">
                      <a:alpha val="50000"/>
                    </a:srgbClr>
                  </a:innerShdw>
                </a:effectLst>
                <a:latin typeface="Source Sans Pro ExtraLight" charset="0"/>
                <a:ea typeface="Source Sans Pro ExtraLight" charset="0"/>
                <a:cs typeface="Source Sans Pro ExtraLight" charset="0"/>
              </a:rPr>
              <a:t>HOW to MAXIMISE YOUR ATHLETIC PERFORMANCE</a:t>
            </a:r>
            <a:endParaRPr lang="en-US" sz="4400" b="1" spc="50" dirty="0">
              <a:ln w="0"/>
              <a:solidFill>
                <a:schemeClr val="bg2"/>
              </a:solidFill>
              <a:effectLst>
                <a:innerShdw blurRad="63500" dist="50800" dir="13500000">
                  <a:srgbClr val="000000">
                    <a:alpha val="50000"/>
                  </a:srgbClr>
                </a:innerShdw>
              </a:effectLst>
              <a:latin typeface="Calibri" charset="0"/>
              <a:ea typeface="Calibri" charset="0"/>
              <a:cs typeface="Calibri" charset="0"/>
            </a:endParaRPr>
          </a:p>
        </p:txBody>
      </p:sp>
      <p:sp>
        <p:nvSpPr>
          <p:cNvPr id="17" name="Freeform 8">
            <a:extLst>
              <a:ext uri="{FF2B5EF4-FFF2-40B4-BE49-F238E27FC236}">
                <a16:creationId xmlns:a16="http://schemas.microsoft.com/office/drawing/2014/main" id="{C0C692BA-F1F0-4BF7-884D-AD20C4B13D1B}"/>
              </a:ext>
            </a:extLst>
          </p:cNvPr>
          <p:cNvSpPr/>
          <p:nvPr/>
        </p:nvSpPr>
        <p:spPr>
          <a:xfrm>
            <a:off x="3548888" y="5473938"/>
            <a:ext cx="2046225" cy="1384065"/>
          </a:xfrm>
          <a:custGeom>
            <a:avLst/>
            <a:gdLst/>
            <a:ahLst/>
            <a:cxnLst/>
            <a:rect l="l" t="t" r="r" b="b"/>
            <a:pathLst>
              <a:path w="2728300" h="1384065">
                <a:moveTo>
                  <a:pt x="1364150" y="0"/>
                </a:moveTo>
                <a:lnTo>
                  <a:pt x="2728300" y="1384065"/>
                </a:lnTo>
                <a:lnTo>
                  <a:pt x="0" y="138406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8" name="Freeform 11">
            <a:extLst>
              <a:ext uri="{FF2B5EF4-FFF2-40B4-BE49-F238E27FC236}">
                <a16:creationId xmlns:a16="http://schemas.microsoft.com/office/drawing/2014/main" id="{D81557F4-B807-4F68-A69F-3344DD34C762}"/>
              </a:ext>
            </a:extLst>
          </p:cNvPr>
          <p:cNvSpPr/>
          <p:nvPr/>
        </p:nvSpPr>
        <p:spPr>
          <a:xfrm rot="10800000">
            <a:off x="3548888" y="-4435"/>
            <a:ext cx="2046225" cy="1384065"/>
          </a:xfrm>
          <a:custGeom>
            <a:avLst/>
            <a:gdLst/>
            <a:ahLst/>
            <a:cxnLst/>
            <a:rect l="l" t="t" r="r" b="b"/>
            <a:pathLst>
              <a:path w="2728300" h="1384065">
                <a:moveTo>
                  <a:pt x="1364150" y="0"/>
                </a:moveTo>
                <a:lnTo>
                  <a:pt x="2728300" y="1384065"/>
                </a:lnTo>
                <a:lnTo>
                  <a:pt x="0" y="1384065"/>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Chevron 3">
            <a:extLst>
              <a:ext uri="{FF2B5EF4-FFF2-40B4-BE49-F238E27FC236}">
                <a16:creationId xmlns:a16="http://schemas.microsoft.com/office/drawing/2014/main" id="{438DB4F6-6F9F-46EE-9E20-E4508EAF64E2}"/>
              </a:ext>
            </a:extLst>
          </p:cNvPr>
          <p:cNvSpPr/>
          <p:nvPr/>
        </p:nvSpPr>
        <p:spPr>
          <a:xfrm>
            <a:off x="1585520" y="806936"/>
            <a:ext cx="2323302" cy="5208105"/>
          </a:xfrm>
          <a:prstGeom prst="chevron">
            <a:avLst>
              <a:gd name="adj" fmla="val 840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solidFill>
                <a:schemeClr val="tx1"/>
              </a:solidFill>
            </a:endParaRPr>
          </a:p>
        </p:txBody>
      </p:sp>
      <p:pic>
        <p:nvPicPr>
          <p:cNvPr id="15" name="Picture 14">
            <a:extLst>
              <a:ext uri="{FF2B5EF4-FFF2-40B4-BE49-F238E27FC236}">
                <a16:creationId xmlns:a16="http://schemas.microsoft.com/office/drawing/2014/main" id="{5C583128-6C10-495B-BE5D-EB218837F9A6}"/>
              </a:ext>
            </a:extLst>
          </p:cNvPr>
          <p:cNvPicPr>
            <a:picLocks noChangeAspect="1"/>
          </p:cNvPicPr>
          <p:nvPr/>
        </p:nvPicPr>
        <p:blipFill>
          <a:blip r:embed="rId3"/>
          <a:stretch>
            <a:fillRect/>
          </a:stretch>
        </p:blipFill>
        <p:spPr>
          <a:xfrm>
            <a:off x="1203010" y="0"/>
            <a:ext cx="2859800" cy="6858000"/>
          </a:xfrm>
          <a:prstGeom prst="rect">
            <a:avLst/>
          </a:prstGeom>
        </p:spPr>
      </p:pic>
      <p:pic>
        <p:nvPicPr>
          <p:cNvPr id="6" name="Picture Placeholder 5">
            <a:extLst>
              <a:ext uri="{FF2B5EF4-FFF2-40B4-BE49-F238E27FC236}">
                <a16:creationId xmlns:a16="http://schemas.microsoft.com/office/drawing/2014/main" id="{E7BBC107-CCB0-493B-A862-9F674ECEBD03}"/>
              </a:ext>
            </a:extLst>
          </p:cNvPr>
          <p:cNvPicPr>
            <a:picLocks noGrp="1" noChangeAspect="1"/>
          </p:cNvPicPr>
          <p:nvPr>
            <p:ph type="pic" sz="quarter" idx="10"/>
          </p:nvPr>
        </p:nvPicPr>
        <p:blipFill>
          <a:blip r:embed="rId4"/>
          <a:srcRect l="12172" r="12172"/>
          <a:stretch>
            <a:fillRect/>
          </a:stretch>
        </p:blipFill>
        <p:spPr/>
      </p:pic>
      <p:pic>
        <p:nvPicPr>
          <p:cNvPr id="8" name="Picture 7">
            <a:extLst>
              <a:ext uri="{FF2B5EF4-FFF2-40B4-BE49-F238E27FC236}">
                <a16:creationId xmlns:a16="http://schemas.microsoft.com/office/drawing/2014/main" id="{C22781BC-6145-45B0-9668-E10429271213}"/>
              </a:ext>
            </a:extLst>
          </p:cNvPr>
          <p:cNvPicPr>
            <a:picLocks noChangeAspect="1"/>
          </p:cNvPicPr>
          <p:nvPr/>
        </p:nvPicPr>
        <p:blipFill>
          <a:blip r:embed="rId5"/>
          <a:stretch>
            <a:fillRect/>
          </a:stretch>
        </p:blipFill>
        <p:spPr>
          <a:xfrm>
            <a:off x="6475112" y="5357662"/>
            <a:ext cx="2473353" cy="1337357"/>
          </a:xfrm>
          <a:prstGeom prst="rect">
            <a:avLst/>
          </a:prstGeom>
        </p:spPr>
      </p:pic>
    </p:spTree>
    <p:extLst>
      <p:ext uri="{BB962C8B-B14F-4D97-AF65-F5344CB8AC3E}">
        <p14:creationId xmlns:p14="http://schemas.microsoft.com/office/powerpoint/2010/main" val="31272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0-#ppt_w/2"/>
                                          </p:val>
                                        </p:tav>
                                        <p:tav tm="100000">
                                          <p:val>
                                            <p:strVal val="#ppt_x"/>
                                          </p:val>
                                        </p:tav>
                                      </p:tavLst>
                                    </p:anim>
                                    <p:anim calcmode="lin" valueType="num">
                                      <p:cBhvr additive="base">
                                        <p:cTn id="8" dur="12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45000" fill="hold" grpId="0" nodeType="withEffect">
                                  <p:stCondLst>
                                    <p:cond delay="1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0-#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250"/>
                                        <p:tgtEl>
                                          <p:spTgt spid="13"/>
                                        </p:tgtEl>
                                      </p:cBhvr>
                                    </p:animEffect>
                                  </p:childTnLst>
                                </p:cTn>
                              </p:par>
                            </p:childTnLst>
                          </p:cTn>
                        </p:par>
                        <p:par>
                          <p:cTn id="16" fill="hold">
                            <p:stCondLst>
                              <p:cond delay="2250"/>
                            </p:stCondLst>
                            <p:childTnLst>
                              <p:par>
                                <p:cTn id="17" presetID="2" presetClass="entr" presetSubtype="1" decel="5400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4" decel="5400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325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P spid="18"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627" y="441175"/>
            <a:ext cx="7243123" cy="1163623"/>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en-US" sz="5400" b="1" cap="none" spc="0" dirty="0">
                <a:ln/>
                <a:solidFill>
                  <a:schemeClr val="accent3"/>
                </a:solidFill>
                <a:latin typeface="Candara" panose="020E0502030303020204" pitchFamily="34" charset="0"/>
              </a:rPr>
              <a:t>What you need for Speed</a:t>
            </a:r>
            <a:endParaRPr lang="en-AU" sz="5400" b="1" cap="none" spc="0" dirty="0">
              <a:ln/>
              <a:solidFill>
                <a:schemeClr val="accent3"/>
              </a:solidFill>
              <a:latin typeface="Candara" panose="020E0502030303020204" pitchFamily="34" charset="0"/>
            </a:endParaRPr>
          </a:p>
        </p:txBody>
      </p:sp>
      <p:sp>
        <p:nvSpPr>
          <p:cNvPr id="4" name="Content Placeholder 3"/>
          <p:cNvSpPr>
            <a:spLocks noGrp="1"/>
          </p:cNvSpPr>
          <p:nvPr>
            <p:ph idx="1"/>
          </p:nvPr>
        </p:nvSpPr>
        <p:spPr>
          <a:xfrm>
            <a:off x="323528" y="2154954"/>
            <a:ext cx="3456384" cy="4261869"/>
          </a:xfrm>
          <a:solidFill>
            <a:schemeClr val="bg2"/>
          </a:solidFill>
        </p:spPr>
        <p:txBody>
          <a:bodyPr>
            <a:normAutofit/>
          </a:bodyPr>
          <a:lstStyle/>
          <a:p>
            <a:pPr>
              <a:buFont typeface="Wingdings" pitchFamily="2" charset="2"/>
              <a:buChar char="Ø"/>
            </a:pPr>
            <a:r>
              <a:rPr lang="en-US" dirty="0">
                <a:latin typeface="Candara" panose="020E0502030303020204" pitchFamily="34" charset="0"/>
              </a:rPr>
              <a:t> Efficient mechanics </a:t>
            </a:r>
            <a:r>
              <a:rPr lang="en-US" sz="1800" dirty="0">
                <a:latin typeface="Candara" panose="020E0502030303020204" pitchFamily="34" charset="0"/>
              </a:rPr>
              <a:t>– no leaks in force or energy</a:t>
            </a:r>
          </a:p>
          <a:p>
            <a:pPr marL="114300" indent="0">
              <a:buNone/>
            </a:pPr>
            <a:endParaRPr lang="en-US" sz="1800" dirty="0">
              <a:latin typeface="Candara" panose="020E0502030303020204" pitchFamily="34" charset="0"/>
            </a:endParaRPr>
          </a:p>
          <a:p>
            <a:pPr>
              <a:buFont typeface="Wingdings" pitchFamily="2" charset="2"/>
              <a:buChar char="Ø"/>
            </a:pPr>
            <a:r>
              <a:rPr lang="en-AU" dirty="0">
                <a:latin typeface="Candara" panose="020E0502030303020204" pitchFamily="34" charset="0"/>
              </a:rPr>
              <a:t>Max Strength </a:t>
            </a:r>
            <a:r>
              <a:rPr lang="en-AU" sz="1800" dirty="0">
                <a:latin typeface="Candara" panose="020E0502030303020204" pitchFamily="34" charset="0"/>
              </a:rPr>
              <a:t>– the ability to create force</a:t>
            </a:r>
          </a:p>
          <a:p>
            <a:pPr marL="114300" indent="0">
              <a:buNone/>
            </a:pPr>
            <a:endParaRPr lang="en-AU" dirty="0">
              <a:latin typeface="Candara" panose="020E0502030303020204" pitchFamily="34" charset="0"/>
            </a:endParaRPr>
          </a:p>
          <a:p>
            <a:pPr>
              <a:buFont typeface="Wingdings" pitchFamily="2" charset="2"/>
              <a:buChar char="Ø"/>
            </a:pPr>
            <a:r>
              <a:rPr lang="en-AU" dirty="0">
                <a:latin typeface="Candara" panose="020E0502030303020204" pitchFamily="34" charset="0"/>
              </a:rPr>
              <a:t>Power </a:t>
            </a:r>
            <a:r>
              <a:rPr lang="en-AU" sz="1800" dirty="0">
                <a:latin typeface="Candara" panose="020E0502030303020204" pitchFamily="34" charset="0"/>
              </a:rPr>
              <a:t>– fast excitation (rate of force development / SSC)</a:t>
            </a:r>
          </a:p>
          <a:p>
            <a:pPr>
              <a:buFont typeface="Wingdings" pitchFamily="2" charset="2"/>
              <a:buChar char="Ø"/>
            </a:pPr>
            <a:endParaRPr lang="en-AU" dirty="0">
              <a:latin typeface="Candara" panose="020E0502030303020204" pitchFamily="34" charset="0"/>
            </a:endParaRPr>
          </a:p>
          <a:p>
            <a:pPr>
              <a:buFont typeface="Wingdings" pitchFamily="2" charset="2"/>
              <a:buChar char="Ø"/>
            </a:pPr>
            <a:r>
              <a:rPr lang="en-AU" dirty="0">
                <a:latin typeface="Candara" panose="020E0502030303020204" pitchFamily="34" charset="0"/>
              </a:rPr>
              <a:t>Mobility &amp; Flexibility </a:t>
            </a:r>
            <a:r>
              <a:rPr lang="en-AU" sz="1800" dirty="0">
                <a:latin typeface="Candara" panose="020E0502030303020204" pitchFamily="34" charset="0"/>
              </a:rPr>
              <a:t>– ROM &amp; Elasticity</a:t>
            </a:r>
          </a:p>
          <a:p>
            <a:pPr>
              <a:buNone/>
            </a:pPr>
            <a:endParaRPr lang="en-AU" dirty="0">
              <a:solidFill>
                <a:srgbClr val="FF0000"/>
              </a:solidFill>
            </a:endParaRPr>
          </a:p>
        </p:txBody>
      </p:sp>
      <p:pic>
        <p:nvPicPr>
          <p:cNvPr id="5" name="Picture 4"/>
          <p:cNvPicPr>
            <a:picLocks noChangeAspect="1"/>
          </p:cNvPicPr>
          <p:nvPr/>
        </p:nvPicPr>
        <p:blipFill>
          <a:blip r:embed="rId3"/>
          <a:srcRect/>
          <a:stretch/>
        </p:blipFill>
        <p:spPr>
          <a:xfrm>
            <a:off x="6597291" y="2003528"/>
            <a:ext cx="2221893" cy="2010814"/>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a:blip r:embed="rId4"/>
          <a:srcRect/>
          <a:stretch/>
        </p:blipFill>
        <p:spPr>
          <a:xfrm>
            <a:off x="4308229" y="4365105"/>
            <a:ext cx="1883326" cy="2051720"/>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rotWithShape="1">
          <a:blip r:embed="rId5"/>
          <a:srcRect r="21295"/>
          <a:stretch/>
        </p:blipFill>
        <p:spPr>
          <a:xfrm>
            <a:off x="4172533" y="2003527"/>
            <a:ext cx="2019022" cy="2074722"/>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8" name="Picture 7"/>
          <p:cNvPicPr>
            <a:picLocks noChangeAspect="1"/>
          </p:cNvPicPr>
          <p:nvPr/>
        </p:nvPicPr>
        <p:blipFill>
          <a:blip r:embed="rId6"/>
          <a:srcRect/>
          <a:stretch/>
        </p:blipFill>
        <p:spPr>
          <a:xfrm>
            <a:off x="6597291" y="4365104"/>
            <a:ext cx="2228583" cy="1944216"/>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9" name="Picture 8">
            <a:extLst>
              <a:ext uri="{FF2B5EF4-FFF2-40B4-BE49-F238E27FC236}">
                <a16:creationId xmlns:a16="http://schemas.microsoft.com/office/drawing/2014/main" id="{E6FFFAE3-E281-4141-98C9-E10D2FB8D997}"/>
              </a:ext>
            </a:extLst>
          </p:cNvPr>
          <p:cNvPicPr>
            <a:picLocks noChangeAspect="1"/>
          </p:cNvPicPr>
          <p:nvPr/>
        </p:nvPicPr>
        <p:blipFill>
          <a:blip r:embed="rId7"/>
          <a:stretch>
            <a:fillRect/>
          </a:stretch>
        </p:blipFill>
        <p:spPr>
          <a:xfrm>
            <a:off x="7865443" y="222515"/>
            <a:ext cx="1201016" cy="652329"/>
          </a:xfrm>
          <a:prstGeom prst="rect">
            <a:avLst/>
          </a:prstGeom>
        </p:spPr>
      </p:pic>
    </p:spTree>
    <p:extLst>
      <p:ext uri="{BB962C8B-B14F-4D97-AF65-F5344CB8AC3E}">
        <p14:creationId xmlns:p14="http://schemas.microsoft.com/office/powerpoint/2010/main" val="75739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302781" y="2263166"/>
            <a:ext cx="4194315" cy="43315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p:txBody>
          <a:bodyPr>
            <a:normAutofit/>
          </a:bodyPr>
          <a:lstStyle/>
          <a:p>
            <a:r>
              <a:rPr lang="en-AU" sz="1800" dirty="0">
                <a:latin typeface="Candara" panose="020E0502030303020204" pitchFamily="34" charset="0"/>
              </a:rPr>
              <a:t>Speed is a measurement of motion</a:t>
            </a:r>
          </a:p>
        </p:txBody>
      </p:sp>
      <p:pic>
        <p:nvPicPr>
          <p:cNvPr id="3" name="Picture 2">
            <a:extLst>
              <a:ext uri="{FF2B5EF4-FFF2-40B4-BE49-F238E27FC236}">
                <a16:creationId xmlns:a16="http://schemas.microsoft.com/office/drawing/2014/main" id="{44ECA7C1-0335-4C59-9BE8-3C699048C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673" y="2303619"/>
            <a:ext cx="3871407" cy="42911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itle 4">
            <a:extLst>
              <a:ext uri="{FF2B5EF4-FFF2-40B4-BE49-F238E27FC236}">
                <a16:creationId xmlns:a16="http://schemas.microsoft.com/office/drawing/2014/main" id="{C83FD1AE-141B-42DE-BE77-1E3AA4F29143}"/>
              </a:ext>
            </a:extLst>
          </p:cNvPr>
          <p:cNvSpPr txBox="1">
            <a:spLocks/>
          </p:cNvSpPr>
          <p:nvPr/>
        </p:nvSpPr>
        <p:spPr>
          <a:xfrm>
            <a:off x="390222" y="455310"/>
            <a:ext cx="7631067" cy="523043"/>
          </a:xfrm>
          <a:prstGeom prst="rect">
            <a:avLst/>
          </a:prstGeom>
        </p:spPr>
        <p:txBody>
          <a:bodyPr vert="horz" lIns="91440" tIns="45720" rIns="91440" bIns="45720" rtlCol="0" anchor="b">
            <a:no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80000"/>
              </a:lnSpc>
              <a:spcBef>
                <a:spcPct val="0"/>
              </a:spcBef>
              <a:buNone/>
              <a:defRPr sz="3000" b="1" kern="1200" cap="all" spc="100"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lstStyle>
          <a:p>
            <a:r>
              <a:rPr lang="en-AU" sz="4000" cap="none" spc="0" dirty="0">
                <a:ln/>
                <a:solidFill>
                  <a:schemeClr val="accent3"/>
                </a:solidFill>
                <a:latin typeface="Candara" panose="020E0502030303020204" pitchFamily="34" charset="0"/>
              </a:rPr>
              <a:t>STRENGTH causes motion</a:t>
            </a:r>
          </a:p>
        </p:txBody>
      </p:sp>
      <p:sp>
        <p:nvSpPr>
          <p:cNvPr id="8" name="Text Placeholder 3">
            <a:extLst>
              <a:ext uri="{FF2B5EF4-FFF2-40B4-BE49-F238E27FC236}">
                <a16:creationId xmlns:a16="http://schemas.microsoft.com/office/drawing/2014/main" id="{D7A7EF85-DFA7-4A34-9915-026531755515}"/>
              </a:ext>
            </a:extLst>
          </p:cNvPr>
          <p:cNvSpPr txBox="1">
            <a:spLocks/>
          </p:cNvSpPr>
          <p:nvPr/>
        </p:nvSpPr>
        <p:spPr>
          <a:xfrm>
            <a:off x="2470340" y="1084192"/>
            <a:ext cx="6673660" cy="401715"/>
          </a:xfrm>
          <a:prstGeom prst="rect">
            <a:avLst/>
          </a:prstGeom>
        </p:spPr>
        <p:txBody>
          <a:bodyPr rot="0" spcFirstLastPara="0" vertOverflow="overflow" horzOverflow="overflow" vert="horz" wrap="square" lIns="82296" tIns="0" rIns="0" bIns="0" numCol="1" spcCol="0" rtlCol="0" fromWordArt="0" anchor="t" anchorCtr="0" forceAA="0" compatLnSpc="1">
            <a:noAutofit/>
          </a:bodyPr>
          <a:lstStyle>
            <a:lvl1pPr marL="0" indent="0" algn="l" defTabSz="914400" rtl="0" eaLnBrk="1" latinLnBrk="0" hangingPunct="1">
              <a:lnSpc>
                <a:spcPct val="100000"/>
              </a:lnSpc>
              <a:spcBef>
                <a:spcPts val="0"/>
              </a:spcBef>
              <a:spcAft>
                <a:spcPts val="200"/>
              </a:spcAft>
              <a:buClr>
                <a:schemeClr val="accent1"/>
              </a:buClr>
              <a:buSzPct val="100000"/>
              <a:buFontTx/>
              <a:buNone/>
              <a:defRPr sz="1400" kern="1200" baseline="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9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9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sz="3200" b="1" spc="50" dirty="0">
                <a:ln w="0"/>
                <a:solidFill>
                  <a:schemeClr val="bg2"/>
                </a:solidFill>
                <a:effectLst>
                  <a:innerShdw blurRad="63500" dist="50800" dir="13500000">
                    <a:srgbClr val="000000">
                      <a:alpha val="50000"/>
                    </a:srgbClr>
                  </a:innerShdw>
                </a:effectLst>
                <a:latin typeface="Candara" panose="020E0502030303020204" pitchFamily="34" charset="0"/>
              </a:rPr>
              <a:t>Speed is a measurement of Motion</a:t>
            </a:r>
          </a:p>
        </p:txBody>
      </p:sp>
      <p:pic>
        <p:nvPicPr>
          <p:cNvPr id="9" name="Picture 8">
            <a:extLst>
              <a:ext uri="{FF2B5EF4-FFF2-40B4-BE49-F238E27FC236}">
                <a16:creationId xmlns:a16="http://schemas.microsoft.com/office/drawing/2014/main" id="{6C2CA5C6-1F1A-4AD6-8B0C-253D09200B68}"/>
              </a:ext>
            </a:extLst>
          </p:cNvPr>
          <p:cNvPicPr>
            <a:picLocks noChangeAspect="1"/>
          </p:cNvPicPr>
          <p:nvPr/>
        </p:nvPicPr>
        <p:blipFill>
          <a:blip r:embed="rId4"/>
          <a:stretch>
            <a:fillRect/>
          </a:stretch>
        </p:blipFill>
        <p:spPr>
          <a:xfrm>
            <a:off x="7818850" y="306933"/>
            <a:ext cx="1201016" cy="652329"/>
          </a:xfrm>
          <a:prstGeom prst="rect">
            <a:avLst/>
          </a:prstGeom>
        </p:spPr>
      </p:pic>
    </p:spTree>
    <p:extLst>
      <p:ext uri="{BB962C8B-B14F-4D97-AF65-F5344CB8AC3E}">
        <p14:creationId xmlns:p14="http://schemas.microsoft.com/office/powerpoint/2010/main" val="3043165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06792129"/>
              </p:ext>
            </p:extLst>
          </p:nvPr>
        </p:nvGraphicFramePr>
        <p:xfrm>
          <a:off x="323528" y="2060848"/>
          <a:ext cx="8568952" cy="4065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AU" dirty="0"/>
              <a:t>Functional Athletic Movements</a:t>
            </a:r>
          </a:p>
        </p:txBody>
      </p:sp>
      <p:pic>
        <p:nvPicPr>
          <p:cNvPr id="5" name="Picture 4">
            <a:extLst>
              <a:ext uri="{FF2B5EF4-FFF2-40B4-BE49-F238E27FC236}">
                <a16:creationId xmlns:a16="http://schemas.microsoft.com/office/drawing/2014/main" id="{EFDB89F4-0EDC-40A0-8F15-F947C96492AD}"/>
              </a:ext>
            </a:extLst>
          </p:cNvPr>
          <p:cNvPicPr>
            <a:picLocks noChangeAspect="1"/>
          </p:cNvPicPr>
          <p:nvPr/>
        </p:nvPicPr>
        <p:blipFill>
          <a:blip r:embed="rId7"/>
          <a:stretch>
            <a:fillRect/>
          </a:stretch>
        </p:blipFill>
        <p:spPr>
          <a:xfrm>
            <a:off x="7649948" y="617357"/>
            <a:ext cx="1201016" cy="652329"/>
          </a:xfrm>
          <a:prstGeom prst="rect">
            <a:avLst/>
          </a:prstGeom>
        </p:spPr>
      </p:pic>
    </p:spTree>
    <p:extLst>
      <p:ext uri="{BB962C8B-B14F-4D97-AF65-F5344CB8AC3E}">
        <p14:creationId xmlns:p14="http://schemas.microsoft.com/office/powerpoint/2010/main" val="642863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86" y="284176"/>
            <a:ext cx="7341264" cy="1508760"/>
          </a:xfrm>
        </p:spPr>
        <p:txBody>
          <a:bodyPr>
            <a:normAutofit/>
          </a:bodyPr>
          <a:lstStyle/>
          <a:p>
            <a:r>
              <a:rPr lang="en-US" b="1" cap="none" spc="50" dirty="0">
                <a:ln w="0"/>
                <a:effectLst>
                  <a:innerShdw blurRad="63500" dist="50800" dir="13500000">
                    <a:srgbClr val="000000">
                      <a:alpha val="50000"/>
                    </a:srgbClr>
                  </a:innerShdw>
                </a:effectLst>
              </a:rPr>
              <a:t>Joint Mobility and Muscle Flexibility</a:t>
            </a:r>
          </a:p>
        </p:txBody>
      </p:sp>
      <p:sp>
        <p:nvSpPr>
          <p:cNvPr id="4" name="Content Placeholder 3"/>
          <p:cNvSpPr>
            <a:spLocks noGrp="1"/>
          </p:cNvSpPr>
          <p:nvPr>
            <p:ph idx="1"/>
          </p:nvPr>
        </p:nvSpPr>
        <p:spPr>
          <a:xfrm>
            <a:off x="611560" y="2060848"/>
            <a:ext cx="8242214" cy="3450696"/>
          </a:xfrm>
        </p:spPr>
        <p:txBody>
          <a:bodyPr/>
          <a:lstStyle/>
          <a:p>
            <a:r>
              <a:rPr lang="en-AU" dirty="0">
                <a:solidFill>
                  <a:schemeClr val="tx1"/>
                </a:solidFill>
              </a:rPr>
              <a:t>Decreases energy used in specific sporting actions</a:t>
            </a:r>
          </a:p>
          <a:p>
            <a:r>
              <a:rPr lang="en-AU" dirty="0">
                <a:solidFill>
                  <a:schemeClr val="tx1"/>
                </a:solidFill>
              </a:rPr>
              <a:t>Prevents strain and pain around knees, ankles, shoulders </a:t>
            </a:r>
          </a:p>
          <a:p>
            <a:r>
              <a:rPr lang="en-AU" dirty="0">
                <a:solidFill>
                  <a:schemeClr val="tx1"/>
                </a:solidFill>
              </a:rPr>
              <a:t>Plantar and dorsiflexion should be a major concern for all athletes.</a:t>
            </a:r>
          </a:p>
          <a:p>
            <a:r>
              <a:rPr lang="en-AU" dirty="0">
                <a:solidFill>
                  <a:schemeClr val="tx1"/>
                </a:solidFill>
              </a:rPr>
              <a:t>Good flexibility prevents stress injuries.</a:t>
            </a:r>
          </a:p>
          <a:p>
            <a:pPr marL="0" indent="0">
              <a:buNone/>
            </a:pPr>
            <a:endParaRPr lang="en-GB" sz="2800" dirty="0">
              <a:solidFill>
                <a:schemeClr val="tx1"/>
              </a:solidFill>
            </a:endParaRPr>
          </a:p>
          <a:p>
            <a:pPr>
              <a:buNone/>
            </a:pPr>
            <a:endParaRPr lang="en-US" dirty="0"/>
          </a:p>
        </p:txBody>
      </p:sp>
      <p:grpSp>
        <p:nvGrpSpPr>
          <p:cNvPr id="3" name="Group 2"/>
          <p:cNvGrpSpPr/>
          <p:nvPr/>
        </p:nvGrpSpPr>
        <p:grpSpPr>
          <a:xfrm>
            <a:off x="659211" y="4377470"/>
            <a:ext cx="7361156" cy="1496958"/>
            <a:chOff x="539552" y="4077072"/>
            <a:chExt cx="7361156" cy="149695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077072"/>
              <a:ext cx="2658895" cy="149695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2" y="4077072"/>
              <a:ext cx="2658895" cy="149695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9713" y="4077072"/>
              <a:ext cx="2530995" cy="1496958"/>
            </a:xfrm>
            <a:prstGeom prst="rect">
              <a:avLst/>
            </a:prstGeom>
          </p:spPr>
        </p:pic>
      </p:grpSp>
      <p:pic>
        <p:nvPicPr>
          <p:cNvPr id="9" name="Picture 8">
            <a:extLst>
              <a:ext uri="{FF2B5EF4-FFF2-40B4-BE49-F238E27FC236}">
                <a16:creationId xmlns:a16="http://schemas.microsoft.com/office/drawing/2014/main" id="{127FBC03-71E4-4C7E-88A4-8A5A490D729E}"/>
              </a:ext>
            </a:extLst>
          </p:cNvPr>
          <p:cNvPicPr>
            <a:picLocks noChangeAspect="1"/>
          </p:cNvPicPr>
          <p:nvPr/>
        </p:nvPicPr>
        <p:blipFill>
          <a:blip r:embed="rId6"/>
          <a:stretch>
            <a:fillRect/>
          </a:stretch>
        </p:blipFill>
        <p:spPr>
          <a:xfrm>
            <a:off x="7702366" y="657407"/>
            <a:ext cx="1201016" cy="652329"/>
          </a:xfrm>
          <a:prstGeom prst="rect">
            <a:avLst/>
          </a:prstGeom>
        </p:spPr>
      </p:pic>
    </p:spTree>
    <p:extLst>
      <p:ext uri="{BB962C8B-B14F-4D97-AF65-F5344CB8AC3E}">
        <p14:creationId xmlns:p14="http://schemas.microsoft.com/office/powerpoint/2010/main" val="164253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635" y="496940"/>
            <a:ext cx="7290054" cy="934901"/>
          </a:xfrm>
        </p:spPr>
        <p:txBody>
          <a:bodyPr>
            <a:normAutofit fontScale="90000"/>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ndara" panose="020E0502030303020204" pitchFamily="34" charset="0"/>
              </a:rPr>
              <a:t>Court Specific</a:t>
            </a:r>
            <a:endParaRPr lang="en-AU"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ndara" panose="020E0502030303020204" pitchFamily="34" charset="0"/>
            </a:endParaRPr>
          </a:p>
        </p:txBody>
      </p:sp>
      <p:sp>
        <p:nvSpPr>
          <p:cNvPr id="4" name="Content Placeholder 3"/>
          <p:cNvSpPr>
            <a:spLocks noGrp="1"/>
          </p:cNvSpPr>
          <p:nvPr>
            <p:ph idx="1"/>
          </p:nvPr>
        </p:nvSpPr>
        <p:spPr>
          <a:xfrm>
            <a:off x="4427984" y="1974404"/>
            <a:ext cx="4258816" cy="4406923"/>
          </a:xfrm>
          <a:solidFill>
            <a:schemeClr val="bg2"/>
          </a:solidFill>
        </p:spPr>
        <p:txBody>
          <a:bodyPr>
            <a:normAutofit lnSpcReduction="10000"/>
          </a:bodyPr>
          <a:lstStyle/>
          <a:p>
            <a:pPr>
              <a:buNone/>
            </a:pPr>
            <a:endParaRPr lang="en-AU" dirty="0"/>
          </a:p>
          <a:p>
            <a:pPr>
              <a:buFont typeface="Wingdings" pitchFamily="2" charset="2"/>
              <a:buChar char="Ø"/>
            </a:pPr>
            <a:r>
              <a:rPr lang="en-AU" dirty="0">
                <a:latin typeface="Candara" panose="020E0502030303020204" pitchFamily="34" charset="0"/>
              </a:rPr>
              <a:t>The ability to start quickly from different positions</a:t>
            </a:r>
          </a:p>
          <a:p>
            <a:pPr marL="0" indent="0">
              <a:buNone/>
            </a:pPr>
            <a:r>
              <a:rPr lang="en-AU" dirty="0">
                <a:latin typeface="Candara" panose="020E0502030303020204" pitchFamily="34" charset="0"/>
              </a:rPr>
              <a:t> </a:t>
            </a:r>
          </a:p>
          <a:p>
            <a:pPr>
              <a:buFont typeface="Wingdings" pitchFamily="2" charset="2"/>
              <a:buChar char="Ø"/>
            </a:pPr>
            <a:r>
              <a:rPr lang="en-AU" dirty="0">
                <a:latin typeface="Candara" panose="020E0502030303020204" pitchFamily="34" charset="0"/>
              </a:rPr>
              <a:t>Accelerate to top speed in the shortest possible time </a:t>
            </a:r>
          </a:p>
          <a:p>
            <a:pPr marL="0" indent="0">
              <a:buNone/>
            </a:pPr>
            <a:endParaRPr lang="en-AU" dirty="0">
              <a:latin typeface="Candara" panose="020E0502030303020204" pitchFamily="34" charset="0"/>
            </a:endParaRPr>
          </a:p>
          <a:p>
            <a:pPr>
              <a:buFont typeface="Wingdings" pitchFamily="2" charset="2"/>
              <a:buChar char="Ø"/>
            </a:pPr>
            <a:r>
              <a:rPr lang="en-AU" dirty="0">
                <a:latin typeface="Candara" panose="020E0502030303020204" pitchFamily="34" charset="0"/>
              </a:rPr>
              <a:t>Change direction and brake / stop under control </a:t>
            </a:r>
          </a:p>
          <a:p>
            <a:pPr>
              <a:buFont typeface="Wingdings" pitchFamily="2" charset="2"/>
              <a:buChar char="Ø"/>
            </a:pPr>
            <a:endParaRPr lang="en-AU" dirty="0">
              <a:latin typeface="Candara" panose="020E0502030303020204" pitchFamily="34" charset="0"/>
            </a:endParaRPr>
          </a:p>
          <a:p>
            <a:pPr>
              <a:buFont typeface="Wingdings" pitchFamily="2" charset="2"/>
              <a:buChar char="Ø"/>
            </a:pPr>
            <a:r>
              <a:rPr lang="en-AU" dirty="0">
                <a:latin typeface="Candara" panose="020E0502030303020204" pitchFamily="34" charset="0"/>
              </a:rPr>
              <a:t>Rapidly react to a stimulus </a:t>
            </a:r>
          </a:p>
          <a:p>
            <a:pPr>
              <a:buNone/>
            </a:pPr>
            <a:endParaRPr lang="en-AU" dirty="0"/>
          </a:p>
        </p:txBody>
      </p:sp>
      <p:pic>
        <p:nvPicPr>
          <p:cNvPr id="5" name="Picture 4"/>
          <p:cNvPicPr>
            <a:picLocks noChangeAspect="1"/>
          </p:cNvPicPr>
          <p:nvPr/>
        </p:nvPicPr>
        <p:blipFill>
          <a:blip r:embed="rId3"/>
          <a:srcRect/>
          <a:stretch/>
        </p:blipFill>
        <p:spPr>
          <a:xfrm>
            <a:off x="602462" y="4447177"/>
            <a:ext cx="3254937" cy="1627468"/>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8" name="Picture 7"/>
          <p:cNvPicPr>
            <a:picLocks noChangeAspect="1"/>
          </p:cNvPicPr>
          <p:nvPr/>
        </p:nvPicPr>
        <p:blipFill rotWithShape="1">
          <a:blip r:embed="rId4"/>
          <a:srcRect t="9770" b="7661"/>
          <a:stretch/>
        </p:blipFill>
        <p:spPr>
          <a:xfrm>
            <a:off x="687256" y="1974404"/>
            <a:ext cx="3085351" cy="1912635"/>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E9681AD6-C242-4D49-AEEC-4CCE20C7B822}"/>
              </a:ext>
            </a:extLst>
          </p:cNvPr>
          <p:cNvPicPr>
            <a:picLocks noChangeAspect="1"/>
          </p:cNvPicPr>
          <p:nvPr/>
        </p:nvPicPr>
        <p:blipFill>
          <a:blip r:embed="rId5"/>
          <a:stretch>
            <a:fillRect/>
          </a:stretch>
        </p:blipFill>
        <p:spPr>
          <a:xfrm>
            <a:off x="7693857" y="638225"/>
            <a:ext cx="1201016" cy="652329"/>
          </a:xfrm>
          <a:prstGeom prst="rect">
            <a:avLst/>
          </a:prstGeom>
        </p:spPr>
      </p:pic>
    </p:spTree>
    <p:extLst>
      <p:ext uri="{BB962C8B-B14F-4D97-AF65-F5344CB8AC3E}">
        <p14:creationId xmlns:p14="http://schemas.microsoft.com/office/powerpoint/2010/main" val="82664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1AE6491E-A5C4-4226-9ABF-D52F542E12B5}"/>
              </a:ext>
            </a:extLst>
          </p:cNvPr>
          <p:cNvSpPr txBox="1"/>
          <p:nvPr/>
        </p:nvSpPr>
        <p:spPr>
          <a:xfrm>
            <a:off x="1275941" y="5309447"/>
            <a:ext cx="1899207" cy="661078"/>
          </a:xfrm>
          <a:prstGeom prst="rect">
            <a:avLst/>
          </a:prstGeom>
          <a:noFill/>
        </p:spPr>
        <p:txBody>
          <a:bodyPr wrap="square" lIns="0" tIns="0" rIns="0" bIns="0" rtlCol="0">
            <a:noAutofit/>
          </a:bodyPr>
          <a:lstStyle/>
          <a:p>
            <a:pPr>
              <a:lnSpc>
                <a:spcPct val="120000"/>
              </a:lnSpc>
              <a:spcAft>
                <a:spcPts val="900"/>
              </a:spcAft>
            </a:pPr>
            <a:r>
              <a:rPr lang="en-GB" sz="1400" b="1" dirty="0">
                <a:latin typeface="Calibri Light" charset="0"/>
                <a:ea typeface="Calibri Light" charset="0"/>
                <a:cs typeface="Calibri Light" charset="0"/>
              </a:rPr>
              <a:t>Postural Integrity</a:t>
            </a:r>
          </a:p>
          <a:p>
            <a:pPr>
              <a:lnSpc>
                <a:spcPct val="120000"/>
              </a:lnSpc>
              <a:spcAft>
                <a:spcPts val="900"/>
              </a:spcAft>
            </a:pPr>
            <a:r>
              <a:rPr lang="en-GB" sz="1400" b="1" dirty="0">
                <a:latin typeface="Calibri Light" charset="0"/>
                <a:ea typeface="Calibri Light" charset="0"/>
                <a:cs typeface="Calibri Light" charset="0"/>
              </a:rPr>
              <a:t>Short Acceleration</a:t>
            </a:r>
          </a:p>
          <a:p>
            <a:pPr>
              <a:lnSpc>
                <a:spcPct val="120000"/>
              </a:lnSpc>
              <a:spcAft>
                <a:spcPts val="900"/>
              </a:spcAft>
            </a:pPr>
            <a:r>
              <a:rPr lang="en-GB" sz="1400" b="1" dirty="0">
                <a:latin typeface="Calibri Light" charset="0"/>
                <a:ea typeface="Calibri Light" charset="0"/>
                <a:cs typeface="Calibri Light" charset="0"/>
              </a:rPr>
              <a:t>Maximum Acceleration </a:t>
            </a:r>
          </a:p>
        </p:txBody>
      </p:sp>
      <p:sp>
        <p:nvSpPr>
          <p:cNvPr id="37" name="TextBox 36">
            <a:extLst>
              <a:ext uri="{FF2B5EF4-FFF2-40B4-BE49-F238E27FC236}">
                <a16:creationId xmlns:a16="http://schemas.microsoft.com/office/drawing/2014/main" id="{C0866402-7B28-47E1-8313-73E772EB82F2}"/>
              </a:ext>
            </a:extLst>
          </p:cNvPr>
          <p:cNvSpPr txBox="1"/>
          <p:nvPr/>
        </p:nvSpPr>
        <p:spPr>
          <a:xfrm>
            <a:off x="3455634" y="5306358"/>
            <a:ext cx="1899207" cy="661078"/>
          </a:xfrm>
          <a:prstGeom prst="rect">
            <a:avLst/>
          </a:prstGeom>
          <a:noFill/>
        </p:spPr>
        <p:txBody>
          <a:bodyPr wrap="square" lIns="0" tIns="0" rIns="0" bIns="0" rtlCol="0">
            <a:noAutofit/>
          </a:bodyPr>
          <a:lstStyle/>
          <a:p>
            <a:pPr>
              <a:lnSpc>
                <a:spcPct val="120000"/>
              </a:lnSpc>
              <a:spcAft>
                <a:spcPts val="900"/>
              </a:spcAft>
            </a:pPr>
            <a:r>
              <a:rPr lang="en-GB" sz="1400" b="1" dirty="0">
                <a:latin typeface="Calibri Light" charset="0"/>
                <a:ea typeface="Calibri Light" charset="0"/>
                <a:cs typeface="Calibri Light" charset="0"/>
              </a:rPr>
              <a:t>Foot Strike</a:t>
            </a:r>
          </a:p>
          <a:p>
            <a:pPr>
              <a:lnSpc>
                <a:spcPct val="120000"/>
              </a:lnSpc>
              <a:spcAft>
                <a:spcPts val="900"/>
              </a:spcAft>
            </a:pPr>
            <a:r>
              <a:rPr lang="en-GB" sz="1400" b="1" dirty="0">
                <a:latin typeface="Calibri Light" charset="0"/>
                <a:ea typeface="Calibri Light" charset="0"/>
                <a:cs typeface="Calibri Light" charset="0"/>
              </a:rPr>
              <a:t>Foot Recovery </a:t>
            </a:r>
          </a:p>
          <a:p>
            <a:pPr>
              <a:lnSpc>
                <a:spcPct val="120000"/>
              </a:lnSpc>
              <a:spcAft>
                <a:spcPts val="900"/>
              </a:spcAft>
            </a:pPr>
            <a:r>
              <a:rPr lang="en-GB" sz="1400" b="1" dirty="0">
                <a:latin typeface="Calibri Light" charset="0"/>
                <a:ea typeface="Calibri Light" charset="0"/>
                <a:cs typeface="Calibri Light" charset="0"/>
              </a:rPr>
              <a:t>Stride Cycle</a:t>
            </a:r>
          </a:p>
        </p:txBody>
      </p:sp>
      <p:sp>
        <p:nvSpPr>
          <p:cNvPr id="38" name="TextBox 37">
            <a:extLst>
              <a:ext uri="{FF2B5EF4-FFF2-40B4-BE49-F238E27FC236}">
                <a16:creationId xmlns:a16="http://schemas.microsoft.com/office/drawing/2014/main" id="{247CDE94-D4B1-4D24-8B23-9DA1DD7C4A5A}"/>
              </a:ext>
            </a:extLst>
          </p:cNvPr>
          <p:cNvSpPr txBox="1"/>
          <p:nvPr/>
        </p:nvSpPr>
        <p:spPr>
          <a:xfrm>
            <a:off x="5354841" y="5319328"/>
            <a:ext cx="1899207" cy="661078"/>
          </a:xfrm>
          <a:prstGeom prst="rect">
            <a:avLst/>
          </a:prstGeom>
          <a:noFill/>
        </p:spPr>
        <p:txBody>
          <a:bodyPr wrap="square" lIns="0" tIns="0" rIns="0" bIns="0" rtlCol="0">
            <a:noAutofit/>
          </a:bodyPr>
          <a:lstStyle/>
          <a:p>
            <a:pPr>
              <a:lnSpc>
                <a:spcPct val="120000"/>
              </a:lnSpc>
              <a:spcAft>
                <a:spcPts val="900"/>
              </a:spcAft>
            </a:pPr>
            <a:r>
              <a:rPr lang="en-GB" sz="1400" b="1" dirty="0">
                <a:latin typeface="Calibri Light" charset="0"/>
                <a:ea typeface="Calibri Light" charset="0"/>
                <a:cs typeface="Calibri Light" charset="0"/>
              </a:rPr>
              <a:t>Deceleration &amp; Braking</a:t>
            </a:r>
          </a:p>
          <a:p>
            <a:pPr>
              <a:lnSpc>
                <a:spcPct val="120000"/>
              </a:lnSpc>
              <a:spcAft>
                <a:spcPts val="900"/>
              </a:spcAft>
            </a:pPr>
            <a:r>
              <a:rPr lang="en-GB" sz="1400" b="1" dirty="0">
                <a:latin typeface="Calibri Light" charset="0"/>
                <a:ea typeface="Calibri Light" charset="0"/>
                <a:cs typeface="Calibri Light" charset="0"/>
              </a:rPr>
              <a:t>Change of Direction</a:t>
            </a:r>
          </a:p>
          <a:p>
            <a:pPr>
              <a:lnSpc>
                <a:spcPct val="120000"/>
              </a:lnSpc>
              <a:spcAft>
                <a:spcPts val="900"/>
              </a:spcAft>
            </a:pPr>
            <a:r>
              <a:rPr lang="en-GB" sz="1400" b="1" dirty="0">
                <a:latin typeface="Calibri Light" charset="0"/>
                <a:ea typeface="Calibri Light" charset="0"/>
                <a:cs typeface="Calibri Light" charset="0"/>
              </a:rPr>
              <a:t>Manoeuvring </a:t>
            </a:r>
          </a:p>
        </p:txBody>
      </p:sp>
      <p:sp>
        <p:nvSpPr>
          <p:cNvPr id="39" name="TextBox 38">
            <a:extLst>
              <a:ext uri="{FF2B5EF4-FFF2-40B4-BE49-F238E27FC236}">
                <a16:creationId xmlns:a16="http://schemas.microsoft.com/office/drawing/2014/main" id="{61C14850-0FB3-4323-ACD0-CBDC38135498}"/>
              </a:ext>
            </a:extLst>
          </p:cNvPr>
          <p:cNvSpPr txBox="1"/>
          <p:nvPr/>
        </p:nvSpPr>
        <p:spPr>
          <a:xfrm>
            <a:off x="736998" y="762842"/>
            <a:ext cx="7670006" cy="507831"/>
          </a:xfrm>
          <a:prstGeom prst="rect">
            <a:avLst/>
          </a:prstGeom>
          <a:noFill/>
          <a:ln>
            <a:noFill/>
          </a:ln>
        </p:spPr>
        <p:txBody>
          <a:bodyPr wrap="square" lIns="0" tIns="0" rIns="0" bIns="0" rtlCol="0">
            <a:noAutofit/>
          </a:bodyPr>
          <a:lstStyle/>
          <a:p>
            <a:pPr algn="ctr"/>
            <a:r>
              <a:rPr lang="en-US" sz="5400" b="1" spc="50" dirty="0">
                <a:ln w="0"/>
                <a:solidFill>
                  <a:schemeClr val="bg2"/>
                </a:solidFill>
                <a:effectLst>
                  <a:innerShdw blurRad="63500" dist="50800" dir="13500000">
                    <a:srgbClr val="000000">
                      <a:alpha val="50000"/>
                    </a:srgbClr>
                  </a:innerShdw>
                </a:effectLst>
                <a:ea typeface="Source Sans Pro ExtraLight" charset="0"/>
                <a:cs typeface="Source Sans Pro ExtraLight" charset="0"/>
              </a:rPr>
              <a:t>Biomechanics</a:t>
            </a:r>
            <a:endParaRPr lang="en-US" sz="5400" b="1" spc="50" dirty="0">
              <a:ln w="0"/>
              <a:solidFill>
                <a:schemeClr val="bg2"/>
              </a:solidFill>
              <a:effectLst>
                <a:innerShdw blurRad="63500" dist="50800" dir="13500000">
                  <a:srgbClr val="000000">
                    <a:alpha val="50000"/>
                  </a:srgbClr>
                </a:innerShdw>
              </a:effectLst>
              <a:ea typeface="Calibri" charset="0"/>
              <a:cs typeface="Calibri" charset="0"/>
            </a:endParaRPr>
          </a:p>
        </p:txBody>
      </p:sp>
      <p:sp>
        <p:nvSpPr>
          <p:cNvPr id="41" name="Freeform 22">
            <a:extLst>
              <a:ext uri="{FF2B5EF4-FFF2-40B4-BE49-F238E27FC236}">
                <a16:creationId xmlns:a16="http://schemas.microsoft.com/office/drawing/2014/main" id="{8562CE0A-14EE-4DE9-9B03-3A552328E065}"/>
              </a:ext>
            </a:extLst>
          </p:cNvPr>
          <p:cNvSpPr/>
          <p:nvPr/>
        </p:nvSpPr>
        <p:spPr>
          <a:xfrm>
            <a:off x="3923326" y="6132880"/>
            <a:ext cx="1297351" cy="877527"/>
          </a:xfrm>
          <a:custGeom>
            <a:avLst/>
            <a:gdLst/>
            <a:ahLst/>
            <a:cxnLst/>
            <a:rect l="l" t="t" r="r" b="b"/>
            <a:pathLst>
              <a:path w="1729801" h="877527">
                <a:moveTo>
                  <a:pt x="864900" y="0"/>
                </a:moveTo>
                <a:lnTo>
                  <a:pt x="1729801" y="877527"/>
                </a:lnTo>
                <a:lnTo>
                  <a:pt x="0" y="877527"/>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sp>
        <p:nvSpPr>
          <p:cNvPr id="42" name="Freeform 24">
            <a:extLst>
              <a:ext uri="{FF2B5EF4-FFF2-40B4-BE49-F238E27FC236}">
                <a16:creationId xmlns:a16="http://schemas.microsoft.com/office/drawing/2014/main" id="{97EE370D-F544-417E-AB91-A6D8332F3C22}"/>
              </a:ext>
            </a:extLst>
          </p:cNvPr>
          <p:cNvSpPr/>
          <p:nvPr/>
        </p:nvSpPr>
        <p:spPr>
          <a:xfrm rot="10800000">
            <a:off x="3925584" y="-168090"/>
            <a:ext cx="1297351" cy="877527"/>
          </a:xfrm>
          <a:custGeom>
            <a:avLst/>
            <a:gdLst/>
            <a:ahLst/>
            <a:cxnLst/>
            <a:rect l="l" t="t" r="r" b="b"/>
            <a:pathLst>
              <a:path w="1729801" h="877527">
                <a:moveTo>
                  <a:pt x="864900" y="0"/>
                </a:moveTo>
                <a:lnTo>
                  <a:pt x="1729801" y="877527"/>
                </a:lnTo>
                <a:lnTo>
                  <a:pt x="0" y="877527"/>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pic>
        <p:nvPicPr>
          <p:cNvPr id="20" name="Picture Placeholder 19"/>
          <p:cNvPicPr>
            <a:picLocks noGrp="1" noChangeAspect="1"/>
          </p:cNvPicPr>
          <p:nvPr>
            <p:ph type="pic" sz="quarter" idx="12"/>
          </p:nvPr>
        </p:nvPicPr>
        <p:blipFill>
          <a:blip r:embed="rId2"/>
          <a:stretch>
            <a:fillRect/>
          </a:stretch>
        </p:blipFill>
        <p:spPr>
          <a:xfrm>
            <a:off x="5206606" y="1902919"/>
            <a:ext cx="2991443" cy="3244173"/>
          </a:xfrm>
        </p:spPr>
      </p:pic>
      <p:pic>
        <p:nvPicPr>
          <p:cNvPr id="19" name="Picture Placeholder 18"/>
          <p:cNvPicPr>
            <a:picLocks noGrp="1" noChangeAspect="1"/>
          </p:cNvPicPr>
          <p:nvPr>
            <p:ph type="pic" sz="quarter" idx="11"/>
          </p:nvPr>
        </p:nvPicPr>
        <p:blipFill>
          <a:blip r:embed="rId3"/>
          <a:stretch>
            <a:fillRect/>
          </a:stretch>
        </p:blipFill>
        <p:spPr>
          <a:xfrm>
            <a:off x="3111106" y="1902920"/>
            <a:ext cx="2991443" cy="3244173"/>
          </a:xfrm>
        </p:spPr>
      </p:pic>
      <p:pic>
        <p:nvPicPr>
          <p:cNvPr id="18" name="Picture Placeholder 17"/>
          <p:cNvPicPr>
            <a:picLocks noGrp="1" noChangeAspect="1"/>
          </p:cNvPicPr>
          <p:nvPr>
            <p:ph type="pic" sz="quarter" idx="10"/>
          </p:nvPr>
        </p:nvPicPr>
        <p:blipFill>
          <a:blip r:embed="rId4"/>
          <a:stretch>
            <a:fillRect/>
          </a:stretch>
        </p:blipFill>
        <p:spPr>
          <a:xfrm>
            <a:off x="990129" y="1902920"/>
            <a:ext cx="2991443" cy="3244173"/>
          </a:xfrm>
        </p:spPr>
      </p:pic>
      <p:grpSp>
        <p:nvGrpSpPr>
          <p:cNvPr id="2" name="Group 1"/>
          <p:cNvGrpSpPr/>
          <p:nvPr/>
        </p:nvGrpSpPr>
        <p:grpSpPr>
          <a:xfrm>
            <a:off x="-1" y="3234003"/>
            <a:ext cx="4007048" cy="592666"/>
            <a:chOff x="-1" y="3234003"/>
            <a:chExt cx="4007048" cy="592666"/>
          </a:xfrm>
        </p:grpSpPr>
        <p:sp>
          <p:nvSpPr>
            <p:cNvPr id="24" name="Pentagon 25">
              <a:extLst>
                <a:ext uri="{FF2B5EF4-FFF2-40B4-BE49-F238E27FC236}">
                  <a16:creationId xmlns:a16="http://schemas.microsoft.com/office/drawing/2014/main" id="{9EB4D90C-A9F8-406D-960B-2535060BFA71}"/>
                </a:ext>
              </a:extLst>
            </p:cNvPr>
            <p:cNvSpPr/>
            <p:nvPr/>
          </p:nvSpPr>
          <p:spPr>
            <a:xfrm>
              <a:off x="-1" y="3234003"/>
              <a:ext cx="4007048" cy="592666"/>
            </a:xfrm>
            <a:prstGeom prst="homePlate">
              <a:avLst/>
            </a:prstGeom>
            <a:ln>
              <a:noFill/>
            </a:ln>
            <a:effectLst>
              <a:innerShdw blurRad="63500" dist="1016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sp>
          <p:nvSpPr>
            <p:cNvPr id="33" name="TextBox 32">
              <a:extLst>
                <a:ext uri="{FF2B5EF4-FFF2-40B4-BE49-F238E27FC236}">
                  <a16:creationId xmlns:a16="http://schemas.microsoft.com/office/drawing/2014/main" id="{D33D34FA-CD76-4ABD-888E-32BC244D46D4}"/>
                </a:ext>
              </a:extLst>
            </p:cNvPr>
            <p:cNvSpPr txBox="1"/>
            <p:nvPr/>
          </p:nvSpPr>
          <p:spPr>
            <a:xfrm>
              <a:off x="2063924" y="3405332"/>
              <a:ext cx="1532335" cy="230832"/>
            </a:xfrm>
            <a:prstGeom prst="rect">
              <a:avLst/>
            </a:prstGeom>
            <a:noFill/>
          </p:spPr>
          <p:txBody>
            <a:bodyPr wrap="square" lIns="0" tIns="0" rIns="0" bIns="0" rtlCol="0" anchor="ctr" anchorCtr="0">
              <a:normAutofit/>
            </a:bodyPr>
            <a:lstStyle/>
            <a:p>
              <a:pPr algn="ctr"/>
              <a:r>
                <a:rPr lang="en-GB" sz="1500" b="1" dirty="0">
                  <a:solidFill>
                    <a:schemeClr val="bg1"/>
                  </a:solidFill>
                  <a:latin typeface="Calibri Bold" charset="0"/>
                  <a:ea typeface="Calibri Bold" charset="0"/>
                </a:rPr>
                <a:t>ACCELERATION</a:t>
              </a:r>
            </a:p>
          </p:txBody>
        </p:sp>
      </p:grpSp>
      <p:grpSp>
        <p:nvGrpSpPr>
          <p:cNvPr id="3" name="Group 2"/>
          <p:cNvGrpSpPr/>
          <p:nvPr/>
        </p:nvGrpSpPr>
        <p:grpSpPr>
          <a:xfrm>
            <a:off x="3914033" y="3234004"/>
            <a:ext cx="2213991" cy="592667"/>
            <a:chOff x="3914033" y="3234004"/>
            <a:chExt cx="2213991" cy="592667"/>
          </a:xfrm>
        </p:grpSpPr>
        <p:sp>
          <p:nvSpPr>
            <p:cNvPr id="30" name="Chevron 26">
              <a:extLst>
                <a:ext uri="{FF2B5EF4-FFF2-40B4-BE49-F238E27FC236}">
                  <a16:creationId xmlns:a16="http://schemas.microsoft.com/office/drawing/2014/main" id="{4E394CF2-DA22-475D-B003-54119A9E071E}"/>
                </a:ext>
              </a:extLst>
            </p:cNvPr>
            <p:cNvSpPr/>
            <p:nvPr/>
          </p:nvSpPr>
          <p:spPr>
            <a:xfrm>
              <a:off x="3914033" y="3234004"/>
              <a:ext cx="2213991" cy="592667"/>
            </a:xfrm>
            <a:prstGeom prst="chevron">
              <a:avLst/>
            </a:prstGeom>
            <a:solidFill>
              <a:schemeClr val="accent2"/>
            </a:solidFill>
            <a:ln>
              <a:noFill/>
            </a:ln>
            <a:effectLst>
              <a:innerShdw blurRad="63500" dist="1016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solidFill>
                  <a:schemeClr val="accent1"/>
                </a:solidFill>
              </a:endParaRPr>
            </a:p>
          </p:txBody>
        </p:sp>
        <p:sp>
          <p:nvSpPr>
            <p:cNvPr id="34" name="TextBox 33">
              <a:extLst>
                <a:ext uri="{FF2B5EF4-FFF2-40B4-BE49-F238E27FC236}">
                  <a16:creationId xmlns:a16="http://schemas.microsoft.com/office/drawing/2014/main" id="{BF98850C-900C-45D6-BACF-FDD9FFB64913}"/>
                </a:ext>
              </a:extLst>
            </p:cNvPr>
            <p:cNvSpPr txBox="1"/>
            <p:nvPr/>
          </p:nvSpPr>
          <p:spPr>
            <a:xfrm>
              <a:off x="4247269" y="3406240"/>
              <a:ext cx="1532335" cy="230832"/>
            </a:xfrm>
            <a:prstGeom prst="rect">
              <a:avLst/>
            </a:prstGeom>
            <a:noFill/>
          </p:spPr>
          <p:txBody>
            <a:bodyPr wrap="square" lIns="0" tIns="0" rIns="0" bIns="0" rtlCol="0" anchor="ctr" anchorCtr="0">
              <a:normAutofit/>
            </a:bodyPr>
            <a:lstStyle/>
            <a:p>
              <a:pPr algn="ctr"/>
              <a:r>
                <a:rPr lang="en-GB" sz="1500" b="1" dirty="0">
                  <a:solidFill>
                    <a:schemeClr val="bg1"/>
                  </a:solidFill>
                  <a:latin typeface="Calibri Bold" charset="0"/>
                  <a:ea typeface="Calibri Bold" charset="0"/>
                </a:rPr>
                <a:t>STRIDE CYCLE</a:t>
              </a:r>
            </a:p>
          </p:txBody>
        </p:sp>
      </p:grpSp>
      <p:grpSp>
        <p:nvGrpSpPr>
          <p:cNvPr id="4" name="Group 3"/>
          <p:cNvGrpSpPr/>
          <p:nvPr/>
        </p:nvGrpSpPr>
        <p:grpSpPr>
          <a:xfrm>
            <a:off x="6010835" y="3234004"/>
            <a:ext cx="2213991" cy="592667"/>
            <a:chOff x="5962625" y="3234004"/>
            <a:chExt cx="2213991" cy="592667"/>
          </a:xfrm>
        </p:grpSpPr>
        <p:sp>
          <p:nvSpPr>
            <p:cNvPr id="31" name="Chevron 27">
              <a:extLst>
                <a:ext uri="{FF2B5EF4-FFF2-40B4-BE49-F238E27FC236}">
                  <a16:creationId xmlns:a16="http://schemas.microsoft.com/office/drawing/2014/main" id="{147956BC-6EFE-4FFE-A00B-16F6012D47CC}"/>
                </a:ext>
              </a:extLst>
            </p:cNvPr>
            <p:cNvSpPr/>
            <p:nvPr/>
          </p:nvSpPr>
          <p:spPr>
            <a:xfrm>
              <a:off x="5962625" y="3234004"/>
              <a:ext cx="2213991" cy="592667"/>
            </a:xfrm>
            <a:prstGeom prst="chevron">
              <a:avLst/>
            </a:prstGeom>
            <a:solidFill>
              <a:schemeClr val="accent3"/>
            </a:solidFill>
            <a:ln>
              <a:noFill/>
            </a:ln>
            <a:effectLst>
              <a:innerShdw blurRad="63500" dist="1016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solidFill>
                  <a:schemeClr val="tx1"/>
                </a:solidFill>
              </a:endParaRPr>
            </a:p>
          </p:txBody>
        </p:sp>
        <p:sp>
          <p:nvSpPr>
            <p:cNvPr id="35" name="TextBox 34">
              <a:extLst>
                <a:ext uri="{FF2B5EF4-FFF2-40B4-BE49-F238E27FC236}">
                  <a16:creationId xmlns:a16="http://schemas.microsoft.com/office/drawing/2014/main" id="{375D5173-B7CC-4C62-8090-D08BBD8EC7AB}"/>
                </a:ext>
              </a:extLst>
            </p:cNvPr>
            <p:cNvSpPr txBox="1"/>
            <p:nvPr/>
          </p:nvSpPr>
          <p:spPr>
            <a:xfrm>
              <a:off x="6300477" y="3406240"/>
              <a:ext cx="1532335" cy="230832"/>
            </a:xfrm>
            <a:prstGeom prst="rect">
              <a:avLst/>
            </a:prstGeom>
            <a:noFill/>
          </p:spPr>
          <p:txBody>
            <a:bodyPr wrap="square" lIns="0" tIns="0" rIns="0" bIns="0" rtlCol="0" anchor="ctr" anchorCtr="0">
              <a:normAutofit fontScale="85000" lnSpcReduction="10000"/>
            </a:bodyPr>
            <a:lstStyle/>
            <a:p>
              <a:pPr algn="ctr"/>
              <a:r>
                <a:rPr lang="en-GB" sz="1500" b="1" dirty="0">
                  <a:solidFill>
                    <a:schemeClr val="bg1"/>
                  </a:solidFill>
                  <a:latin typeface="Calibri Bold" charset="0"/>
                  <a:ea typeface="Calibri Bold" charset="0"/>
                </a:rPr>
                <a:t>DECELERATION / COD</a:t>
              </a:r>
            </a:p>
          </p:txBody>
        </p:sp>
      </p:grpSp>
      <p:pic>
        <p:nvPicPr>
          <p:cNvPr id="5" name="Picture 4">
            <a:extLst>
              <a:ext uri="{FF2B5EF4-FFF2-40B4-BE49-F238E27FC236}">
                <a16:creationId xmlns:a16="http://schemas.microsoft.com/office/drawing/2014/main" id="{E76E7D0B-C7FA-4C61-BC97-8B449EA88428}"/>
              </a:ext>
            </a:extLst>
          </p:cNvPr>
          <p:cNvPicPr>
            <a:picLocks noChangeAspect="1"/>
          </p:cNvPicPr>
          <p:nvPr/>
        </p:nvPicPr>
        <p:blipFill>
          <a:blip r:embed="rId5"/>
          <a:stretch>
            <a:fillRect/>
          </a:stretch>
        </p:blipFill>
        <p:spPr>
          <a:xfrm>
            <a:off x="7757786" y="350560"/>
            <a:ext cx="1201016" cy="652329"/>
          </a:xfrm>
          <a:prstGeom prst="rect">
            <a:avLst/>
          </a:prstGeom>
        </p:spPr>
      </p:pic>
    </p:spTree>
    <p:extLst>
      <p:ext uri="{BB962C8B-B14F-4D97-AF65-F5344CB8AC3E}">
        <p14:creationId xmlns:p14="http://schemas.microsoft.com/office/powerpoint/2010/main" val="31884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8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 presetClass="entr" presetSubtype="1" decel="54000" fill="hold" grpId="0" nodeType="withEffect">
                                  <p:stCondLst>
                                    <p:cond delay="800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1000" fill="hold"/>
                                        <p:tgtEl>
                                          <p:spTgt spid="42"/>
                                        </p:tgtEl>
                                        <p:attrNameLst>
                                          <p:attrName>ppt_x</p:attrName>
                                        </p:attrNameLst>
                                      </p:cBhvr>
                                      <p:tavLst>
                                        <p:tav tm="0">
                                          <p:val>
                                            <p:strVal val="#ppt_x"/>
                                          </p:val>
                                        </p:tav>
                                        <p:tav tm="100000">
                                          <p:val>
                                            <p:strVal val="#ppt_x"/>
                                          </p:val>
                                        </p:tav>
                                      </p:tavLst>
                                    </p:anim>
                                    <p:anim calcmode="lin" valueType="num">
                                      <p:cBhvr additive="base">
                                        <p:cTn id="17" dur="1000" fill="hold"/>
                                        <p:tgtEl>
                                          <p:spTgt spid="42"/>
                                        </p:tgtEl>
                                        <p:attrNameLst>
                                          <p:attrName>ppt_y</p:attrName>
                                        </p:attrNameLst>
                                      </p:cBhvr>
                                      <p:tavLst>
                                        <p:tav tm="0">
                                          <p:val>
                                            <p:strVal val="0-#ppt_h/2"/>
                                          </p:val>
                                        </p:tav>
                                        <p:tav tm="100000">
                                          <p:val>
                                            <p:strVal val="#ppt_y"/>
                                          </p:val>
                                        </p:tav>
                                      </p:tavLst>
                                    </p:anim>
                                  </p:childTnLst>
                                </p:cTn>
                              </p:par>
                              <p:par>
                                <p:cTn id="18" presetID="2" presetClass="entr" presetSubtype="4" decel="54000" fill="hold" grpId="0" nodeType="withEffect">
                                  <p:stCondLst>
                                    <p:cond delay="80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9000"/>
                            </p:stCondLst>
                            <p:childTnLst>
                              <p:par>
                                <p:cTn id="23" presetID="10"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A4343E8-8CDA-4A2A-88A2-F08238EE1EEE}"/>
              </a:ext>
            </a:extLst>
          </p:cNvPr>
          <p:cNvSpPr txBox="1"/>
          <p:nvPr/>
        </p:nvSpPr>
        <p:spPr>
          <a:xfrm>
            <a:off x="5706381" y="762842"/>
            <a:ext cx="3046066" cy="415498"/>
          </a:xfrm>
          <a:prstGeom prst="rect">
            <a:avLst/>
          </a:prstGeom>
          <a:noFill/>
          <a:ln>
            <a:noFill/>
          </a:ln>
        </p:spPr>
        <p:txBody>
          <a:bodyPr wrap="square" lIns="0" tIns="0" rIns="0" bIns="0" rtlCol="0">
            <a:noAutofit/>
          </a:bodyPr>
          <a:lstStyle/>
          <a:p>
            <a:r>
              <a:rPr lang="en-US" sz="3200" b="1" dirty="0">
                <a:ln w="22225">
                  <a:solidFill>
                    <a:schemeClr val="accent2"/>
                  </a:solidFill>
                  <a:prstDash val="solid"/>
                </a:ln>
                <a:solidFill>
                  <a:schemeClr val="accent2">
                    <a:lumMod val="40000"/>
                    <a:lumOff val="60000"/>
                  </a:schemeClr>
                </a:solidFill>
                <a:ea typeface="Source Sans Pro ExtraLight" charset="0"/>
                <a:cs typeface="Calibri" charset="0"/>
              </a:rPr>
              <a:t>ACCELERATION</a:t>
            </a:r>
            <a:endParaRPr lang="en-US" sz="3200" b="1" dirty="0">
              <a:ln w="22225">
                <a:solidFill>
                  <a:schemeClr val="accent2"/>
                </a:solidFill>
                <a:prstDash val="solid"/>
              </a:ln>
              <a:solidFill>
                <a:schemeClr val="accent2">
                  <a:lumMod val="40000"/>
                  <a:lumOff val="60000"/>
                </a:schemeClr>
              </a:solidFill>
              <a:ea typeface="Calibri" charset="0"/>
              <a:cs typeface="Calibri" charset="0"/>
            </a:endParaRPr>
          </a:p>
        </p:txBody>
      </p:sp>
      <p:sp>
        <p:nvSpPr>
          <p:cNvPr id="26" name="TextBox 25">
            <a:extLst>
              <a:ext uri="{FF2B5EF4-FFF2-40B4-BE49-F238E27FC236}">
                <a16:creationId xmlns:a16="http://schemas.microsoft.com/office/drawing/2014/main" id="{443ADAB8-01EB-4190-B12F-13456F0DD666}"/>
              </a:ext>
            </a:extLst>
          </p:cNvPr>
          <p:cNvSpPr txBox="1"/>
          <p:nvPr/>
        </p:nvSpPr>
        <p:spPr>
          <a:xfrm>
            <a:off x="5708278" y="1544247"/>
            <a:ext cx="2890130" cy="484748"/>
          </a:xfrm>
          <a:prstGeom prst="rect">
            <a:avLst/>
          </a:prstGeom>
          <a:noFill/>
        </p:spPr>
        <p:txBody>
          <a:bodyPr wrap="square" lIns="0" tIns="0" rIns="0" bIns="0" rtlCol="0">
            <a:normAutofit/>
          </a:bodyPr>
          <a:lstStyle/>
          <a:p>
            <a:pPr>
              <a:spcAft>
                <a:spcPts val="900"/>
              </a:spcAft>
            </a:pPr>
            <a:endParaRPr lang="en-GB" sz="1050" dirty="0">
              <a:latin typeface="Calibri Light" charset="0"/>
              <a:ea typeface="Calibri Light" charset="0"/>
              <a:cs typeface="Calibri Light" charset="0"/>
            </a:endParaRPr>
          </a:p>
        </p:txBody>
      </p:sp>
      <p:sp>
        <p:nvSpPr>
          <p:cNvPr id="27" name="Freeform 14">
            <a:extLst>
              <a:ext uri="{FF2B5EF4-FFF2-40B4-BE49-F238E27FC236}">
                <a16:creationId xmlns:a16="http://schemas.microsoft.com/office/drawing/2014/main" id="{F03F41F5-A1B7-42FB-86D7-3D057334D791}"/>
              </a:ext>
            </a:extLst>
          </p:cNvPr>
          <p:cNvSpPr/>
          <p:nvPr/>
        </p:nvSpPr>
        <p:spPr>
          <a:xfrm>
            <a:off x="3548888" y="5473938"/>
            <a:ext cx="2046225" cy="1384065"/>
          </a:xfrm>
          <a:custGeom>
            <a:avLst/>
            <a:gdLst/>
            <a:ahLst/>
            <a:cxnLst/>
            <a:rect l="l" t="t" r="r" b="b"/>
            <a:pathLst>
              <a:path w="2728300" h="1384065">
                <a:moveTo>
                  <a:pt x="1364150" y="0"/>
                </a:moveTo>
                <a:lnTo>
                  <a:pt x="2728300" y="1384065"/>
                </a:lnTo>
                <a:lnTo>
                  <a:pt x="0" y="138406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sp>
        <p:nvSpPr>
          <p:cNvPr id="28" name="Freeform 15">
            <a:extLst>
              <a:ext uri="{FF2B5EF4-FFF2-40B4-BE49-F238E27FC236}">
                <a16:creationId xmlns:a16="http://schemas.microsoft.com/office/drawing/2014/main" id="{0C8EC653-9C3A-4871-A7EB-15C0EC9DE2E8}"/>
              </a:ext>
            </a:extLst>
          </p:cNvPr>
          <p:cNvSpPr/>
          <p:nvPr/>
        </p:nvSpPr>
        <p:spPr>
          <a:xfrm rot="10800000">
            <a:off x="3548888" y="-4434"/>
            <a:ext cx="2046225" cy="1384065"/>
          </a:xfrm>
          <a:custGeom>
            <a:avLst/>
            <a:gdLst/>
            <a:ahLst/>
            <a:cxnLst/>
            <a:rect l="l" t="t" r="r" b="b"/>
            <a:pathLst>
              <a:path w="2728300" h="1384065">
                <a:moveTo>
                  <a:pt x="1364150" y="0"/>
                </a:moveTo>
                <a:lnTo>
                  <a:pt x="2728300" y="1384065"/>
                </a:lnTo>
                <a:lnTo>
                  <a:pt x="0" y="1384065"/>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pic>
        <p:nvPicPr>
          <p:cNvPr id="23" name="Picture 22">
            <a:extLst>
              <a:ext uri="{FF2B5EF4-FFF2-40B4-BE49-F238E27FC236}">
                <a16:creationId xmlns:a16="http://schemas.microsoft.com/office/drawing/2014/main" id="{CC313B9F-8E89-4E52-8777-5DC9AEF542F2}"/>
              </a:ext>
            </a:extLst>
          </p:cNvPr>
          <p:cNvPicPr>
            <a:picLocks noChangeAspect="1"/>
          </p:cNvPicPr>
          <p:nvPr/>
        </p:nvPicPr>
        <p:blipFill>
          <a:blip r:embed="rId2"/>
          <a:stretch>
            <a:fillRect/>
          </a:stretch>
        </p:blipFill>
        <p:spPr>
          <a:xfrm>
            <a:off x="2725614" y="-175545"/>
            <a:ext cx="3046066" cy="7231173"/>
          </a:xfrm>
          <a:prstGeom prst="rect">
            <a:avLst/>
          </a:prstGeom>
        </p:spPr>
      </p:pic>
      <p:sp>
        <p:nvSpPr>
          <p:cNvPr id="24" name="Triangle 3">
            <a:extLst>
              <a:ext uri="{FF2B5EF4-FFF2-40B4-BE49-F238E27FC236}">
                <a16:creationId xmlns:a16="http://schemas.microsoft.com/office/drawing/2014/main" id="{18C46C27-EBEA-40A4-B45C-C516F7FEAE94}"/>
              </a:ext>
            </a:extLst>
          </p:cNvPr>
          <p:cNvSpPr/>
          <p:nvPr/>
        </p:nvSpPr>
        <p:spPr>
          <a:xfrm rot="5400000">
            <a:off x="-2055076" y="2030104"/>
            <a:ext cx="6858000" cy="2788921"/>
          </a:xfrm>
          <a:prstGeom prst="triangle">
            <a:avLst>
              <a:gd name="adj" fmla="val 50357"/>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6" name="Picture Placeholder 5">
            <a:extLst>
              <a:ext uri="{FF2B5EF4-FFF2-40B4-BE49-F238E27FC236}">
                <a16:creationId xmlns:a16="http://schemas.microsoft.com/office/drawing/2014/main" id="{2492545C-20D0-41AC-BA2D-5DA1E2435123}"/>
              </a:ext>
            </a:extLst>
          </p:cNvPr>
          <p:cNvPicPr>
            <a:picLocks noGrp="1" noChangeAspect="1"/>
          </p:cNvPicPr>
          <p:nvPr>
            <p:ph type="pic" sz="quarter" idx="10"/>
          </p:nvPr>
        </p:nvPicPr>
        <p:blipFill>
          <a:blip r:embed="rId3"/>
          <a:srcRect l="2022" r="2022"/>
          <a:stretch/>
        </p:blipFill>
        <p:spPr>
          <a:xfrm>
            <a:off x="122097" y="54143"/>
            <a:ext cx="5372990" cy="6803857"/>
          </a:xfrm>
        </p:spPr>
      </p:pic>
      <p:sp>
        <p:nvSpPr>
          <p:cNvPr id="7" name="TextBox 6">
            <a:extLst>
              <a:ext uri="{FF2B5EF4-FFF2-40B4-BE49-F238E27FC236}">
                <a16:creationId xmlns:a16="http://schemas.microsoft.com/office/drawing/2014/main" id="{2DC6223E-1AAC-46C7-BBE9-175419E464A8}"/>
              </a:ext>
            </a:extLst>
          </p:cNvPr>
          <p:cNvSpPr txBox="1"/>
          <p:nvPr/>
        </p:nvSpPr>
        <p:spPr>
          <a:xfrm>
            <a:off x="5595113" y="2148451"/>
            <a:ext cx="4036639" cy="4339650"/>
          </a:xfrm>
          <a:prstGeom prst="rect">
            <a:avLst/>
          </a:prstGeom>
          <a:noFill/>
        </p:spPr>
        <p:txBody>
          <a:bodyPr wrap="square" rtlCol="0">
            <a:spAutoFit/>
          </a:bodyPr>
          <a:lstStyle/>
          <a:p>
            <a:pPr>
              <a:lnSpc>
                <a:spcPct val="200000"/>
              </a:lnSpc>
            </a:pPr>
            <a:r>
              <a:rPr lang="en-AU" sz="2000" b="1" dirty="0">
                <a:solidFill>
                  <a:schemeClr val="accent1"/>
                </a:solidFill>
              </a:rPr>
              <a:t>Technique:</a:t>
            </a:r>
          </a:p>
          <a:p>
            <a:pPr>
              <a:lnSpc>
                <a:spcPct val="200000"/>
              </a:lnSpc>
            </a:pPr>
            <a:r>
              <a:rPr lang="en-AU" sz="2000" b="1" dirty="0">
                <a:solidFill>
                  <a:schemeClr val="accent1"/>
                </a:solidFill>
              </a:rPr>
              <a:t>Positive shin, dorsiflexed foot</a:t>
            </a:r>
          </a:p>
          <a:p>
            <a:pPr>
              <a:lnSpc>
                <a:spcPct val="200000"/>
              </a:lnSpc>
            </a:pPr>
            <a:r>
              <a:rPr lang="en-AU" sz="2000" b="1" dirty="0">
                <a:solidFill>
                  <a:schemeClr val="accent1"/>
                </a:solidFill>
              </a:rPr>
              <a:t>Cue: Knee drives toward target</a:t>
            </a:r>
          </a:p>
          <a:p>
            <a:pPr>
              <a:lnSpc>
                <a:spcPct val="200000"/>
              </a:lnSpc>
            </a:pPr>
            <a:r>
              <a:rPr lang="en-AU" sz="2000" b="1" dirty="0">
                <a:solidFill>
                  <a:schemeClr val="accent1"/>
                </a:solidFill>
              </a:rPr>
              <a:t>Cue: Push down and back </a:t>
            </a:r>
          </a:p>
          <a:p>
            <a:endParaRPr lang="en-AU" sz="2000" b="1" dirty="0">
              <a:solidFill>
                <a:schemeClr val="accent1"/>
              </a:solidFill>
            </a:endParaRPr>
          </a:p>
          <a:p>
            <a:r>
              <a:rPr lang="en-AU" sz="2000" b="1" dirty="0">
                <a:solidFill>
                  <a:schemeClr val="accent1"/>
                </a:solidFill>
              </a:rPr>
              <a:t>Postural Integrity</a:t>
            </a:r>
          </a:p>
          <a:p>
            <a:endParaRPr lang="en-AU" sz="2000" b="1" dirty="0">
              <a:solidFill>
                <a:schemeClr val="accent1"/>
              </a:solidFill>
            </a:endParaRPr>
          </a:p>
          <a:p>
            <a:r>
              <a:rPr lang="en-AU" sz="2000" b="1" dirty="0">
                <a:solidFill>
                  <a:schemeClr val="accent1"/>
                </a:solidFill>
              </a:rPr>
              <a:t>Magnitude of Force</a:t>
            </a:r>
          </a:p>
          <a:p>
            <a:r>
              <a:rPr lang="en-AU" b="1" dirty="0">
                <a:solidFill>
                  <a:schemeClr val="accent1"/>
                </a:solidFill>
              </a:rPr>
              <a:t> </a:t>
            </a:r>
          </a:p>
          <a:p>
            <a:endParaRPr lang="en-AU" dirty="0"/>
          </a:p>
        </p:txBody>
      </p:sp>
      <p:pic>
        <p:nvPicPr>
          <p:cNvPr id="8" name="Picture 7">
            <a:extLst>
              <a:ext uri="{FF2B5EF4-FFF2-40B4-BE49-F238E27FC236}">
                <a16:creationId xmlns:a16="http://schemas.microsoft.com/office/drawing/2014/main" id="{C117FE3A-45A2-4DA2-9F70-19529914ABB7}"/>
              </a:ext>
            </a:extLst>
          </p:cNvPr>
          <p:cNvPicPr>
            <a:picLocks noChangeAspect="1"/>
          </p:cNvPicPr>
          <p:nvPr/>
        </p:nvPicPr>
        <p:blipFill>
          <a:blip r:embed="rId4"/>
          <a:stretch>
            <a:fillRect/>
          </a:stretch>
        </p:blipFill>
        <p:spPr>
          <a:xfrm>
            <a:off x="7686601" y="6014534"/>
            <a:ext cx="1201016" cy="652329"/>
          </a:xfrm>
          <a:prstGeom prst="rect">
            <a:avLst/>
          </a:prstGeom>
        </p:spPr>
      </p:pic>
    </p:spTree>
    <p:extLst>
      <p:ext uri="{BB962C8B-B14F-4D97-AF65-F5344CB8AC3E}">
        <p14:creationId xmlns:p14="http://schemas.microsoft.com/office/powerpoint/2010/main" val="1831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3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350" fill="hold"/>
                                        <p:tgtEl>
                                          <p:spTgt spid="23"/>
                                        </p:tgtEl>
                                        <p:attrNameLst>
                                          <p:attrName>ppt_x</p:attrName>
                                        </p:attrNameLst>
                                      </p:cBhvr>
                                      <p:tavLst>
                                        <p:tav tm="0">
                                          <p:val>
                                            <p:strVal val="0-#ppt_w/2"/>
                                          </p:val>
                                        </p:tav>
                                        <p:tav tm="100000">
                                          <p:val>
                                            <p:strVal val="#ppt_x"/>
                                          </p:val>
                                        </p:tav>
                                      </p:tavLst>
                                    </p:anim>
                                    <p:anim calcmode="lin" valueType="num">
                                      <p:cBhvr additive="base">
                                        <p:cTn id="8" dur="13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4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250" fill="hold"/>
                                        <p:tgtEl>
                                          <p:spTgt spid="24"/>
                                        </p:tgtEl>
                                        <p:attrNameLst>
                                          <p:attrName>ppt_x</p:attrName>
                                        </p:attrNameLst>
                                      </p:cBhvr>
                                      <p:tavLst>
                                        <p:tav tm="0">
                                          <p:val>
                                            <p:strVal val="0-#ppt_w/2"/>
                                          </p:val>
                                        </p:tav>
                                        <p:tav tm="100000">
                                          <p:val>
                                            <p:strVal val="#ppt_x"/>
                                          </p:val>
                                        </p:tav>
                                      </p:tavLst>
                                    </p:anim>
                                    <p:anim calcmode="lin" valueType="num">
                                      <p:cBhvr additive="base">
                                        <p:cTn id="12" dur="1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1" decel="50000" fill="hold" grpId="0" nodeType="withEffect">
                                  <p:stCondLst>
                                    <p:cond delay="21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ppt_x"/>
                                          </p:val>
                                        </p:tav>
                                        <p:tav tm="100000">
                                          <p:val>
                                            <p:strVal val="#ppt_x"/>
                                          </p:val>
                                        </p:tav>
                                      </p:tavLst>
                                    </p:anim>
                                    <p:anim calcmode="lin" valueType="num">
                                      <p:cBhvr additive="base">
                                        <p:cTn id="16" dur="100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4" decel="50000" fill="hold" grpId="0" nodeType="withEffect">
                                  <p:stCondLst>
                                    <p:cond delay="21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3100"/>
                            </p:stCondLst>
                            <p:childTnLst>
                              <p:par>
                                <p:cTn id="22" presetID="10" presetClass="entr" presetSubtype="0" fill="hold" grpId="0" nodeType="afterEffect">
                                  <p:stCondLst>
                                    <p:cond delay="1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3700"/>
                            </p:stCondLst>
                            <p:childTnLst>
                              <p:par>
                                <p:cTn id="26" presetID="10"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C54AE56-9BA2-4C84-B0B6-A8DF4DB903B3}"/>
              </a:ext>
            </a:extLst>
          </p:cNvPr>
          <p:cNvPicPr>
            <a:picLocks noGrp="1" noChangeAspect="1"/>
          </p:cNvPicPr>
          <p:nvPr>
            <p:ph type="pic" sz="quarter" idx="10"/>
          </p:nvPr>
        </p:nvPicPr>
        <p:blipFill>
          <a:blip r:embed="rId2"/>
          <a:srcRect l="23961" r="23961"/>
          <a:stretch>
            <a:fillRect/>
          </a:stretch>
        </p:blipFill>
        <p:spPr/>
      </p:pic>
      <p:sp>
        <p:nvSpPr>
          <p:cNvPr id="6" name="Rectangle 5">
            <a:extLst>
              <a:ext uri="{FF2B5EF4-FFF2-40B4-BE49-F238E27FC236}">
                <a16:creationId xmlns:a16="http://schemas.microsoft.com/office/drawing/2014/main" id="{B11E1471-D5A2-4877-875A-440C53029367}"/>
              </a:ext>
            </a:extLst>
          </p:cNvPr>
          <p:cNvSpPr/>
          <p:nvPr/>
        </p:nvSpPr>
        <p:spPr>
          <a:xfrm>
            <a:off x="168865" y="323666"/>
            <a:ext cx="5166106" cy="1323439"/>
          </a:xfrm>
          <a:prstGeom prst="rect">
            <a:avLst/>
          </a:prstGeom>
        </p:spPr>
        <p:txBody>
          <a:bodyPr wrap="square">
            <a:spAutoFit/>
          </a:bodyPr>
          <a:lstStyle/>
          <a:p>
            <a:r>
              <a:rPr lang="en-AU" sz="4000" b="1" dirty="0">
                <a:ln w="22225">
                  <a:solidFill>
                    <a:schemeClr val="accent2"/>
                  </a:solidFill>
                  <a:prstDash val="solid"/>
                </a:ln>
                <a:solidFill>
                  <a:schemeClr val="accent2">
                    <a:lumMod val="40000"/>
                    <a:lumOff val="60000"/>
                  </a:schemeClr>
                </a:solidFill>
                <a:latin typeface="Arial Black" panose="020B0A04020102020204" pitchFamily="34" charset="0"/>
              </a:rPr>
              <a:t>Technique – </a:t>
            </a:r>
          </a:p>
          <a:p>
            <a:pPr algn="r"/>
            <a:r>
              <a:rPr lang="en-AU" sz="4000" b="1" dirty="0">
                <a:ln w="22225">
                  <a:solidFill>
                    <a:schemeClr val="accent2"/>
                  </a:solidFill>
                  <a:prstDash val="solid"/>
                </a:ln>
                <a:solidFill>
                  <a:schemeClr val="accent2">
                    <a:lumMod val="40000"/>
                    <a:lumOff val="60000"/>
                  </a:schemeClr>
                </a:solidFill>
                <a:latin typeface="Arial Black" panose="020B0A04020102020204" pitchFamily="34" charset="0"/>
              </a:rPr>
              <a:t>Foot strike</a:t>
            </a:r>
          </a:p>
        </p:txBody>
      </p:sp>
      <p:sp>
        <p:nvSpPr>
          <p:cNvPr id="7" name="Text Placeholder 4">
            <a:extLst>
              <a:ext uri="{FF2B5EF4-FFF2-40B4-BE49-F238E27FC236}">
                <a16:creationId xmlns:a16="http://schemas.microsoft.com/office/drawing/2014/main" id="{4DA707CD-3544-4FCA-A086-4EBC6D5B5860}"/>
              </a:ext>
            </a:extLst>
          </p:cNvPr>
          <p:cNvSpPr txBox="1">
            <a:spLocks/>
          </p:cNvSpPr>
          <p:nvPr/>
        </p:nvSpPr>
        <p:spPr>
          <a:xfrm>
            <a:off x="460075" y="1899126"/>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LOOK FOR</a:t>
            </a:r>
            <a:r>
              <a:rPr lang="en-AU" dirty="0"/>
              <a:t>:</a:t>
            </a:r>
          </a:p>
        </p:txBody>
      </p:sp>
      <p:sp>
        <p:nvSpPr>
          <p:cNvPr id="8" name="Content Placeholder 2">
            <a:extLst>
              <a:ext uri="{FF2B5EF4-FFF2-40B4-BE49-F238E27FC236}">
                <a16:creationId xmlns:a16="http://schemas.microsoft.com/office/drawing/2014/main" id="{79AFE373-C46A-4590-A94F-628759FCF38B}"/>
              </a:ext>
            </a:extLst>
          </p:cNvPr>
          <p:cNvSpPr txBox="1">
            <a:spLocks/>
          </p:cNvSpPr>
          <p:nvPr/>
        </p:nvSpPr>
        <p:spPr>
          <a:xfrm>
            <a:off x="460075" y="2303126"/>
            <a:ext cx="3520440" cy="308581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Dorsi-flexion</a:t>
            </a:r>
          </a:p>
          <a:p>
            <a:r>
              <a:rPr lang="en-AU" dirty="0"/>
              <a:t>Mid-foot strike</a:t>
            </a:r>
          </a:p>
          <a:p>
            <a:r>
              <a:rPr lang="en-AU" dirty="0"/>
              <a:t>Strike under the hip</a:t>
            </a:r>
          </a:p>
          <a:p>
            <a:pPr marL="0" indent="0">
              <a:buFont typeface="Tw Cen MT" panose="020B0602020104020603" pitchFamily="34" charset="0"/>
              <a:buNone/>
            </a:pPr>
            <a:endParaRPr lang="en-AU" dirty="0"/>
          </a:p>
          <a:p>
            <a:endParaRPr lang="en-AU" dirty="0"/>
          </a:p>
          <a:p>
            <a:endParaRPr lang="en-AU" dirty="0"/>
          </a:p>
        </p:txBody>
      </p:sp>
      <p:sp>
        <p:nvSpPr>
          <p:cNvPr id="9" name="Text Placeholder 5">
            <a:extLst>
              <a:ext uri="{FF2B5EF4-FFF2-40B4-BE49-F238E27FC236}">
                <a16:creationId xmlns:a16="http://schemas.microsoft.com/office/drawing/2014/main" id="{BC7B471E-AB4A-45AE-987A-BEABE83473BB}"/>
              </a:ext>
            </a:extLst>
          </p:cNvPr>
          <p:cNvSpPr txBox="1">
            <a:spLocks/>
          </p:cNvSpPr>
          <p:nvPr/>
        </p:nvSpPr>
        <p:spPr>
          <a:xfrm>
            <a:off x="460075" y="3668368"/>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Common faults</a:t>
            </a:r>
          </a:p>
        </p:txBody>
      </p:sp>
      <p:sp>
        <p:nvSpPr>
          <p:cNvPr id="10" name="Content Placeholder 6">
            <a:extLst>
              <a:ext uri="{FF2B5EF4-FFF2-40B4-BE49-F238E27FC236}">
                <a16:creationId xmlns:a16="http://schemas.microsoft.com/office/drawing/2014/main" id="{3F55B755-D399-4D3B-A8C7-72FCB980FB9D}"/>
              </a:ext>
            </a:extLst>
          </p:cNvPr>
          <p:cNvSpPr txBox="1">
            <a:spLocks/>
          </p:cNvSpPr>
          <p:nvPr/>
        </p:nvSpPr>
        <p:spPr>
          <a:xfrm>
            <a:off x="460075" y="4162682"/>
            <a:ext cx="3520440" cy="14300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Running on toes</a:t>
            </a:r>
          </a:p>
          <a:p>
            <a:r>
              <a:rPr lang="en-AU" dirty="0"/>
              <a:t>Heavy feet</a:t>
            </a:r>
          </a:p>
          <a:p>
            <a:r>
              <a:rPr lang="en-AU" dirty="0"/>
              <a:t>Foot strikes in front of pelvis</a:t>
            </a:r>
          </a:p>
        </p:txBody>
      </p:sp>
      <p:sp>
        <p:nvSpPr>
          <p:cNvPr id="11" name="TextBox 10">
            <a:extLst>
              <a:ext uri="{FF2B5EF4-FFF2-40B4-BE49-F238E27FC236}">
                <a16:creationId xmlns:a16="http://schemas.microsoft.com/office/drawing/2014/main" id="{58434EEF-D097-4BE3-9E91-888237F532C8}"/>
              </a:ext>
            </a:extLst>
          </p:cNvPr>
          <p:cNvSpPr txBox="1"/>
          <p:nvPr/>
        </p:nvSpPr>
        <p:spPr>
          <a:xfrm>
            <a:off x="1735576" y="6166000"/>
            <a:ext cx="5285117" cy="369332"/>
          </a:xfrm>
          <a:prstGeom prst="rect">
            <a:avLst/>
          </a:prstGeom>
          <a:noFill/>
        </p:spPr>
        <p:txBody>
          <a:bodyPr wrap="square" rtlCol="0">
            <a:spAutoFit/>
          </a:bodyPr>
          <a:lstStyle/>
          <a:p>
            <a:r>
              <a:rPr lang="en-AU" b="1" i="1" dirty="0">
                <a:solidFill>
                  <a:schemeClr val="accent2"/>
                </a:solidFill>
              </a:rPr>
              <a:t>Only interaction with court to transfer force</a:t>
            </a:r>
          </a:p>
        </p:txBody>
      </p:sp>
      <p:pic>
        <p:nvPicPr>
          <p:cNvPr id="13" name="Picture 12">
            <a:extLst>
              <a:ext uri="{FF2B5EF4-FFF2-40B4-BE49-F238E27FC236}">
                <a16:creationId xmlns:a16="http://schemas.microsoft.com/office/drawing/2014/main" id="{08AF9D5E-CED1-40D0-83ED-F7DEAB52EA1A}"/>
              </a:ext>
            </a:extLst>
          </p:cNvPr>
          <p:cNvPicPr>
            <a:picLocks noChangeAspect="1"/>
          </p:cNvPicPr>
          <p:nvPr/>
        </p:nvPicPr>
        <p:blipFill>
          <a:blip r:embed="rId3"/>
          <a:stretch>
            <a:fillRect/>
          </a:stretch>
        </p:blipFill>
        <p:spPr>
          <a:xfrm>
            <a:off x="296087" y="5985527"/>
            <a:ext cx="1204253" cy="651147"/>
          </a:xfrm>
          <a:prstGeom prst="rect">
            <a:avLst/>
          </a:prstGeom>
        </p:spPr>
      </p:pic>
    </p:spTree>
    <p:extLst>
      <p:ext uri="{BB962C8B-B14F-4D97-AF65-F5344CB8AC3E}">
        <p14:creationId xmlns:p14="http://schemas.microsoft.com/office/powerpoint/2010/main" val="274611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C54AE56-9BA2-4C84-B0B6-A8DF4DB903B3}"/>
              </a:ext>
            </a:extLst>
          </p:cNvPr>
          <p:cNvPicPr>
            <a:picLocks noGrp="1" noChangeAspect="1"/>
          </p:cNvPicPr>
          <p:nvPr>
            <p:ph type="pic" sz="quarter" idx="10"/>
          </p:nvPr>
        </p:nvPicPr>
        <p:blipFill>
          <a:blip r:embed="rId2"/>
          <a:stretch>
            <a:fillRect/>
          </a:stretch>
        </p:blipFill>
        <p:spPr>
          <a:xfrm>
            <a:off x="4305372" y="216860"/>
            <a:ext cx="4830793" cy="6544573"/>
          </a:xfrm>
        </p:spPr>
      </p:pic>
      <p:sp>
        <p:nvSpPr>
          <p:cNvPr id="6" name="Rectangle 5">
            <a:extLst>
              <a:ext uri="{FF2B5EF4-FFF2-40B4-BE49-F238E27FC236}">
                <a16:creationId xmlns:a16="http://schemas.microsoft.com/office/drawing/2014/main" id="{B11E1471-D5A2-4877-875A-440C53029367}"/>
              </a:ext>
            </a:extLst>
          </p:cNvPr>
          <p:cNvSpPr/>
          <p:nvPr/>
        </p:nvSpPr>
        <p:spPr>
          <a:xfrm>
            <a:off x="83114" y="238543"/>
            <a:ext cx="5285117" cy="1446550"/>
          </a:xfrm>
          <a:prstGeom prst="rect">
            <a:avLst/>
          </a:prstGeom>
        </p:spPr>
        <p:txBody>
          <a:bodyPr wrap="square">
            <a:spAutoFit/>
          </a:bodyPr>
          <a:lstStyle/>
          <a:p>
            <a:r>
              <a:rPr lang="en-AU" sz="4400" b="1" dirty="0">
                <a:ln w="22225">
                  <a:solidFill>
                    <a:schemeClr val="accent2"/>
                  </a:solidFill>
                  <a:prstDash val="solid"/>
                </a:ln>
                <a:solidFill>
                  <a:schemeClr val="accent2">
                    <a:lumMod val="40000"/>
                    <a:lumOff val="60000"/>
                  </a:schemeClr>
                </a:solidFill>
              </a:rPr>
              <a:t>Technique – </a:t>
            </a:r>
          </a:p>
          <a:p>
            <a:pPr algn="r"/>
            <a:r>
              <a:rPr lang="en-AU" sz="4400" b="1" dirty="0">
                <a:ln w="22225">
                  <a:solidFill>
                    <a:schemeClr val="accent2"/>
                  </a:solidFill>
                  <a:prstDash val="solid"/>
                </a:ln>
                <a:solidFill>
                  <a:schemeClr val="accent2">
                    <a:lumMod val="40000"/>
                    <a:lumOff val="60000"/>
                  </a:schemeClr>
                </a:solidFill>
              </a:rPr>
              <a:t>Foot Recovery</a:t>
            </a:r>
          </a:p>
        </p:txBody>
      </p:sp>
      <p:sp>
        <p:nvSpPr>
          <p:cNvPr id="7" name="Text Placeholder 4">
            <a:extLst>
              <a:ext uri="{FF2B5EF4-FFF2-40B4-BE49-F238E27FC236}">
                <a16:creationId xmlns:a16="http://schemas.microsoft.com/office/drawing/2014/main" id="{4DA707CD-3544-4FCA-A086-4EBC6D5B5860}"/>
              </a:ext>
            </a:extLst>
          </p:cNvPr>
          <p:cNvSpPr txBox="1">
            <a:spLocks/>
          </p:cNvSpPr>
          <p:nvPr/>
        </p:nvSpPr>
        <p:spPr>
          <a:xfrm>
            <a:off x="374519" y="1810715"/>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LOOK FOR</a:t>
            </a:r>
            <a:r>
              <a:rPr lang="en-AU" dirty="0"/>
              <a:t>:</a:t>
            </a:r>
          </a:p>
        </p:txBody>
      </p:sp>
      <p:sp>
        <p:nvSpPr>
          <p:cNvPr id="8" name="Content Placeholder 2">
            <a:extLst>
              <a:ext uri="{FF2B5EF4-FFF2-40B4-BE49-F238E27FC236}">
                <a16:creationId xmlns:a16="http://schemas.microsoft.com/office/drawing/2014/main" id="{79AFE373-C46A-4590-A94F-628759FCF38B}"/>
              </a:ext>
            </a:extLst>
          </p:cNvPr>
          <p:cNvSpPr txBox="1">
            <a:spLocks/>
          </p:cNvSpPr>
          <p:nvPr/>
        </p:nvSpPr>
        <p:spPr>
          <a:xfrm>
            <a:off x="365175" y="2171463"/>
            <a:ext cx="3520440" cy="354976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Quick Recovery</a:t>
            </a:r>
          </a:p>
          <a:p>
            <a:r>
              <a:rPr lang="en-AU" dirty="0"/>
              <a:t>Rigid foot</a:t>
            </a:r>
          </a:p>
          <a:p>
            <a:r>
              <a:rPr lang="en-AU" dirty="0"/>
              <a:t>Short lever </a:t>
            </a:r>
          </a:p>
          <a:p>
            <a:pPr marL="0" indent="0">
              <a:buFont typeface="Tw Cen MT" panose="020B0602020104020603" pitchFamily="34" charset="0"/>
              <a:buNone/>
            </a:pPr>
            <a:endParaRPr lang="en-AU" dirty="0"/>
          </a:p>
          <a:p>
            <a:endParaRPr lang="en-AU" dirty="0"/>
          </a:p>
          <a:p>
            <a:endParaRPr lang="en-AU" dirty="0"/>
          </a:p>
        </p:txBody>
      </p:sp>
      <p:sp>
        <p:nvSpPr>
          <p:cNvPr id="9" name="Text Placeholder 5">
            <a:extLst>
              <a:ext uri="{FF2B5EF4-FFF2-40B4-BE49-F238E27FC236}">
                <a16:creationId xmlns:a16="http://schemas.microsoft.com/office/drawing/2014/main" id="{BC7B471E-AB4A-45AE-987A-BEABE83473BB}"/>
              </a:ext>
            </a:extLst>
          </p:cNvPr>
          <p:cNvSpPr txBox="1">
            <a:spLocks/>
          </p:cNvSpPr>
          <p:nvPr/>
        </p:nvSpPr>
        <p:spPr>
          <a:xfrm>
            <a:off x="355831" y="3489147"/>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Common faults</a:t>
            </a:r>
          </a:p>
        </p:txBody>
      </p:sp>
      <p:sp>
        <p:nvSpPr>
          <p:cNvPr id="10" name="Content Placeholder 6">
            <a:extLst>
              <a:ext uri="{FF2B5EF4-FFF2-40B4-BE49-F238E27FC236}">
                <a16:creationId xmlns:a16="http://schemas.microsoft.com/office/drawing/2014/main" id="{3F55B755-D399-4D3B-A8C7-72FCB980FB9D}"/>
              </a:ext>
            </a:extLst>
          </p:cNvPr>
          <p:cNvSpPr txBox="1">
            <a:spLocks/>
          </p:cNvSpPr>
          <p:nvPr/>
        </p:nvSpPr>
        <p:spPr>
          <a:xfrm>
            <a:off x="355831" y="3958272"/>
            <a:ext cx="3520440" cy="14300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Anterior dominance</a:t>
            </a:r>
          </a:p>
          <a:p>
            <a:r>
              <a:rPr lang="en-AU" dirty="0"/>
              <a:t>Negative running</a:t>
            </a:r>
          </a:p>
          <a:p>
            <a:r>
              <a:rPr lang="en-AU" dirty="0"/>
              <a:t>Windmilling</a:t>
            </a:r>
          </a:p>
          <a:p>
            <a:r>
              <a:rPr lang="en-AU" dirty="0"/>
              <a:t>Long levers</a:t>
            </a:r>
          </a:p>
        </p:txBody>
      </p:sp>
      <p:sp>
        <p:nvSpPr>
          <p:cNvPr id="11" name="TextBox 10">
            <a:extLst>
              <a:ext uri="{FF2B5EF4-FFF2-40B4-BE49-F238E27FC236}">
                <a16:creationId xmlns:a16="http://schemas.microsoft.com/office/drawing/2014/main" id="{58434EEF-D097-4BE3-9E91-888237F532C8}"/>
              </a:ext>
            </a:extLst>
          </p:cNvPr>
          <p:cNvSpPr txBox="1"/>
          <p:nvPr/>
        </p:nvSpPr>
        <p:spPr>
          <a:xfrm>
            <a:off x="1929441" y="6111195"/>
            <a:ext cx="5285117" cy="369332"/>
          </a:xfrm>
          <a:prstGeom prst="rect">
            <a:avLst/>
          </a:prstGeom>
          <a:noFill/>
        </p:spPr>
        <p:txBody>
          <a:bodyPr wrap="square" rtlCol="0">
            <a:spAutoFit/>
          </a:bodyPr>
          <a:lstStyle/>
          <a:p>
            <a:r>
              <a:rPr lang="en-AU" b="1" i="1" dirty="0">
                <a:solidFill>
                  <a:schemeClr val="accent2"/>
                </a:solidFill>
              </a:rPr>
              <a:t>Fuel Efficiency &amp; Kinetic Chain Factors </a:t>
            </a:r>
          </a:p>
        </p:txBody>
      </p:sp>
      <p:pic>
        <p:nvPicPr>
          <p:cNvPr id="13" name="Picture 12">
            <a:extLst>
              <a:ext uri="{FF2B5EF4-FFF2-40B4-BE49-F238E27FC236}">
                <a16:creationId xmlns:a16="http://schemas.microsoft.com/office/drawing/2014/main" id="{08AF9D5E-CED1-40D0-83ED-F7DEAB52EA1A}"/>
              </a:ext>
            </a:extLst>
          </p:cNvPr>
          <p:cNvPicPr>
            <a:picLocks noChangeAspect="1"/>
          </p:cNvPicPr>
          <p:nvPr/>
        </p:nvPicPr>
        <p:blipFill>
          <a:blip r:embed="rId3"/>
          <a:stretch>
            <a:fillRect/>
          </a:stretch>
        </p:blipFill>
        <p:spPr>
          <a:xfrm>
            <a:off x="296087" y="5985527"/>
            <a:ext cx="1204253" cy="651147"/>
          </a:xfrm>
          <a:prstGeom prst="rect">
            <a:avLst/>
          </a:prstGeom>
        </p:spPr>
      </p:pic>
    </p:spTree>
    <p:extLst>
      <p:ext uri="{BB962C8B-B14F-4D97-AF65-F5344CB8AC3E}">
        <p14:creationId xmlns:p14="http://schemas.microsoft.com/office/powerpoint/2010/main" val="272908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C54AE56-9BA2-4C84-B0B6-A8DF4DB903B3}"/>
              </a:ext>
            </a:extLst>
          </p:cNvPr>
          <p:cNvPicPr>
            <a:picLocks noGrp="1" noChangeAspect="1"/>
          </p:cNvPicPr>
          <p:nvPr>
            <p:ph type="pic" sz="quarter" idx="10"/>
          </p:nvPr>
        </p:nvPicPr>
        <p:blipFill>
          <a:blip r:embed="rId2"/>
          <a:stretch>
            <a:fillRect/>
          </a:stretch>
        </p:blipFill>
        <p:spPr>
          <a:xfrm>
            <a:off x="4203940" y="63260"/>
            <a:ext cx="4830793" cy="6659593"/>
          </a:xfrm>
        </p:spPr>
      </p:pic>
      <p:sp>
        <p:nvSpPr>
          <p:cNvPr id="6" name="Rectangle 5">
            <a:extLst>
              <a:ext uri="{FF2B5EF4-FFF2-40B4-BE49-F238E27FC236}">
                <a16:creationId xmlns:a16="http://schemas.microsoft.com/office/drawing/2014/main" id="{B11E1471-D5A2-4877-875A-440C53029367}"/>
              </a:ext>
            </a:extLst>
          </p:cNvPr>
          <p:cNvSpPr/>
          <p:nvPr/>
        </p:nvSpPr>
        <p:spPr>
          <a:xfrm>
            <a:off x="168903" y="218513"/>
            <a:ext cx="5317498" cy="1446550"/>
          </a:xfrm>
          <a:prstGeom prst="rect">
            <a:avLst/>
          </a:prstGeom>
        </p:spPr>
        <p:txBody>
          <a:bodyPr wrap="square">
            <a:spAutoFit/>
          </a:bodyPr>
          <a:lstStyle/>
          <a:p>
            <a:r>
              <a:rPr lang="en-AU" sz="4400" b="1" dirty="0">
                <a:ln w="22225">
                  <a:solidFill>
                    <a:schemeClr val="accent2"/>
                  </a:solidFill>
                  <a:prstDash val="solid"/>
                </a:ln>
                <a:solidFill>
                  <a:schemeClr val="accent2">
                    <a:lumMod val="40000"/>
                    <a:lumOff val="60000"/>
                  </a:schemeClr>
                </a:solidFill>
              </a:rPr>
              <a:t>Technique – </a:t>
            </a:r>
          </a:p>
          <a:p>
            <a:pPr algn="r"/>
            <a:r>
              <a:rPr lang="en-AU" sz="4400" b="1" dirty="0">
                <a:ln w="22225">
                  <a:solidFill>
                    <a:schemeClr val="accent2"/>
                  </a:solidFill>
                  <a:prstDash val="solid"/>
                </a:ln>
                <a:solidFill>
                  <a:schemeClr val="accent2">
                    <a:lumMod val="40000"/>
                    <a:lumOff val="60000"/>
                  </a:schemeClr>
                </a:solidFill>
              </a:rPr>
              <a:t>Stride Cycle</a:t>
            </a:r>
          </a:p>
        </p:txBody>
      </p:sp>
      <p:sp>
        <p:nvSpPr>
          <p:cNvPr id="7" name="Text Placeholder 4">
            <a:extLst>
              <a:ext uri="{FF2B5EF4-FFF2-40B4-BE49-F238E27FC236}">
                <a16:creationId xmlns:a16="http://schemas.microsoft.com/office/drawing/2014/main" id="{4DA707CD-3544-4FCA-A086-4EBC6D5B5860}"/>
              </a:ext>
            </a:extLst>
          </p:cNvPr>
          <p:cNvSpPr txBox="1">
            <a:spLocks/>
          </p:cNvSpPr>
          <p:nvPr/>
        </p:nvSpPr>
        <p:spPr>
          <a:xfrm>
            <a:off x="355831" y="1802366"/>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LOOK FOR</a:t>
            </a:r>
            <a:r>
              <a:rPr lang="en-AU" dirty="0"/>
              <a:t>:</a:t>
            </a:r>
          </a:p>
        </p:txBody>
      </p:sp>
      <p:sp>
        <p:nvSpPr>
          <p:cNvPr id="8" name="Content Placeholder 2">
            <a:extLst>
              <a:ext uri="{FF2B5EF4-FFF2-40B4-BE49-F238E27FC236}">
                <a16:creationId xmlns:a16="http://schemas.microsoft.com/office/drawing/2014/main" id="{79AFE373-C46A-4590-A94F-628759FCF38B}"/>
              </a:ext>
            </a:extLst>
          </p:cNvPr>
          <p:cNvSpPr txBox="1">
            <a:spLocks/>
          </p:cNvSpPr>
          <p:nvPr/>
        </p:nvSpPr>
        <p:spPr>
          <a:xfrm>
            <a:off x="355831" y="2228086"/>
            <a:ext cx="3520440" cy="354976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Hip Position</a:t>
            </a:r>
          </a:p>
          <a:p>
            <a:r>
              <a:rPr lang="en-AU" dirty="0"/>
              <a:t>Knee driving </a:t>
            </a:r>
            <a:r>
              <a:rPr lang="en-AU" dirty="0" err="1"/>
              <a:t>fwd</a:t>
            </a:r>
            <a:endParaRPr lang="en-AU" dirty="0"/>
          </a:p>
          <a:p>
            <a:r>
              <a:rPr lang="en-AU" dirty="0"/>
              <a:t>High COM</a:t>
            </a:r>
          </a:p>
          <a:p>
            <a:r>
              <a:rPr lang="en-AU" dirty="0"/>
              <a:t>Strong Downward Strike</a:t>
            </a:r>
          </a:p>
          <a:p>
            <a:pPr marL="0" indent="0">
              <a:buFont typeface="Tw Cen MT" panose="020B0602020104020603" pitchFamily="34" charset="0"/>
              <a:buNone/>
            </a:pPr>
            <a:endParaRPr lang="en-AU" dirty="0"/>
          </a:p>
          <a:p>
            <a:endParaRPr lang="en-AU" dirty="0"/>
          </a:p>
          <a:p>
            <a:endParaRPr lang="en-AU" dirty="0"/>
          </a:p>
        </p:txBody>
      </p:sp>
      <p:sp>
        <p:nvSpPr>
          <p:cNvPr id="9" name="Text Placeholder 5">
            <a:extLst>
              <a:ext uri="{FF2B5EF4-FFF2-40B4-BE49-F238E27FC236}">
                <a16:creationId xmlns:a16="http://schemas.microsoft.com/office/drawing/2014/main" id="{BC7B471E-AB4A-45AE-987A-BEABE83473BB}"/>
              </a:ext>
            </a:extLst>
          </p:cNvPr>
          <p:cNvSpPr txBox="1">
            <a:spLocks/>
          </p:cNvSpPr>
          <p:nvPr/>
        </p:nvSpPr>
        <p:spPr>
          <a:xfrm>
            <a:off x="355831" y="4053926"/>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Common faults</a:t>
            </a:r>
          </a:p>
        </p:txBody>
      </p:sp>
      <p:sp>
        <p:nvSpPr>
          <p:cNvPr id="10" name="Content Placeholder 6">
            <a:extLst>
              <a:ext uri="{FF2B5EF4-FFF2-40B4-BE49-F238E27FC236}">
                <a16:creationId xmlns:a16="http://schemas.microsoft.com/office/drawing/2014/main" id="{3F55B755-D399-4D3B-A8C7-72FCB980FB9D}"/>
              </a:ext>
            </a:extLst>
          </p:cNvPr>
          <p:cNvSpPr txBox="1">
            <a:spLocks/>
          </p:cNvSpPr>
          <p:nvPr/>
        </p:nvSpPr>
        <p:spPr>
          <a:xfrm>
            <a:off x="355831" y="4461397"/>
            <a:ext cx="3520440" cy="14300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Sitting low (COM)</a:t>
            </a:r>
          </a:p>
          <a:p>
            <a:r>
              <a:rPr lang="en-AU" dirty="0"/>
              <a:t>Shuffling</a:t>
            </a:r>
          </a:p>
          <a:p>
            <a:r>
              <a:rPr lang="en-AU" dirty="0"/>
              <a:t>Up and Down Movements</a:t>
            </a:r>
          </a:p>
          <a:p>
            <a:r>
              <a:rPr lang="en-AU" dirty="0"/>
              <a:t>Little Force</a:t>
            </a:r>
          </a:p>
        </p:txBody>
      </p:sp>
      <p:sp>
        <p:nvSpPr>
          <p:cNvPr id="11" name="TextBox 10">
            <a:extLst>
              <a:ext uri="{FF2B5EF4-FFF2-40B4-BE49-F238E27FC236}">
                <a16:creationId xmlns:a16="http://schemas.microsoft.com/office/drawing/2014/main" id="{58434EEF-D097-4BE3-9E91-888237F532C8}"/>
              </a:ext>
            </a:extLst>
          </p:cNvPr>
          <p:cNvSpPr txBox="1"/>
          <p:nvPr/>
        </p:nvSpPr>
        <p:spPr>
          <a:xfrm>
            <a:off x="436380" y="6304073"/>
            <a:ext cx="6786840" cy="369332"/>
          </a:xfrm>
          <a:prstGeom prst="rect">
            <a:avLst/>
          </a:prstGeom>
          <a:noFill/>
        </p:spPr>
        <p:txBody>
          <a:bodyPr wrap="square" rtlCol="0">
            <a:spAutoFit/>
          </a:bodyPr>
          <a:lstStyle/>
          <a:p>
            <a:r>
              <a:rPr lang="en-AU" b="1" dirty="0">
                <a:solidFill>
                  <a:schemeClr val="accent2"/>
                </a:solidFill>
              </a:rPr>
              <a:t>Stride time </a:t>
            </a:r>
            <a:r>
              <a:rPr lang="en-AU" dirty="0">
                <a:solidFill>
                  <a:schemeClr val="accent2"/>
                </a:solidFill>
              </a:rPr>
              <a:t>= stride speed x angular velocity</a:t>
            </a:r>
            <a:endParaRPr lang="en-AU" b="1" i="1" dirty="0">
              <a:solidFill>
                <a:schemeClr val="accent2"/>
              </a:solidFill>
            </a:endParaRPr>
          </a:p>
        </p:txBody>
      </p:sp>
      <p:pic>
        <p:nvPicPr>
          <p:cNvPr id="13" name="Picture 12">
            <a:extLst>
              <a:ext uri="{FF2B5EF4-FFF2-40B4-BE49-F238E27FC236}">
                <a16:creationId xmlns:a16="http://schemas.microsoft.com/office/drawing/2014/main" id="{08AF9D5E-CED1-40D0-83ED-F7DEAB52EA1A}"/>
              </a:ext>
            </a:extLst>
          </p:cNvPr>
          <p:cNvPicPr>
            <a:picLocks noChangeAspect="1"/>
          </p:cNvPicPr>
          <p:nvPr/>
        </p:nvPicPr>
        <p:blipFill>
          <a:blip r:embed="rId3"/>
          <a:stretch>
            <a:fillRect/>
          </a:stretch>
        </p:blipFill>
        <p:spPr>
          <a:xfrm>
            <a:off x="7684875" y="218513"/>
            <a:ext cx="1204253" cy="651147"/>
          </a:xfrm>
          <a:prstGeom prst="rect">
            <a:avLst/>
          </a:prstGeom>
        </p:spPr>
      </p:pic>
    </p:spTree>
    <p:extLst>
      <p:ext uri="{BB962C8B-B14F-4D97-AF65-F5344CB8AC3E}">
        <p14:creationId xmlns:p14="http://schemas.microsoft.com/office/powerpoint/2010/main" val="1803983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2F41069A-62C4-43AA-89F0-3E61321CE6AD}"/>
              </a:ext>
            </a:extLst>
          </p:cNvPr>
          <p:cNvSpPr txBox="1"/>
          <p:nvPr/>
        </p:nvSpPr>
        <p:spPr>
          <a:xfrm>
            <a:off x="828692" y="670032"/>
            <a:ext cx="7670006" cy="553999"/>
          </a:xfrm>
          <a:prstGeom prst="rect">
            <a:avLst/>
          </a:prstGeom>
          <a:noFill/>
          <a:ln>
            <a:noFill/>
          </a:ln>
        </p:spPr>
        <p:txBody>
          <a:bodyPr wrap="square" lIns="0" tIns="0" rIns="0" bIns="0" rtlCol="0">
            <a:noAutofit/>
          </a:bodyPr>
          <a:lstStyle/>
          <a:p>
            <a:pPr algn="ctr"/>
            <a:r>
              <a:rPr lang="en-US" sz="4000" b="1" spc="50" dirty="0">
                <a:ln w="0"/>
                <a:solidFill>
                  <a:schemeClr val="bg2"/>
                </a:solidFill>
                <a:effectLst>
                  <a:innerShdw blurRad="63500" dist="50800" dir="13500000">
                    <a:srgbClr val="000000">
                      <a:alpha val="50000"/>
                    </a:srgbClr>
                  </a:innerShdw>
                </a:effectLst>
                <a:latin typeface="Arial Black" panose="020B0A04020102020204" pitchFamily="34" charset="0"/>
                <a:ea typeface="Source Sans Pro ExtraLight" charset="0"/>
                <a:cs typeface="Source Sans Pro ExtraLight" charset="0"/>
              </a:rPr>
              <a:t>A 4 POINT APPROACH </a:t>
            </a:r>
            <a:endParaRPr lang="en-US" sz="4000" b="1" spc="50" dirty="0">
              <a:ln w="0"/>
              <a:solidFill>
                <a:schemeClr val="bg2"/>
              </a:solidFill>
              <a:effectLst>
                <a:innerShdw blurRad="63500" dist="50800" dir="13500000">
                  <a:srgbClr val="000000">
                    <a:alpha val="50000"/>
                  </a:srgbClr>
                </a:innerShdw>
              </a:effectLst>
              <a:latin typeface="Arial Black" panose="020B0A04020102020204" pitchFamily="34" charset="0"/>
              <a:ea typeface="Calibri" charset="0"/>
              <a:cs typeface="Calibri" charset="0"/>
            </a:endParaRPr>
          </a:p>
        </p:txBody>
      </p:sp>
      <p:pic>
        <p:nvPicPr>
          <p:cNvPr id="2" name="Picture 1">
            <a:extLst>
              <a:ext uri="{FF2B5EF4-FFF2-40B4-BE49-F238E27FC236}">
                <a16:creationId xmlns:a16="http://schemas.microsoft.com/office/drawing/2014/main" id="{5C0EC747-5AFC-4AAB-99AE-6DADD3D0F6D6}"/>
              </a:ext>
            </a:extLst>
          </p:cNvPr>
          <p:cNvPicPr>
            <a:picLocks noChangeAspect="1"/>
          </p:cNvPicPr>
          <p:nvPr/>
        </p:nvPicPr>
        <p:blipFill>
          <a:blip r:embed="rId2"/>
          <a:stretch>
            <a:fillRect/>
          </a:stretch>
        </p:blipFill>
        <p:spPr>
          <a:xfrm>
            <a:off x="7119102" y="5913550"/>
            <a:ext cx="1661448" cy="652329"/>
          </a:xfrm>
          <a:prstGeom prst="rect">
            <a:avLst/>
          </a:prstGeom>
        </p:spPr>
      </p:pic>
      <p:sp>
        <p:nvSpPr>
          <p:cNvPr id="18" name="TextBox 17">
            <a:extLst>
              <a:ext uri="{FF2B5EF4-FFF2-40B4-BE49-F238E27FC236}">
                <a16:creationId xmlns:a16="http://schemas.microsoft.com/office/drawing/2014/main" id="{4053610B-A52B-46B8-929A-A5F69B2432BA}"/>
              </a:ext>
            </a:extLst>
          </p:cNvPr>
          <p:cNvSpPr txBox="1"/>
          <p:nvPr/>
        </p:nvSpPr>
        <p:spPr>
          <a:xfrm>
            <a:off x="415420" y="1676451"/>
            <a:ext cx="8728580" cy="4647426"/>
          </a:xfrm>
          <a:prstGeom prst="rect">
            <a:avLst/>
          </a:prstGeom>
          <a:noFill/>
        </p:spPr>
        <p:txBody>
          <a:bodyPr wrap="square" rtlCol="0">
            <a:spAutoFit/>
          </a:bodyPr>
          <a:lstStyle/>
          <a:p>
            <a:endParaRPr lang="en-AU" sz="2000" dirty="0">
              <a:latin typeface="+mj-lt"/>
            </a:endParaRPr>
          </a:p>
          <a:p>
            <a:pPr>
              <a:lnSpc>
                <a:spcPct val="150000"/>
              </a:lnSpc>
            </a:pPr>
            <a:r>
              <a:rPr lang="en-AU" sz="2000" dirty="0">
                <a:latin typeface="+mj-lt"/>
              </a:rPr>
              <a:t>1. 	Address any high risk imbalances / irregularities that could lead to injury </a:t>
            </a:r>
          </a:p>
          <a:p>
            <a:pPr>
              <a:lnSpc>
                <a:spcPct val="150000"/>
              </a:lnSpc>
            </a:pPr>
            <a:endParaRPr lang="en-AU" sz="2000" dirty="0">
              <a:latin typeface="+mj-lt"/>
            </a:endParaRPr>
          </a:p>
          <a:p>
            <a:pPr marL="457200" indent="-457200">
              <a:lnSpc>
                <a:spcPct val="150000"/>
              </a:lnSpc>
              <a:buAutoNum type="arabicPeriod" startAt="2"/>
            </a:pPr>
            <a:r>
              <a:rPr lang="en-AU" sz="2000" dirty="0">
                <a:latin typeface="+mj-lt"/>
              </a:rPr>
              <a:t>Learn correct Speed, COD and Lifting technique to maximise athletic </a:t>
            </a:r>
          </a:p>
          <a:p>
            <a:pPr>
              <a:lnSpc>
                <a:spcPct val="150000"/>
              </a:lnSpc>
            </a:pPr>
            <a:r>
              <a:rPr lang="en-AU" sz="2000" dirty="0">
                <a:latin typeface="+mj-lt"/>
              </a:rPr>
              <a:t>         potential</a:t>
            </a:r>
          </a:p>
          <a:p>
            <a:pPr>
              <a:lnSpc>
                <a:spcPct val="150000"/>
              </a:lnSpc>
            </a:pPr>
            <a:endParaRPr lang="en-AU" sz="2000" dirty="0">
              <a:latin typeface="+mj-lt"/>
            </a:endParaRPr>
          </a:p>
          <a:p>
            <a:pPr>
              <a:lnSpc>
                <a:spcPct val="150000"/>
              </a:lnSpc>
            </a:pPr>
            <a:r>
              <a:rPr lang="en-AU" sz="2000" dirty="0">
                <a:latin typeface="+mj-lt"/>
              </a:rPr>
              <a:t>3. 	Develop Elastic strength and Explosive power </a:t>
            </a:r>
          </a:p>
          <a:p>
            <a:pPr>
              <a:lnSpc>
                <a:spcPct val="150000"/>
              </a:lnSpc>
            </a:pPr>
            <a:endParaRPr lang="en-AU" sz="2000" dirty="0">
              <a:latin typeface="+mj-lt"/>
            </a:endParaRPr>
          </a:p>
          <a:p>
            <a:pPr>
              <a:lnSpc>
                <a:spcPct val="150000"/>
              </a:lnSpc>
            </a:pPr>
            <a:r>
              <a:rPr lang="en-AU" sz="2000" dirty="0">
                <a:latin typeface="+mj-lt"/>
              </a:rPr>
              <a:t>4. 	Use mobilisation techniques for tissue integrity, recovery &amp; regeneration</a:t>
            </a:r>
          </a:p>
          <a:p>
            <a:endParaRPr lang="en-AU" dirty="0"/>
          </a:p>
          <a:p>
            <a:endParaRPr lang="en-AU" dirty="0"/>
          </a:p>
        </p:txBody>
      </p:sp>
    </p:spTree>
    <p:extLst>
      <p:ext uri="{BB962C8B-B14F-4D97-AF65-F5344CB8AC3E}">
        <p14:creationId xmlns:p14="http://schemas.microsoft.com/office/powerpoint/2010/main" val="135899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C54AE56-9BA2-4C84-B0B6-A8DF4DB903B3}"/>
              </a:ext>
            </a:extLst>
          </p:cNvPr>
          <p:cNvPicPr>
            <a:picLocks noGrp="1" noChangeAspect="1"/>
          </p:cNvPicPr>
          <p:nvPr>
            <p:ph type="pic" sz="quarter" idx="10"/>
          </p:nvPr>
        </p:nvPicPr>
        <p:blipFill>
          <a:blip r:embed="rId2"/>
          <a:stretch>
            <a:fillRect/>
          </a:stretch>
        </p:blipFill>
        <p:spPr>
          <a:xfrm>
            <a:off x="4146431" y="113580"/>
            <a:ext cx="4928559" cy="6630839"/>
          </a:xfrm>
        </p:spPr>
      </p:pic>
      <p:sp>
        <p:nvSpPr>
          <p:cNvPr id="6" name="Rectangle 5">
            <a:extLst>
              <a:ext uri="{FF2B5EF4-FFF2-40B4-BE49-F238E27FC236}">
                <a16:creationId xmlns:a16="http://schemas.microsoft.com/office/drawing/2014/main" id="{B11E1471-D5A2-4877-875A-440C53029367}"/>
              </a:ext>
            </a:extLst>
          </p:cNvPr>
          <p:cNvSpPr/>
          <p:nvPr/>
        </p:nvSpPr>
        <p:spPr>
          <a:xfrm>
            <a:off x="69010" y="306765"/>
            <a:ext cx="5306730" cy="1446550"/>
          </a:xfrm>
          <a:prstGeom prst="rect">
            <a:avLst/>
          </a:prstGeom>
        </p:spPr>
        <p:txBody>
          <a:bodyPr wrap="square">
            <a:spAutoFit/>
          </a:bodyPr>
          <a:lstStyle/>
          <a:p>
            <a:r>
              <a:rPr lang="en-AU" sz="4400" b="1" dirty="0">
                <a:ln w="22225">
                  <a:solidFill>
                    <a:schemeClr val="accent2"/>
                  </a:solidFill>
                  <a:prstDash val="solid"/>
                </a:ln>
                <a:solidFill>
                  <a:schemeClr val="accent2">
                    <a:lumMod val="40000"/>
                    <a:lumOff val="60000"/>
                  </a:schemeClr>
                </a:solidFill>
              </a:rPr>
              <a:t>Technique –   </a:t>
            </a:r>
          </a:p>
          <a:p>
            <a:r>
              <a:rPr lang="en-AU" sz="4400" b="1" dirty="0">
                <a:ln w="22225">
                  <a:solidFill>
                    <a:schemeClr val="accent2"/>
                  </a:solidFill>
                  <a:prstDash val="solid"/>
                </a:ln>
                <a:solidFill>
                  <a:schemeClr val="accent2">
                    <a:lumMod val="40000"/>
                    <a:lumOff val="60000"/>
                  </a:schemeClr>
                </a:solidFill>
              </a:rPr>
              <a:t>                 Decelerating</a:t>
            </a:r>
          </a:p>
        </p:txBody>
      </p:sp>
      <p:sp>
        <p:nvSpPr>
          <p:cNvPr id="7" name="Text Placeholder 4">
            <a:extLst>
              <a:ext uri="{FF2B5EF4-FFF2-40B4-BE49-F238E27FC236}">
                <a16:creationId xmlns:a16="http://schemas.microsoft.com/office/drawing/2014/main" id="{4DA707CD-3544-4FCA-A086-4EBC6D5B5860}"/>
              </a:ext>
            </a:extLst>
          </p:cNvPr>
          <p:cNvSpPr txBox="1">
            <a:spLocks/>
          </p:cNvSpPr>
          <p:nvPr/>
        </p:nvSpPr>
        <p:spPr>
          <a:xfrm>
            <a:off x="330074" y="2105563"/>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LOOK FOR</a:t>
            </a:r>
            <a:r>
              <a:rPr lang="en-AU" dirty="0"/>
              <a:t>:</a:t>
            </a:r>
          </a:p>
        </p:txBody>
      </p:sp>
      <p:sp>
        <p:nvSpPr>
          <p:cNvPr id="8" name="Content Placeholder 2">
            <a:extLst>
              <a:ext uri="{FF2B5EF4-FFF2-40B4-BE49-F238E27FC236}">
                <a16:creationId xmlns:a16="http://schemas.microsoft.com/office/drawing/2014/main" id="{79AFE373-C46A-4590-A94F-628759FCF38B}"/>
              </a:ext>
            </a:extLst>
          </p:cNvPr>
          <p:cNvSpPr txBox="1">
            <a:spLocks/>
          </p:cNvSpPr>
          <p:nvPr/>
        </p:nvSpPr>
        <p:spPr>
          <a:xfrm>
            <a:off x="309945" y="2657085"/>
            <a:ext cx="3520440" cy="354976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COM low</a:t>
            </a:r>
          </a:p>
          <a:p>
            <a:r>
              <a:rPr lang="en-AU" dirty="0"/>
              <a:t>Shorter steps</a:t>
            </a:r>
          </a:p>
          <a:p>
            <a:r>
              <a:rPr lang="en-AU" dirty="0"/>
              <a:t>Shoulders behind hips</a:t>
            </a:r>
          </a:p>
          <a:p>
            <a:r>
              <a:rPr lang="en-AU" dirty="0"/>
              <a:t>Postural control</a:t>
            </a:r>
          </a:p>
          <a:p>
            <a:endParaRPr lang="en-AU" dirty="0"/>
          </a:p>
          <a:p>
            <a:pPr marL="0" indent="0">
              <a:buFont typeface="Tw Cen MT" panose="020B0602020104020603" pitchFamily="34" charset="0"/>
              <a:buNone/>
            </a:pPr>
            <a:endParaRPr lang="en-AU" dirty="0"/>
          </a:p>
          <a:p>
            <a:endParaRPr lang="en-AU" dirty="0"/>
          </a:p>
          <a:p>
            <a:endParaRPr lang="en-AU" dirty="0"/>
          </a:p>
        </p:txBody>
      </p:sp>
      <p:sp>
        <p:nvSpPr>
          <p:cNvPr id="9" name="Text Placeholder 5">
            <a:extLst>
              <a:ext uri="{FF2B5EF4-FFF2-40B4-BE49-F238E27FC236}">
                <a16:creationId xmlns:a16="http://schemas.microsoft.com/office/drawing/2014/main" id="{BC7B471E-AB4A-45AE-987A-BEABE83473BB}"/>
              </a:ext>
            </a:extLst>
          </p:cNvPr>
          <p:cNvSpPr txBox="1">
            <a:spLocks/>
          </p:cNvSpPr>
          <p:nvPr/>
        </p:nvSpPr>
        <p:spPr>
          <a:xfrm>
            <a:off x="330074" y="4663548"/>
            <a:ext cx="3520440" cy="4572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b="1" dirty="0">
                <a:solidFill>
                  <a:schemeClr val="accent6"/>
                </a:solidFill>
              </a:rPr>
              <a:t>Common faults</a:t>
            </a:r>
          </a:p>
        </p:txBody>
      </p:sp>
      <p:sp>
        <p:nvSpPr>
          <p:cNvPr id="10" name="Content Placeholder 6">
            <a:extLst>
              <a:ext uri="{FF2B5EF4-FFF2-40B4-BE49-F238E27FC236}">
                <a16:creationId xmlns:a16="http://schemas.microsoft.com/office/drawing/2014/main" id="{3F55B755-D399-4D3B-A8C7-72FCB980FB9D}"/>
              </a:ext>
            </a:extLst>
          </p:cNvPr>
          <p:cNvSpPr txBox="1">
            <a:spLocks/>
          </p:cNvSpPr>
          <p:nvPr/>
        </p:nvSpPr>
        <p:spPr>
          <a:xfrm>
            <a:off x="355831" y="5251793"/>
            <a:ext cx="3520440" cy="14300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AU" dirty="0"/>
              <a:t>Lack of Eccentric Control</a:t>
            </a:r>
          </a:p>
          <a:p>
            <a:r>
              <a:rPr lang="en-AU" dirty="0"/>
              <a:t>Lack of Postural Integrity</a:t>
            </a:r>
          </a:p>
          <a:p>
            <a:endParaRPr lang="en-AU" dirty="0"/>
          </a:p>
        </p:txBody>
      </p:sp>
      <p:pic>
        <p:nvPicPr>
          <p:cNvPr id="13" name="Picture 12">
            <a:extLst>
              <a:ext uri="{FF2B5EF4-FFF2-40B4-BE49-F238E27FC236}">
                <a16:creationId xmlns:a16="http://schemas.microsoft.com/office/drawing/2014/main" id="{08AF9D5E-CED1-40D0-83ED-F7DEAB52EA1A}"/>
              </a:ext>
            </a:extLst>
          </p:cNvPr>
          <p:cNvPicPr>
            <a:picLocks noChangeAspect="1"/>
          </p:cNvPicPr>
          <p:nvPr/>
        </p:nvPicPr>
        <p:blipFill>
          <a:blip r:embed="rId3"/>
          <a:stretch>
            <a:fillRect/>
          </a:stretch>
        </p:blipFill>
        <p:spPr>
          <a:xfrm>
            <a:off x="7783886" y="184626"/>
            <a:ext cx="1204253" cy="651147"/>
          </a:xfrm>
          <a:prstGeom prst="rect">
            <a:avLst/>
          </a:prstGeom>
        </p:spPr>
      </p:pic>
    </p:spTree>
    <p:extLst>
      <p:ext uri="{BB962C8B-B14F-4D97-AF65-F5344CB8AC3E}">
        <p14:creationId xmlns:p14="http://schemas.microsoft.com/office/powerpoint/2010/main" val="270712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Chevron 38">
            <a:extLst>
              <a:ext uri="{FF2B5EF4-FFF2-40B4-BE49-F238E27FC236}">
                <a16:creationId xmlns:a16="http://schemas.microsoft.com/office/drawing/2014/main" id="{B8726C10-3E42-40F7-BDD5-77D0F88B8405}"/>
              </a:ext>
            </a:extLst>
          </p:cNvPr>
          <p:cNvSpPr/>
          <p:nvPr/>
        </p:nvSpPr>
        <p:spPr>
          <a:xfrm>
            <a:off x="8035433" y="3795623"/>
            <a:ext cx="1788575" cy="461665"/>
          </a:xfrm>
          <a:prstGeom prst="chevron">
            <a:avLst/>
          </a:prstGeom>
          <a:solidFill>
            <a:schemeClr val="tx2">
              <a:lumMod val="75000"/>
            </a:schemeClr>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37" name="Group 36">
            <a:extLst>
              <a:ext uri="{FF2B5EF4-FFF2-40B4-BE49-F238E27FC236}">
                <a16:creationId xmlns:a16="http://schemas.microsoft.com/office/drawing/2014/main" id="{8CFDEEE8-CB86-4A5A-80B5-AA12FD76B33A}"/>
              </a:ext>
            </a:extLst>
          </p:cNvPr>
          <p:cNvGrpSpPr/>
          <p:nvPr/>
        </p:nvGrpSpPr>
        <p:grpSpPr>
          <a:xfrm>
            <a:off x="6246857" y="3780274"/>
            <a:ext cx="1788575" cy="461666"/>
            <a:chOff x="8329141" y="3780268"/>
            <a:chExt cx="2384767" cy="461665"/>
          </a:xfrm>
        </p:grpSpPr>
        <p:sp>
          <p:nvSpPr>
            <p:cNvPr id="39" name="Arrow: Chevron 38">
              <a:extLst>
                <a:ext uri="{FF2B5EF4-FFF2-40B4-BE49-F238E27FC236}">
                  <a16:creationId xmlns:a16="http://schemas.microsoft.com/office/drawing/2014/main" id="{85A79892-DAE4-4F21-BCDD-4136B1BF770C}"/>
                </a:ext>
              </a:extLst>
            </p:cNvPr>
            <p:cNvSpPr/>
            <p:nvPr/>
          </p:nvSpPr>
          <p:spPr>
            <a:xfrm>
              <a:off x="8329141" y="3780268"/>
              <a:ext cx="2384767" cy="461665"/>
            </a:xfrm>
            <a:prstGeom prst="chevron">
              <a:avLst/>
            </a:prstGeom>
            <a:solidFill>
              <a:schemeClr val="accent2">
                <a:lumMod val="75000"/>
              </a:schemeClr>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0" name="TextBox 39">
              <a:extLst>
                <a:ext uri="{FF2B5EF4-FFF2-40B4-BE49-F238E27FC236}">
                  <a16:creationId xmlns:a16="http://schemas.microsoft.com/office/drawing/2014/main" id="{B32A610E-1B1D-4402-9787-9D71DCC19325}"/>
                </a:ext>
              </a:extLst>
            </p:cNvPr>
            <p:cNvSpPr txBox="1"/>
            <p:nvPr/>
          </p:nvSpPr>
          <p:spPr>
            <a:xfrm>
              <a:off x="8927246" y="3895685"/>
              <a:ext cx="1290159" cy="230832"/>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Contesting</a:t>
              </a:r>
              <a:endParaRPr lang="en-GB" sz="2400" b="1" dirty="0">
                <a:solidFill>
                  <a:schemeClr val="bg1"/>
                </a:solidFill>
                <a:latin typeface="Calibri Bold" charset="0"/>
                <a:ea typeface="Calibri Bold" charset="0"/>
              </a:endParaRPr>
            </a:p>
          </p:txBody>
        </p:sp>
      </p:grpSp>
      <p:grpSp>
        <p:nvGrpSpPr>
          <p:cNvPr id="41" name="Group 40">
            <a:extLst>
              <a:ext uri="{FF2B5EF4-FFF2-40B4-BE49-F238E27FC236}">
                <a16:creationId xmlns:a16="http://schemas.microsoft.com/office/drawing/2014/main" id="{D8B60E98-18A5-4D62-B2A5-8C28B460755A}"/>
              </a:ext>
            </a:extLst>
          </p:cNvPr>
          <p:cNvGrpSpPr/>
          <p:nvPr/>
        </p:nvGrpSpPr>
        <p:grpSpPr>
          <a:xfrm>
            <a:off x="4463925" y="3784010"/>
            <a:ext cx="1788575" cy="461666"/>
            <a:chOff x="5951898" y="3784001"/>
            <a:chExt cx="2384767" cy="461665"/>
          </a:xfrm>
        </p:grpSpPr>
        <p:sp>
          <p:nvSpPr>
            <p:cNvPr id="42" name="Arrow: Chevron 37">
              <a:extLst>
                <a:ext uri="{FF2B5EF4-FFF2-40B4-BE49-F238E27FC236}">
                  <a16:creationId xmlns:a16="http://schemas.microsoft.com/office/drawing/2014/main" id="{52E09D3E-A3BE-4F4E-B0BF-08093D5361DB}"/>
                </a:ext>
              </a:extLst>
            </p:cNvPr>
            <p:cNvSpPr/>
            <p:nvPr/>
          </p:nvSpPr>
          <p:spPr>
            <a:xfrm>
              <a:off x="5951898" y="3784001"/>
              <a:ext cx="2384767" cy="461665"/>
            </a:xfrm>
            <a:prstGeom prst="chevron">
              <a:avLst/>
            </a:prstGeom>
            <a:solidFill>
              <a:schemeClr val="accent2"/>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3" name="TextBox 42">
              <a:extLst>
                <a:ext uri="{FF2B5EF4-FFF2-40B4-BE49-F238E27FC236}">
                  <a16:creationId xmlns:a16="http://schemas.microsoft.com/office/drawing/2014/main" id="{82F04AB2-72A0-4A54-B5E5-CBA42B16EF13}"/>
                </a:ext>
              </a:extLst>
            </p:cNvPr>
            <p:cNvSpPr txBox="1"/>
            <p:nvPr/>
          </p:nvSpPr>
          <p:spPr>
            <a:xfrm>
              <a:off x="6525903" y="3905508"/>
              <a:ext cx="1236755" cy="230832"/>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Dictating</a:t>
              </a:r>
              <a:endParaRPr lang="en-GB" sz="2400" b="1" dirty="0">
                <a:solidFill>
                  <a:schemeClr val="bg1"/>
                </a:solidFill>
                <a:latin typeface="Calibri Bold" charset="0"/>
                <a:ea typeface="Calibri Bold" charset="0"/>
              </a:endParaRPr>
            </a:p>
          </p:txBody>
        </p:sp>
      </p:grpSp>
      <p:grpSp>
        <p:nvGrpSpPr>
          <p:cNvPr id="44" name="Group 43">
            <a:extLst>
              <a:ext uri="{FF2B5EF4-FFF2-40B4-BE49-F238E27FC236}">
                <a16:creationId xmlns:a16="http://schemas.microsoft.com/office/drawing/2014/main" id="{3087DE77-DDC4-494E-B015-7A36FB980D47}"/>
              </a:ext>
            </a:extLst>
          </p:cNvPr>
          <p:cNvGrpSpPr/>
          <p:nvPr/>
        </p:nvGrpSpPr>
        <p:grpSpPr>
          <a:xfrm>
            <a:off x="2684875" y="3784009"/>
            <a:ext cx="1788575" cy="461666"/>
            <a:chOff x="3579831" y="3784002"/>
            <a:chExt cx="2384767" cy="461665"/>
          </a:xfrm>
        </p:grpSpPr>
        <p:sp>
          <p:nvSpPr>
            <p:cNvPr id="45" name="Arrow: Chevron 36">
              <a:extLst>
                <a:ext uri="{FF2B5EF4-FFF2-40B4-BE49-F238E27FC236}">
                  <a16:creationId xmlns:a16="http://schemas.microsoft.com/office/drawing/2014/main" id="{0CF53F15-2ABB-4EC1-BF06-8E8E4CCD312D}"/>
                </a:ext>
              </a:extLst>
            </p:cNvPr>
            <p:cNvSpPr/>
            <p:nvPr/>
          </p:nvSpPr>
          <p:spPr>
            <a:xfrm>
              <a:off x="3579831" y="3784002"/>
              <a:ext cx="2384767" cy="461665"/>
            </a:xfrm>
            <a:prstGeom prst="chevron">
              <a:avLst/>
            </a:prstGeom>
            <a:solidFill>
              <a:schemeClr val="accent1"/>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6" name="TextBox 45">
              <a:extLst>
                <a:ext uri="{FF2B5EF4-FFF2-40B4-BE49-F238E27FC236}">
                  <a16:creationId xmlns:a16="http://schemas.microsoft.com/office/drawing/2014/main" id="{31010A56-8500-4C48-8775-AD08AEB7D139}"/>
                </a:ext>
              </a:extLst>
            </p:cNvPr>
            <p:cNvSpPr txBox="1"/>
            <p:nvPr/>
          </p:nvSpPr>
          <p:spPr>
            <a:xfrm>
              <a:off x="4137386" y="3883651"/>
              <a:ext cx="1290159" cy="230832"/>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Blocking</a:t>
              </a:r>
              <a:endParaRPr lang="en-GB" sz="2400" b="1" dirty="0">
                <a:solidFill>
                  <a:schemeClr val="bg1"/>
                </a:solidFill>
                <a:latin typeface="Calibri Bold" charset="0"/>
                <a:ea typeface="Calibri Bold" charset="0"/>
              </a:endParaRPr>
            </a:p>
          </p:txBody>
        </p:sp>
      </p:grpSp>
      <p:grpSp>
        <p:nvGrpSpPr>
          <p:cNvPr id="47" name="Group 46">
            <a:extLst>
              <a:ext uri="{FF2B5EF4-FFF2-40B4-BE49-F238E27FC236}">
                <a16:creationId xmlns:a16="http://schemas.microsoft.com/office/drawing/2014/main" id="{1BAA84B5-9E1C-419D-A0F7-883126E69D7A}"/>
              </a:ext>
            </a:extLst>
          </p:cNvPr>
          <p:cNvGrpSpPr/>
          <p:nvPr/>
        </p:nvGrpSpPr>
        <p:grpSpPr>
          <a:xfrm>
            <a:off x="901943" y="3782538"/>
            <a:ext cx="1788575" cy="461666"/>
            <a:chOff x="1202588" y="3782531"/>
            <a:chExt cx="2384767" cy="461665"/>
          </a:xfrm>
        </p:grpSpPr>
        <p:sp>
          <p:nvSpPr>
            <p:cNvPr id="48" name="Arrow: Chevron 1">
              <a:extLst>
                <a:ext uri="{FF2B5EF4-FFF2-40B4-BE49-F238E27FC236}">
                  <a16:creationId xmlns:a16="http://schemas.microsoft.com/office/drawing/2014/main" id="{07E03674-A904-4303-92AF-D728043F8BE2}"/>
                </a:ext>
              </a:extLst>
            </p:cNvPr>
            <p:cNvSpPr/>
            <p:nvPr/>
          </p:nvSpPr>
          <p:spPr>
            <a:xfrm>
              <a:off x="1202588" y="3782531"/>
              <a:ext cx="2384767" cy="461665"/>
            </a:xfrm>
            <a:prstGeom prst="chevron">
              <a:avLst/>
            </a:prstGeom>
            <a:solidFill>
              <a:schemeClr val="accent3"/>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49" name="TextBox 48">
              <a:extLst>
                <a:ext uri="{FF2B5EF4-FFF2-40B4-BE49-F238E27FC236}">
                  <a16:creationId xmlns:a16="http://schemas.microsoft.com/office/drawing/2014/main" id="{0D26F2DB-EAFA-4FBF-BC8B-6C4DEDED3838}"/>
                </a:ext>
              </a:extLst>
            </p:cNvPr>
            <p:cNvSpPr txBox="1"/>
            <p:nvPr/>
          </p:nvSpPr>
          <p:spPr>
            <a:xfrm>
              <a:off x="1809579" y="3883651"/>
              <a:ext cx="1139817" cy="299311"/>
            </a:xfrm>
            <a:prstGeom prst="rect">
              <a:avLst/>
            </a:prstGeom>
            <a:noFill/>
          </p:spPr>
          <p:txBody>
            <a:bodyPr wrap="square" lIns="0" tIns="0" rIns="0" bIns="0" rtlCol="0">
              <a:normAutofit/>
            </a:bodyPr>
            <a:lstStyle/>
            <a:p>
              <a:pPr algn="ctr"/>
              <a:r>
                <a:rPr lang="en-GB" sz="1500" b="1" dirty="0">
                  <a:solidFill>
                    <a:schemeClr val="bg1"/>
                  </a:solidFill>
                  <a:latin typeface="Calibri Bold" charset="0"/>
                  <a:ea typeface="Calibri Bold" charset="0"/>
                </a:rPr>
                <a:t>Footwork</a:t>
              </a:r>
              <a:endParaRPr lang="en-GB" sz="2400" b="1" dirty="0">
                <a:solidFill>
                  <a:schemeClr val="bg1"/>
                </a:solidFill>
                <a:latin typeface="Calibri Bold" charset="0"/>
                <a:ea typeface="Calibri Bold" charset="0"/>
              </a:endParaRPr>
            </a:p>
          </p:txBody>
        </p:sp>
      </p:grpSp>
      <p:cxnSp>
        <p:nvCxnSpPr>
          <p:cNvPr id="50" name="Straight Connector 49">
            <a:extLst>
              <a:ext uri="{FF2B5EF4-FFF2-40B4-BE49-F238E27FC236}">
                <a16:creationId xmlns:a16="http://schemas.microsoft.com/office/drawing/2014/main" id="{5950C23C-578A-4208-9DCD-2FF01ACA555B}"/>
              </a:ext>
            </a:extLst>
          </p:cNvPr>
          <p:cNvCxnSpPr>
            <a:cxnSpLocks/>
          </p:cNvCxnSpPr>
          <p:nvPr/>
        </p:nvCxnSpPr>
        <p:spPr>
          <a:xfrm>
            <a:off x="1750979" y="4246208"/>
            <a:ext cx="0" cy="75777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BE647E0-8A93-4F91-9D57-44F3D3548915}"/>
              </a:ext>
            </a:extLst>
          </p:cNvPr>
          <p:cNvCxnSpPr>
            <a:cxnSpLocks/>
          </p:cNvCxnSpPr>
          <p:nvPr/>
        </p:nvCxnSpPr>
        <p:spPr>
          <a:xfrm>
            <a:off x="5329636" y="4210937"/>
            <a:ext cx="0" cy="77442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E590C9-E70D-436B-B438-724B6DF1C5E8}"/>
              </a:ext>
            </a:extLst>
          </p:cNvPr>
          <p:cNvCxnSpPr>
            <a:cxnSpLocks/>
          </p:cNvCxnSpPr>
          <p:nvPr/>
        </p:nvCxnSpPr>
        <p:spPr>
          <a:xfrm>
            <a:off x="3506574" y="3035146"/>
            <a:ext cx="0" cy="75777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95C6CF4-5B11-4F4C-AC10-5FA94849E2CB}"/>
              </a:ext>
            </a:extLst>
          </p:cNvPr>
          <p:cNvCxnSpPr>
            <a:cxnSpLocks/>
          </p:cNvCxnSpPr>
          <p:nvPr/>
        </p:nvCxnSpPr>
        <p:spPr>
          <a:xfrm>
            <a:off x="7137812" y="3060247"/>
            <a:ext cx="0" cy="757775"/>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580BB20-A5E6-4AB0-A1EC-E6620BFDB68F}"/>
              </a:ext>
            </a:extLst>
          </p:cNvPr>
          <p:cNvSpPr txBox="1"/>
          <p:nvPr/>
        </p:nvSpPr>
        <p:spPr>
          <a:xfrm>
            <a:off x="468546" y="5165507"/>
            <a:ext cx="2636996" cy="1225770"/>
          </a:xfrm>
          <a:prstGeom prst="rect">
            <a:avLst/>
          </a:prstGeom>
          <a:noFill/>
        </p:spPr>
        <p:txBody>
          <a:bodyPr wrap="square" lIns="0" tIns="0" rIns="0" bIns="0" rtlCol="0">
            <a:normAutofit lnSpcReduction="10000"/>
          </a:bodyPr>
          <a:lstStyle/>
          <a:p>
            <a:pPr algn="ctr">
              <a:lnSpc>
                <a:spcPct val="120000"/>
              </a:lnSpc>
              <a:spcAft>
                <a:spcPts val="900"/>
              </a:spcAft>
            </a:pPr>
            <a:r>
              <a:rPr lang="en-AU" dirty="0"/>
              <a:t>footwork response to recover after a challenge or a change in opponents movement</a:t>
            </a:r>
            <a:endParaRPr lang="en-GB" sz="1200" dirty="0">
              <a:solidFill>
                <a:schemeClr val="bg2">
                  <a:lumMod val="10000"/>
                </a:schemeClr>
              </a:solidFill>
              <a:latin typeface="Calibri Light" charset="0"/>
              <a:ea typeface="Calibri Light" charset="0"/>
              <a:cs typeface="Calibri Light" charset="0"/>
            </a:endParaRPr>
          </a:p>
        </p:txBody>
      </p:sp>
      <p:sp>
        <p:nvSpPr>
          <p:cNvPr id="57" name="TextBox 56">
            <a:extLst>
              <a:ext uri="{FF2B5EF4-FFF2-40B4-BE49-F238E27FC236}">
                <a16:creationId xmlns:a16="http://schemas.microsoft.com/office/drawing/2014/main" id="{2A6D08D3-5C87-4C24-B1E3-AE3AC8B0E480}"/>
              </a:ext>
            </a:extLst>
          </p:cNvPr>
          <p:cNvSpPr txBox="1"/>
          <p:nvPr/>
        </p:nvSpPr>
        <p:spPr>
          <a:xfrm>
            <a:off x="2273357" y="1817298"/>
            <a:ext cx="2507442" cy="1217848"/>
          </a:xfrm>
          <a:prstGeom prst="rect">
            <a:avLst/>
          </a:prstGeom>
          <a:noFill/>
        </p:spPr>
        <p:txBody>
          <a:bodyPr wrap="square" lIns="0" tIns="0" rIns="0" bIns="0" rtlCol="0">
            <a:normAutofit/>
          </a:bodyPr>
          <a:lstStyle/>
          <a:p>
            <a:pPr algn="ctr">
              <a:lnSpc>
                <a:spcPct val="120000"/>
              </a:lnSpc>
              <a:spcAft>
                <a:spcPts val="900"/>
              </a:spcAft>
            </a:pPr>
            <a:r>
              <a:rPr lang="en-AU" dirty="0"/>
              <a:t>effective footwork when tracking or player on player marking</a:t>
            </a:r>
            <a:endParaRPr lang="en-GB" sz="1200" dirty="0">
              <a:solidFill>
                <a:schemeClr val="bg2">
                  <a:lumMod val="10000"/>
                </a:schemeClr>
              </a:solidFill>
              <a:latin typeface="Calibri Light" charset="0"/>
              <a:ea typeface="Calibri Light" charset="0"/>
              <a:cs typeface="Calibri Light" charset="0"/>
            </a:endParaRPr>
          </a:p>
        </p:txBody>
      </p:sp>
      <p:sp>
        <p:nvSpPr>
          <p:cNvPr id="58" name="Arrow: Pentagon 72">
            <a:extLst>
              <a:ext uri="{FF2B5EF4-FFF2-40B4-BE49-F238E27FC236}">
                <a16:creationId xmlns:a16="http://schemas.microsoft.com/office/drawing/2014/main" id="{65F39041-B81B-4FDA-876F-B51F5C5E9D96}"/>
              </a:ext>
            </a:extLst>
          </p:cNvPr>
          <p:cNvSpPr/>
          <p:nvPr/>
        </p:nvSpPr>
        <p:spPr>
          <a:xfrm>
            <a:off x="1" y="3790101"/>
            <a:ext cx="909026" cy="461665"/>
          </a:xfrm>
          <a:prstGeom prst="homePlate">
            <a:avLst/>
          </a:prstGeom>
          <a:solidFill>
            <a:schemeClr val="accent4"/>
          </a:solidFill>
          <a:ln>
            <a:noFill/>
          </a:ln>
          <a:effectLst>
            <a:innerShdw blurRad="114300" dist="88900" dir="108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GB" sz="1350"/>
          </a:p>
        </p:txBody>
      </p:sp>
      <p:sp>
        <p:nvSpPr>
          <p:cNvPr id="60" name="TextBox 59">
            <a:extLst>
              <a:ext uri="{FF2B5EF4-FFF2-40B4-BE49-F238E27FC236}">
                <a16:creationId xmlns:a16="http://schemas.microsoft.com/office/drawing/2014/main" id="{312D72B6-4BBD-4394-957C-51BD328EB76A}"/>
              </a:ext>
            </a:extLst>
          </p:cNvPr>
          <p:cNvSpPr txBox="1"/>
          <p:nvPr/>
        </p:nvSpPr>
        <p:spPr>
          <a:xfrm>
            <a:off x="5884091" y="2152336"/>
            <a:ext cx="2507442" cy="1217848"/>
          </a:xfrm>
          <a:prstGeom prst="rect">
            <a:avLst/>
          </a:prstGeom>
          <a:noFill/>
        </p:spPr>
        <p:txBody>
          <a:bodyPr wrap="square" lIns="0" tIns="0" rIns="0" bIns="0" rtlCol="0">
            <a:normAutofit/>
          </a:bodyPr>
          <a:lstStyle/>
          <a:p>
            <a:pPr algn="ctr">
              <a:lnSpc>
                <a:spcPct val="120000"/>
              </a:lnSpc>
              <a:spcAft>
                <a:spcPts val="900"/>
              </a:spcAft>
            </a:pPr>
            <a:r>
              <a:rPr lang="en-AU" dirty="0"/>
              <a:t>committing speed and footwork to contest a pass</a:t>
            </a:r>
            <a:endParaRPr lang="en-GB" sz="1200" dirty="0">
              <a:solidFill>
                <a:schemeClr val="bg2">
                  <a:lumMod val="10000"/>
                </a:schemeClr>
              </a:solidFill>
              <a:latin typeface="Calibri Light" charset="0"/>
              <a:ea typeface="Calibri Light" charset="0"/>
              <a:cs typeface="Calibri Light" charset="0"/>
            </a:endParaRPr>
          </a:p>
        </p:txBody>
      </p:sp>
      <p:sp>
        <p:nvSpPr>
          <p:cNvPr id="62" name="TextBox 61">
            <a:extLst>
              <a:ext uri="{FF2B5EF4-FFF2-40B4-BE49-F238E27FC236}">
                <a16:creationId xmlns:a16="http://schemas.microsoft.com/office/drawing/2014/main" id="{7583666B-E40C-46A4-A179-3A2B0AC32548}"/>
              </a:ext>
            </a:extLst>
          </p:cNvPr>
          <p:cNvSpPr txBox="1"/>
          <p:nvPr/>
        </p:nvSpPr>
        <p:spPr>
          <a:xfrm>
            <a:off x="4023237" y="5055870"/>
            <a:ext cx="2636996" cy="1302465"/>
          </a:xfrm>
          <a:prstGeom prst="rect">
            <a:avLst/>
          </a:prstGeom>
          <a:noFill/>
        </p:spPr>
        <p:txBody>
          <a:bodyPr wrap="square" lIns="0" tIns="0" rIns="0" bIns="0" rtlCol="0">
            <a:normAutofit/>
          </a:bodyPr>
          <a:lstStyle/>
          <a:p>
            <a:pPr algn="ctr">
              <a:lnSpc>
                <a:spcPct val="120000"/>
              </a:lnSpc>
              <a:spcAft>
                <a:spcPts val="900"/>
              </a:spcAft>
            </a:pPr>
            <a:r>
              <a:rPr lang="en-AU" dirty="0"/>
              <a:t>positioning effective angles with sustained footwork to counteract opponent movements</a:t>
            </a:r>
            <a:endParaRPr lang="en-GB" sz="1200" dirty="0">
              <a:solidFill>
                <a:schemeClr val="bg2">
                  <a:lumMod val="10000"/>
                </a:schemeClr>
              </a:solidFill>
              <a:latin typeface="Calibri Light" charset="0"/>
              <a:ea typeface="Calibri Light" charset="0"/>
              <a:cs typeface="Calibri Light" charset="0"/>
            </a:endParaRPr>
          </a:p>
        </p:txBody>
      </p:sp>
      <p:sp>
        <p:nvSpPr>
          <p:cNvPr id="63" name="TextBox 62">
            <a:extLst>
              <a:ext uri="{FF2B5EF4-FFF2-40B4-BE49-F238E27FC236}">
                <a16:creationId xmlns:a16="http://schemas.microsoft.com/office/drawing/2014/main" id="{AED9C292-8FF7-4AEB-B2EC-BDAC96F28953}"/>
              </a:ext>
            </a:extLst>
          </p:cNvPr>
          <p:cNvSpPr txBox="1"/>
          <p:nvPr/>
        </p:nvSpPr>
        <p:spPr>
          <a:xfrm>
            <a:off x="1299903" y="688221"/>
            <a:ext cx="7300579" cy="461666"/>
          </a:xfrm>
          <a:prstGeom prst="rect">
            <a:avLst/>
          </a:prstGeom>
          <a:noFill/>
          <a:ln>
            <a:noFill/>
          </a:ln>
        </p:spPr>
        <p:txBody>
          <a:bodyPr wrap="square" lIns="0" tIns="0" rIns="0" bIns="0" rtlCol="0">
            <a:noAutofit/>
          </a:bodyPr>
          <a:lstStyle/>
          <a:p>
            <a:r>
              <a:rPr lang="en-US" sz="5400" b="1" spc="50" dirty="0">
                <a:ln w="0"/>
                <a:solidFill>
                  <a:schemeClr val="bg2"/>
                </a:solidFill>
                <a:effectLst>
                  <a:innerShdw blurRad="63500" dist="50800" dir="13500000">
                    <a:srgbClr val="000000">
                      <a:alpha val="50000"/>
                    </a:srgbClr>
                  </a:innerShdw>
                </a:effectLst>
                <a:ea typeface="Source Sans Pro ExtraLight" charset="0"/>
                <a:cs typeface="Source Sans Pro ExtraLight" charset="0"/>
              </a:rPr>
              <a:t>Maneuverability</a:t>
            </a:r>
          </a:p>
        </p:txBody>
      </p:sp>
      <p:sp>
        <p:nvSpPr>
          <p:cNvPr id="64" name="Freeform 30">
            <a:extLst>
              <a:ext uri="{FF2B5EF4-FFF2-40B4-BE49-F238E27FC236}">
                <a16:creationId xmlns:a16="http://schemas.microsoft.com/office/drawing/2014/main" id="{9AFD394B-0EDD-4FDE-B25B-58E3CBD7E4EC}"/>
              </a:ext>
            </a:extLst>
          </p:cNvPr>
          <p:cNvSpPr/>
          <p:nvPr/>
        </p:nvSpPr>
        <p:spPr>
          <a:xfrm rot="16200000">
            <a:off x="7967825" y="5216491"/>
            <a:ext cx="1704016" cy="648335"/>
          </a:xfrm>
          <a:custGeom>
            <a:avLst/>
            <a:gdLst/>
            <a:ahLst/>
            <a:cxnLst/>
            <a:rect l="l" t="t" r="r" b="b"/>
            <a:pathLst>
              <a:path w="1704016" h="864446">
                <a:moveTo>
                  <a:pt x="1704016" y="864446"/>
                </a:moveTo>
                <a:lnTo>
                  <a:pt x="0" y="864446"/>
                </a:lnTo>
                <a:lnTo>
                  <a:pt x="85200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sp>
        <p:nvSpPr>
          <p:cNvPr id="65" name="Freeform 29">
            <a:extLst>
              <a:ext uri="{FF2B5EF4-FFF2-40B4-BE49-F238E27FC236}">
                <a16:creationId xmlns:a16="http://schemas.microsoft.com/office/drawing/2014/main" id="{5D53254D-B07B-46BC-8D9B-A7DA717BC076}"/>
              </a:ext>
            </a:extLst>
          </p:cNvPr>
          <p:cNvSpPr/>
          <p:nvPr/>
        </p:nvSpPr>
        <p:spPr>
          <a:xfrm rot="5400000">
            <a:off x="-527839" y="661112"/>
            <a:ext cx="1704016" cy="648335"/>
          </a:xfrm>
          <a:custGeom>
            <a:avLst/>
            <a:gdLst/>
            <a:ahLst/>
            <a:cxnLst/>
            <a:rect l="l" t="t" r="r" b="b"/>
            <a:pathLst>
              <a:path w="1704016" h="864446">
                <a:moveTo>
                  <a:pt x="1704016" y="864446"/>
                </a:moveTo>
                <a:lnTo>
                  <a:pt x="0" y="864446"/>
                </a:lnTo>
                <a:lnTo>
                  <a:pt x="852008"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p>
        </p:txBody>
      </p:sp>
      <p:pic>
        <p:nvPicPr>
          <p:cNvPr id="31" name="Picture 30">
            <a:extLst>
              <a:ext uri="{FF2B5EF4-FFF2-40B4-BE49-F238E27FC236}">
                <a16:creationId xmlns:a16="http://schemas.microsoft.com/office/drawing/2014/main" id="{CAFC36FE-B504-4530-B211-6A7239C45C1A}"/>
              </a:ext>
            </a:extLst>
          </p:cNvPr>
          <p:cNvPicPr>
            <a:picLocks noChangeAspect="1"/>
          </p:cNvPicPr>
          <p:nvPr/>
        </p:nvPicPr>
        <p:blipFill>
          <a:blip r:embed="rId2"/>
          <a:stretch>
            <a:fillRect/>
          </a:stretch>
        </p:blipFill>
        <p:spPr>
          <a:xfrm>
            <a:off x="7618817" y="700834"/>
            <a:ext cx="1201016" cy="652329"/>
          </a:xfrm>
          <a:prstGeom prst="rect">
            <a:avLst/>
          </a:prstGeom>
        </p:spPr>
      </p:pic>
    </p:spTree>
    <p:extLst>
      <p:ext uri="{BB962C8B-B14F-4D97-AF65-F5344CB8AC3E}">
        <p14:creationId xmlns:p14="http://schemas.microsoft.com/office/powerpoint/2010/main" val="106968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30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1+#ppt_w/2"/>
                                          </p:val>
                                        </p:tav>
                                        <p:tav tm="100000">
                                          <p:val>
                                            <p:strVal val="#ppt_x"/>
                                          </p:val>
                                        </p:tav>
                                      </p:tavLst>
                                    </p:anim>
                                    <p:anim calcmode="lin" valueType="num">
                                      <p:cBhvr additive="base">
                                        <p:cTn id="8" dur="10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30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0-#ppt_w/2"/>
                                          </p:val>
                                        </p:tav>
                                        <p:tav tm="100000">
                                          <p:val>
                                            <p:strVal val="#ppt_x"/>
                                          </p:val>
                                        </p:tav>
                                      </p:tavLst>
                                    </p:anim>
                                    <p:anim calcmode="lin" valueType="num">
                                      <p:cBhvr additive="base">
                                        <p:cTn id="12" dur="1000" fill="hold"/>
                                        <p:tgtEl>
                                          <p:spTgt spid="65"/>
                                        </p:tgtEl>
                                        <p:attrNameLst>
                                          <p:attrName>ppt_y</p:attrName>
                                        </p:attrNameLst>
                                      </p:cBhvr>
                                      <p:tavLst>
                                        <p:tav tm="0">
                                          <p:val>
                                            <p:strVal val="#ppt_y"/>
                                          </p:val>
                                        </p:tav>
                                        <p:tav tm="100000">
                                          <p:val>
                                            <p:strVal val="#ppt_y"/>
                                          </p:val>
                                        </p:tav>
                                      </p:tavLst>
                                    </p:anim>
                                  </p:childTnLst>
                                </p:cTn>
                              </p:par>
                            </p:childTnLst>
                          </p:cTn>
                        </p:par>
                        <p:par>
                          <p:cTn id="13" fill="hold">
                            <p:stCondLst>
                              <p:cond delay="1300"/>
                            </p:stCondLst>
                            <p:childTnLst>
                              <p:par>
                                <p:cTn id="14" presetID="10" presetClass="entr" presetSubtype="0" fill="hold" grpId="0" nodeType="afterEffect">
                                  <p:stCondLst>
                                    <p:cond delay="10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par>
                          <p:cTn id="17" fill="hold">
                            <p:stCondLst>
                              <p:cond delay="1900"/>
                            </p:stCondLst>
                            <p:childTnLst>
                              <p:par>
                                <p:cTn id="18" presetID="2" presetClass="entr" presetSubtype="8" decel="40000" fill="hold" grpId="0" nodeType="afterEffect">
                                  <p:stCondLst>
                                    <p:cond delay="50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750" fill="hold"/>
                                        <p:tgtEl>
                                          <p:spTgt spid="58"/>
                                        </p:tgtEl>
                                        <p:attrNameLst>
                                          <p:attrName>ppt_x</p:attrName>
                                        </p:attrNameLst>
                                      </p:cBhvr>
                                      <p:tavLst>
                                        <p:tav tm="0">
                                          <p:val>
                                            <p:strVal val="0-#ppt_w/2"/>
                                          </p:val>
                                        </p:tav>
                                        <p:tav tm="100000">
                                          <p:val>
                                            <p:strVal val="#ppt_x"/>
                                          </p:val>
                                        </p:tav>
                                      </p:tavLst>
                                    </p:anim>
                                    <p:anim calcmode="lin" valueType="num">
                                      <p:cBhvr additive="base">
                                        <p:cTn id="21" dur="750" fill="hold"/>
                                        <p:tgtEl>
                                          <p:spTgt spid="58"/>
                                        </p:tgtEl>
                                        <p:attrNameLst>
                                          <p:attrName>ppt_y</p:attrName>
                                        </p:attrNameLst>
                                      </p:cBhvr>
                                      <p:tavLst>
                                        <p:tav tm="0">
                                          <p:val>
                                            <p:strVal val="#ppt_y"/>
                                          </p:val>
                                        </p:tav>
                                        <p:tav tm="100000">
                                          <p:val>
                                            <p:strVal val="#ppt_y"/>
                                          </p:val>
                                        </p:tav>
                                      </p:tavLst>
                                    </p:anim>
                                  </p:childTnLst>
                                </p:cTn>
                              </p:par>
                              <p:par>
                                <p:cTn id="22" presetID="2" presetClass="entr" presetSubtype="8" decel="50000" fill="hold" nodeType="withEffect">
                                  <p:stCondLst>
                                    <p:cond delay="50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1000" fill="hold"/>
                                        <p:tgtEl>
                                          <p:spTgt spid="47"/>
                                        </p:tgtEl>
                                        <p:attrNameLst>
                                          <p:attrName>ppt_x</p:attrName>
                                        </p:attrNameLst>
                                      </p:cBhvr>
                                      <p:tavLst>
                                        <p:tav tm="0">
                                          <p:val>
                                            <p:strVal val="0-#ppt_w/2"/>
                                          </p:val>
                                        </p:tav>
                                        <p:tav tm="100000">
                                          <p:val>
                                            <p:strVal val="#ppt_x"/>
                                          </p:val>
                                        </p:tav>
                                      </p:tavLst>
                                    </p:anim>
                                    <p:anim calcmode="lin" valueType="num">
                                      <p:cBhvr additive="base">
                                        <p:cTn id="25" dur="1000" fill="hold"/>
                                        <p:tgtEl>
                                          <p:spTgt spid="47"/>
                                        </p:tgtEl>
                                        <p:attrNameLst>
                                          <p:attrName>ppt_y</p:attrName>
                                        </p:attrNameLst>
                                      </p:cBhvr>
                                      <p:tavLst>
                                        <p:tav tm="0">
                                          <p:val>
                                            <p:strVal val="#ppt_y"/>
                                          </p:val>
                                        </p:tav>
                                        <p:tav tm="100000">
                                          <p:val>
                                            <p:strVal val="#ppt_y"/>
                                          </p:val>
                                        </p:tav>
                                      </p:tavLst>
                                    </p:anim>
                                  </p:childTnLst>
                                </p:cTn>
                              </p:par>
                              <p:par>
                                <p:cTn id="26" presetID="2" presetClass="entr" presetSubtype="8" decel="50000" fill="hold" nodeType="withEffect">
                                  <p:stCondLst>
                                    <p:cond delay="50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250" fill="hold"/>
                                        <p:tgtEl>
                                          <p:spTgt spid="44"/>
                                        </p:tgtEl>
                                        <p:attrNameLst>
                                          <p:attrName>ppt_x</p:attrName>
                                        </p:attrNameLst>
                                      </p:cBhvr>
                                      <p:tavLst>
                                        <p:tav tm="0">
                                          <p:val>
                                            <p:strVal val="0-#ppt_w/2"/>
                                          </p:val>
                                        </p:tav>
                                        <p:tav tm="100000">
                                          <p:val>
                                            <p:strVal val="#ppt_x"/>
                                          </p:val>
                                        </p:tav>
                                      </p:tavLst>
                                    </p:anim>
                                    <p:anim calcmode="lin" valueType="num">
                                      <p:cBhvr additive="base">
                                        <p:cTn id="29" dur="125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decel="50000" fill="hold"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1250" fill="hold"/>
                                        <p:tgtEl>
                                          <p:spTgt spid="41"/>
                                        </p:tgtEl>
                                        <p:attrNameLst>
                                          <p:attrName>ppt_x</p:attrName>
                                        </p:attrNameLst>
                                      </p:cBhvr>
                                      <p:tavLst>
                                        <p:tav tm="0">
                                          <p:val>
                                            <p:strVal val="0-#ppt_w/2"/>
                                          </p:val>
                                        </p:tav>
                                        <p:tav tm="100000">
                                          <p:val>
                                            <p:strVal val="#ppt_x"/>
                                          </p:val>
                                        </p:tav>
                                      </p:tavLst>
                                    </p:anim>
                                    <p:anim calcmode="lin" valueType="num">
                                      <p:cBhvr additive="base">
                                        <p:cTn id="33" dur="1250" fill="hold"/>
                                        <p:tgtEl>
                                          <p:spTgt spid="41"/>
                                        </p:tgtEl>
                                        <p:attrNameLst>
                                          <p:attrName>ppt_y</p:attrName>
                                        </p:attrNameLst>
                                      </p:cBhvr>
                                      <p:tavLst>
                                        <p:tav tm="0">
                                          <p:val>
                                            <p:strVal val="#ppt_y"/>
                                          </p:val>
                                        </p:tav>
                                        <p:tav tm="100000">
                                          <p:val>
                                            <p:strVal val="#ppt_y"/>
                                          </p:val>
                                        </p:tav>
                                      </p:tavLst>
                                    </p:anim>
                                  </p:childTnLst>
                                </p:cTn>
                              </p:par>
                              <p:par>
                                <p:cTn id="34" presetID="2" presetClass="entr" presetSubtype="8" decel="50000" fill="hold" nodeType="withEffect">
                                  <p:stCondLst>
                                    <p:cond delay="50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1500" fill="hold"/>
                                        <p:tgtEl>
                                          <p:spTgt spid="37"/>
                                        </p:tgtEl>
                                        <p:attrNameLst>
                                          <p:attrName>ppt_x</p:attrName>
                                        </p:attrNameLst>
                                      </p:cBhvr>
                                      <p:tavLst>
                                        <p:tav tm="0">
                                          <p:val>
                                            <p:strVal val="0-#ppt_w/2"/>
                                          </p:val>
                                        </p:tav>
                                        <p:tav tm="100000">
                                          <p:val>
                                            <p:strVal val="#ppt_x"/>
                                          </p:val>
                                        </p:tav>
                                      </p:tavLst>
                                    </p:anim>
                                    <p:anim calcmode="lin" valueType="num">
                                      <p:cBhvr additive="base">
                                        <p:cTn id="37" dur="1500" fill="hold"/>
                                        <p:tgtEl>
                                          <p:spTgt spid="37"/>
                                        </p:tgtEl>
                                        <p:attrNameLst>
                                          <p:attrName>ppt_y</p:attrName>
                                        </p:attrNameLst>
                                      </p:cBhvr>
                                      <p:tavLst>
                                        <p:tav tm="0">
                                          <p:val>
                                            <p:strVal val="#ppt_y"/>
                                          </p:val>
                                        </p:tav>
                                        <p:tav tm="100000">
                                          <p:val>
                                            <p:strVal val="#ppt_y"/>
                                          </p:val>
                                        </p:tav>
                                      </p:tavLst>
                                    </p:anim>
                                  </p:childTnLst>
                                </p:cTn>
                              </p:par>
                              <p:par>
                                <p:cTn id="38" presetID="2" presetClass="entr" presetSubtype="8" decel="50000" fill="hold" grpId="0" nodeType="withEffect">
                                  <p:stCondLst>
                                    <p:cond delay="50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1500" fill="hold"/>
                                        <p:tgtEl>
                                          <p:spTgt spid="36"/>
                                        </p:tgtEl>
                                        <p:attrNameLst>
                                          <p:attrName>ppt_x</p:attrName>
                                        </p:attrNameLst>
                                      </p:cBhvr>
                                      <p:tavLst>
                                        <p:tav tm="0">
                                          <p:val>
                                            <p:strVal val="0-#ppt_w/2"/>
                                          </p:val>
                                        </p:tav>
                                        <p:tav tm="100000">
                                          <p:val>
                                            <p:strVal val="#ppt_x"/>
                                          </p:val>
                                        </p:tav>
                                      </p:tavLst>
                                    </p:anim>
                                    <p:anim calcmode="lin" valueType="num">
                                      <p:cBhvr additive="base">
                                        <p:cTn id="41" dur="1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500"/>
                                        <p:tgtEl>
                                          <p:spTgt spid="52"/>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up)">
                                      <p:cBhvr>
                                        <p:cTn id="64" dur="500"/>
                                        <p:tgtEl>
                                          <p:spTgt spid="51"/>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wipe(down)">
                                      <p:cBhvr>
                                        <p:cTn id="73" dur="500"/>
                                        <p:tgtEl>
                                          <p:spTgt spid="53"/>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5" grpId="0"/>
      <p:bldP spid="57" grpId="0"/>
      <p:bldP spid="58" grpId="0" animBg="1"/>
      <p:bldP spid="60" grpId="0"/>
      <p:bldP spid="62" grpId="0"/>
      <p:bldP spid="63" grpId="0"/>
      <p:bldP spid="64" grpId="0" animBg="1"/>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783509"/>
          </a:xfrm>
        </p:spPr>
        <p:txBody>
          <a:bodyPr>
            <a:normAutofit/>
          </a:bodyPr>
          <a:lstStyle/>
          <a:p>
            <a:r>
              <a:rPr lang="en-AU" sz="4800" b="1" cap="none" spc="50" dirty="0">
                <a:ln w="0"/>
                <a:effectLst>
                  <a:innerShdw blurRad="63500" dist="50800" dir="13500000">
                    <a:srgbClr val="000000">
                      <a:alpha val="50000"/>
                    </a:srgbClr>
                  </a:innerShdw>
                </a:effectLst>
              </a:rPr>
              <a:t>Quick word on agility</a:t>
            </a:r>
          </a:p>
        </p:txBody>
      </p:sp>
      <p:sp>
        <p:nvSpPr>
          <p:cNvPr id="3" name="Content Placeholder 2"/>
          <p:cNvSpPr>
            <a:spLocks noGrp="1"/>
          </p:cNvSpPr>
          <p:nvPr>
            <p:ph idx="1"/>
          </p:nvPr>
        </p:nvSpPr>
        <p:spPr>
          <a:xfrm>
            <a:off x="599194" y="1941498"/>
            <a:ext cx="8445795" cy="4023360"/>
          </a:xfrm>
        </p:spPr>
        <p:txBody>
          <a:bodyPr/>
          <a:lstStyle/>
          <a:p>
            <a:r>
              <a:rPr lang="en-AU" sz="2000" dirty="0"/>
              <a:t>Rapid whole body movement with change of velocity or direction in response to a stimulus. Includes sub-components: reaction time; acceleration; deceleration &amp; COD”. </a:t>
            </a:r>
            <a:r>
              <a:rPr lang="en-AU" sz="1600" i="1" dirty="0"/>
              <a:t>(Sheppard et al, 2014).</a:t>
            </a:r>
          </a:p>
          <a:p>
            <a:pPr marL="0" indent="0">
              <a:buNone/>
            </a:pPr>
            <a:endParaRPr lang="en-AU" sz="2400" dirty="0"/>
          </a:p>
        </p:txBody>
      </p:sp>
      <p:graphicFrame>
        <p:nvGraphicFramePr>
          <p:cNvPr id="4" name="Diagram 3"/>
          <p:cNvGraphicFramePr/>
          <p:nvPr>
            <p:extLst>
              <p:ext uri="{D42A27DB-BD31-4B8C-83A1-F6EECF244321}">
                <p14:modId xmlns:p14="http://schemas.microsoft.com/office/powerpoint/2010/main" val="585220936"/>
              </p:ext>
            </p:extLst>
          </p:nvPr>
        </p:nvGraphicFramePr>
        <p:xfrm>
          <a:off x="1067785" y="2982432"/>
          <a:ext cx="7477021" cy="3760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40EBCC2-C101-4660-902B-7A3AFE36AB87}"/>
              </a:ext>
            </a:extLst>
          </p:cNvPr>
          <p:cNvPicPr>
            <a:picLocks noChangeAspect="1"/>
          </p:cNvPicPr>
          <p:nvPr/>
        </p:nvPicPr>
        <p:blipFill>
          <a:blip r:embed="rId7"/>
          <a:stretch>
            <a:fillRect/>
          </a:stretch>
        </p:blipFill>
        <p:spPr>
          <a:xfrm>
            <a:off x="7692352" y="585216"/>
            <a:ext cx="1201016" cy="652329"/>
          </a:xfrm>
          <a:prstGeom prst="rect">
            <a:avLst/>
          </a:prstGeom>
        </p:spPr>
      </p:pic>
    </p:spTree>
    <p:extLst>
      <p:ext uri="{BB962C8B-B14F-4D97-AF65-F5344CB8AC3E}">
        <p14:creationId xmlns:p14="http://schemas.microsoft.com/office/powerpoint/2010/main" val="341462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8096" y="585216"/>
            <a:ext cx="7290054" cy="864022"/>
          </a:xfrm>
        </p:spPr>
        <p:txBody>
          <a:bodyPr>
            <a:normAutofit/>
          </a:bodyPr>
          <a:lstStyle/>
          <a:p>
            <a:r>
              <a:rPr lang="en-AU" sz="4400" b="1" cap="none" spc="50" dirty="0">
                <a:ln w="0"/>
                <a:effectLst>
                  <a:innerShdw blurRad="63500" dist="50800" dir="13500000">
                    <a:srgbClr val="000000">
                      <a:alpha val="50000"/>
                    </a:srgbClr>
                  </a:innerShdw>
                </a:effectLst>
              </a:rPr>
              <a:t>Mobility – pelvic girdle</a:t>
            </a:r>
          </a:p>
        </p:txBody>
      </p:sp>
      <p:sp>
        <p:nvSpPr>
          <p:cNvPr id="8" name="Content Placeholder 7"/>
          <p:cNvSpPr>
            <a:spLocks noGrp="1"/>
          </p:cNvSpPr>
          <p:nvPr>
            <p:ph idx="1"/>
          </p:nvPr>
        </p:nvSpPr>
        <p:spPr>
          <a:xfrm>
            <a:off x="435947" y="1902745"/>
            <a:ext cx="7290055" cy="4023360"/>
          </a:xfrm>
        </p:spPr>
        <p:txBody>
          <a:bodyPr/>
          <a:lstStyle/>
          <a:p>
            <a:r>
              <a:rPr lang="en-AU" dirty="0"/>
              <a:t>Distortion of pelvic mechanics commonly found in athletes that compete in field and court sports. </a:t>
            </a:r>
          </a:p>
          <a:p>
            <a:r>
              <a:rPr lang="en-AU" dirty="0"/>
              <a:t>Shortened hip flexors = </a:t>
            </a:r>
          </a:p>
          <a:p>
            <a:r>
              <a:rPr lang="en-AU" dirty="0"/>
              <a:t>diminished acceleration, deceleration &amp; jumping</a:t>
            </a:r>
          </a:p>
          <a:p>
            <a:r>
              <a:rPr lang="en-AU" dirty="0"/>
              <a:t>Lumbo-pelvic instability </a:t>
            </a:r>
          </a:p>
          <a:p>
            <a:endParaRPr lang="en-AU"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436" y="4298079"/>
            <a:ext cx="2281436" cy="227383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srcRect/>
          <a:stretch/>
        </p:blipFill>
        <p:spPr>
          <a:xfrm>
            <a:off x="6623464" y="2559709"/>
            <a:ext cx="2165186" cy="16227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p:cNvPicPr>
            <a:picLocks noChangeAspect="1"/>
          </p:cNvPicPr>
          <p:nvPr/>
        </p:nvPicPr>
        <p:blipFill>
          <a:blip r:embed="rId5"/>
          <a:srcRect/>
          <a:stretch/>
        </p:blipFill>
        <p:spPr>
          <a:xfrm>
            <a:off x="435947" y="4298079"/>
            <a:ext cx="2463171" cy="2273831"/>
          </a:xfrm>
          <a:prstGeom prst="rect">
            <a:avLst/>
          </a:prstGeom>
          <a:scene3d>
            <a:camera prst="orthographicFront"/>
            <a:lightRig rig="threePt" dir="t"/>
          </a:scene3d>
          <a:sp3d>
            <a:bevelT/>
          </a:sp3d>
        </p:spPr>
      </p:pic>
      <p:pic>
        <p:nvPicPr>
          <p:cNvPr id="12" name="Picture 11"/>
          <p:cNvPicPr>
            <a:picLocks noChangeAspect="1"/>
          </p:cNvPicPr>
          <p:nvPr/>
        </p:nvPicPr>
        <p:blipFill>
          <a:blip r:embed="rId6"/>
          <a:srcRect/>
          <a:stretch/>
        </p:blipFill>
        <p:spPr>
          <a:xfrm>
            <a:off x="5757189" y="4309450"/>
            <a:ext cx="2991275" cy="2273619"/>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pic>
        <p:nvPicPr>
          <p:cNvPr id="11266" name="Picture 2"/>
          <p:cNvPicPr>
            <a:picLocks noChangeAspect="1" noChangeArrowheads="1"/>
          </p:cNvPicPr>
          <p:nvPr/>
        </p:nvPicPr>
        <p:blipFill>
          <a:blip r:embed="rId7"/>
          <a:stretch>
            <a:fillRect/>
          </a:stretch>
        </p:blipFill>
        <p:spPr bwMode="auto">
          <a:xfrm>
            <a:off x="7469258" y="634106"/>
            <a:ext cx="1319392" cy="71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233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854436"/>
          </a:xfrm>
        </p:spPr>
        <p:txBody>
          <a:bodyPr>
            <a:normAutofit/>
          </a:bodyPr>
          <a:lstStyle/>
          <a:p>
            <a:r>
              <a:rPr lang="en-AU" sz="4400" b="1" cap="none" spc="50" dirty="0">
                <a:ln w="0"/>
                <a:effectLst>
                  <a:innerShdw blurRad="63500" dist="50800" dir="13500000">
                    <a:srgbClr val="000000">
                      <a:alpha val="50000"/>
                    </a:srgbClr>
                  </a:innerShdw>
                </a:effectLst>
              </a:rPr>
              <a:t>Stretch reflex</a:t>
            </a:r>
          </a:p>
        </p:txBody>
      </p:sp>
      <p:sp>
        <p:nvSpPr>
          <p:cNvPr id="3" name="Content Placeholder 2"/>
          <p:cNvSpPr>
            <a:spLocks noGrp="1"/>
          </p:cNvSpPr>
          <p:nvPr>
            <p:ph idx="1"/>
          </p:nvPr>
        </p:nvSpPr>
        <p:spPr>
          <a:xfrm>
            <a:off x="453045" y="1948934"/>
            <a:ext cx="8457987" cy="4023360"/>
          </a:xfrm>
        </p:spPr>
        <p:txBody>
          <a:bodyPr/>
          <a:lstStyle/>
          <a:p>
            <a:r>
              <a:rPr lang="en-AU" dirty="0"/>
              <a:t>Stretch reflex acts similar to loading a sling shot, before shooting the projectile it is poised stretched elastic. </a:t>
            </a:r>
          </a:p>
          <a:p>
            <a:pPr marL="0" indent="0">
              <a:buNone/>
            </a:pPr>
            <a:r>
              <a:rPr lang="en-AU" dirty="0"/>
              <a:t>  </a:t>
            </a:r>
            <a:r>
              <a:rPr lang="en-AU" dirty="0">
                <a:solidFill>
                  <a:srgbClr val="FF0000"/>
                </a:solidFill>
              </a:rPr>
              <a:t>ACHILLES </a:t>
            </a:r>
            <a:r>
              <a:rPr lang="en-AU" dirty="0"/>
              <a:t>                     </a:t>
            </a:r>
            <a:r>
              <a:rPr lang="en-AU" dirty="0">
                <a:solidFill>
                  <a:srgbClr val="FF0000"/>
                </a:solidFill>
              </a:rPr>
              <a:t>ILIOPSOAS                          ITB</a:t>
            </a:r>
          </a:p>
          <a:p>
            <a:pPr marL="0" indent="0">
              <a:buNone/>
            </a:pPr>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4" y="3270500"/>
            <a:ext cx="2160240" cy="1701316"/>
          </a:xfrm>
          <a:prstGeom prst="rect">
            <a:avLst/>
          </a:prstGeom>
          <a:scene3d>
            <a:camera prst="orthographicFront"/>
            <a:lightRig rig="threePt" dir="t"/>
          </a:scene3d>
          <a:sp3d>
            <a:bevelT/>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7541" y="3243154"/>
            <a:ext cx="2046494" cy="2289833"/>
          </a:xfrm>
          <a:prstGeom prst="rect">
            <a:avLst/>
          </a:prstGeom>
          <a:scene3d>
            <a:camera prst="orthographicFront"/>
            <a:lightRig rig="threePt" dir="t"/>
          </a:scene3d>
          <a:sp3d>
            <a:bevelT/>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8914" y="3146935"/>
            <a:ext cx="1960921" cy="2386052"/>
          </a:xfrm>
          <a:prstGeom prst="rect">
            <a:avLst/>
          </a:prstGeom>
          <a:scene3d>
            <a:camera prst="orthographicFront"/>
            <a:lightRig rig="threePt" dir="t"/>
          </a:scene3d>
          <a:sp3d>
            <a:bevelT/>
          </a:sp3d>
        </p:spPr>
      </p:pic>
      <p:pic>
        <p:nvPicPr>
          <p:cNvPr id="9" name="Picture 2">
            <a:extLst>
              <a:ext uri="{FF2B5EF4-FFF2-40B4-BE49-F238E27FC236}">
                <a16:creationId xmlns:a16="http://schemas.microsoft.com/office/drawing/2014/main" id="{6FBE7A72-3DE1-4F73-8009-59D6313A7E30}"/>
              </a:ext>
            </a:extLst>
          </p:cNvPr>
          <p:cNvPicPr>
            <a:picLocks noChangeAspect="1" noChangeArrowheads="1"/>
          </p:cNvPicPr>
          <p:nvPr/>
        </p:nvPicPr>
        <p:blipFill>
          <a:blip r:embed="rId6"/>
          <a:stretch>
            <a:fillRect/>
          </a:stretch>
        </p:blipFill>
        <p:spPr bwMode="auto">
          <a:xfrm>
            <a:off x="7591640" y="585216"/>
            <a:ext cx="1319392" cy="71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42D3F4F-FC0A-4D09-BE05-720434F10E8D}"/>
              </a:ext>
            </a:extLst>
          </p:cNvPr>
          <p:cNvSpPr txBox="1"/>
          <p:nvPr/>
        </p:nvSpPr>
        <p:spPr>
          <a:xfrm>
            <a:off x="556104" y="5787628"/>
            <a:ext cx="8354928" cy="707886"/>
          </a:xfrm>
          <a:prstGeom prst="rect">
            <a:avLst/>
          </a:prstGeom>
          <a:noFill/>
        </p:spPr>
        <p:txBody>
          <a:bodyPr wrap="square" rtlCol="0">
            <a:spAutoFit/>
          </a:bodyPr>
          <a:lstStyle/>
          <a:p>
            <a:pPr algn="ctr"/>
            <a:r>
              <a:rPr lang="en-AU" sz="2000" b="1" dirty="0"/>
              <a:t>Tissue integrity and Elastic Properties are Integral to </a:t>
            </a:r>
          </a:p>
          <a:p>
            <a:pPr algn="ctr"/>
            <a:r>
              <a:rPr lang="en-AU" sz="2000" b="1" dirty="0"/>
              <a:t>Sustained High Performance</a:t>
            </a:r>
          </a:p>
        </p:txBody>
      </p:sp>
    </p:spTree>
    <p:extLst>
      <p:ext uri="{BB962C8B-B14F-4D97-AF65-F5344CB8AC3E}">
        <p14:creationId xmlns:p14="http://schemas.microsoft.com/office/powerpoint/2010/main" val="1431870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8923"/>
            <a:ext cx="7290054" cy="1499616"/>
          </a:xfrm>
        </p:spPr>
        <p:txBody>
          <a:bodyPr/>
          <a:lstStyle/>
          <a:p>
            <a:r>
              <a:rPr lang="en-AU" b="1" cap="none" spc="50" dirty="0">
                <a:ln w="0"/>
                <a:effectLst>
                  <a:innerShdw blurRad="63500" dist="50800" dir="13500000">
                    <a:srgbClr val="000000">
                      <a:alpha val="50000"/>
                    </a:srgbClr>
                  </a:innerShdw>
                </a:effectLst>
              </a:rPr>
              <a:t>Integrity &amp; Mobility</a:t>
            </a:r>
          </a:p>
        </p:txBody>
      </p:sp>
      <p:sp>
        <p:nvSpPr>
          <p:cNvPr id="3" name="Content Placeholder 2"/>
          <p:cNvSpPr>
            <a:spLocks noGrp="1"/>
          </p:cNvSpPr>
          <p:nvPr>
            <p:ph idx="1"/>
          </p:nvPr>
        </p:nvSpPr>
        <p:spPr>
          <a:xfrm>
            <a:off x="70127" y="1948462"/>
            <a:ext cx="7023754" cy="4846320"/>
          </a:xfrm>
        </p:spPr>
        <p:txBody>
          <a:bodyPr/>
          <a:lstStyle/>
          <a:p>
            <a:pPr marL="0" indent="0">
              <a:buNone/>
            </a:pPr>
            <a:r>
              <a:rPr lang="en-AU" dirty="0"/>
              <a:t>Tissue Adhesions may develop around sites of previous injury and in areas of </a:t>
            </a:r>
            <a:r>
              <a:rPr lang="en-AU" i="1" dirty="0"/>
              <a:t>high mechanical stress</a:t>
            </a:r>
            <a:r>
              <a:rPr lang="en-AU" dirty="0"/>
              <a:t>. Points will be painful to touch </a:t>
            </a:r>
            <a:r>
              <a:rPr lang="en-AU" i="1" dirty="0"/>
              <a:t>(hot spots) or </a:t>
            </a:r>
            <a:r>
              <a:rPr lang="en-AU" dirty="0"/>
              <a:t>compress &amp; will cause motor dysfunction. </a:t>
            </a:r>
          </a:p>
          <a:p>
            <a:pPr marL="0" indent="0">
              <a:buNone/>
            </a:pPr>
            <a:r>
              <a:rPr lang="en-AU" dirty="0"/>
              <a:t>MOBILITY = Joint Capsule, Motor Function, Tissue Length</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500" y="4457602"/>
            <a:ext cx="2564904" cy="170993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071" y="3889649"/>
            <a:ext cx="3810000" cy="1539240"/>
          </a:xfrm>
          <a:prstGeom prst="rect">
            <a:avLst/>
          </a:prstGeom>
          <a:scene3d>
            <a:camera prst="orthographicFront"/>
            <a:lightRig rig="threePt" dir="t"/>
          </a:scene3d>
          <a:sp3d>
            <a:bevelT/>
          </a:sp3d>
        </p:spPr>
      </p:pic>
      <p:sp>
        <p:nvSpPr>
          <p:cNvPr id="5" name="TextBox 4"/>
          <p:cNvSpPr txBox="1"/>
          <p:nvPr/>
        </p:nvSpPr>
        <p:spPr>
          <a:xfrm>
            <a:off x="4723307" y="5231749"/>
            <a:ext cx="1949553" cy="1477328"/>
          </a:xfrm>
          <a:prstGeom prst="rect">
            <a:avLst/>
          </a:prstGeom>
          <a:solidFill>
            <a:schemeClr val="accent3"/>
          </a:solidFill>
          <a:scene3d>
            <a:camera prst="orthographicFront"/>
            <a:lightRig rig="threePt" dir="t"/>
          </a:scene3d>
          <a:sp3d>
            <a:bevelT/>
          </a:sp3d>
        </p:spPr>
        <p:txBody>
          <a:bodyPr wrap="square" rtlCol="0">
            <a:spAutoFit/>
          </a:bodyPr>
          <a:lstStyle/>
          <a:p>
            <a:pPr algn="ctr"/>
            <a:r>
              <a:rPr lang="en-AU" dirty="0"/>
              <a:t>Stretch</a:t>
            </a:r>
          </a:p>
          <a:p>
            <a:pPr algn="ctr"/>
            <a:r>
              <a:rPr lang="en-AU" dirty="0"/>
              <a:t>Foam roll</a:t>
            </a:r>
          </a:p>
          <a:p>
            <a:pPr algn="ctr"/>
            <a:r>
              <a:rPr lang="en-AU" dirty="0"/>
              <a:t>Acu-Ball</a:t>
            </a:r>
          </a:p>
          <a:p>
            <a:pPr algn="ctr"/>
            <a:r>
              <a:rPr lang="en-AU" dirty="0"/>
              <a:t>Massage</a:t>
            </a:r>
          </a:p>
          <a:p>
            <a:pPr algn="ctr"/>
            <a:r>
              <a:rPr lang="en-AU" dirty="0"/>
              <a:t>Runners stick</a:t>
            </a:r>
          </a:p>
        </p:txBody>
      </p:sp>
      <p:grpSp>
        <p:nvGrpSpPr>
          <p:cNvPr id="6" name="Group 5">
            <a:extLst>
              <a:ext uri="{FF2B5EF4-FFF2-40B4-BE49-F238E27FC236}">
                <a16:creationId xmlns:a16="http://schemas.microsoft.com/office/drawing/2014/main" id="{3D1639BC-F43F-407E-A59E-8CC8935865E0}"/>
              </a:ext>
            </a:extLst>
          </p:cNvPr>
          <p:cNvGrpSpPr/>
          <p:nvPr/>
        </p:nvGrpSpPr>
        <p:grpSpPr>
          <a:xfrm>
            <a:off x="6890033" y="102575"/>
            <a:ext cx="1921220" cy="6606502"/>
            <a:chOff x="5940825" y="102575"/>
            <a:chExt cx="2870428" cy="6606502"/>
          </a:xfrm>
        </p:grpSpPr>
        <p:pic>
          <p:nvPicPr>
            <p:cNvPr id="9" name="Picture 8">
              <a:extLst>
                <a:ext uri="{FF2B5EF4-FFF2-40B4-BE49-F238E27FC236}">
                  <a16:creationId xmlns:a16="http://schemas.microsoft.com/office/drawing/2014/main" id="{5D8C2F25-FBEE-4FE2-8B1E-C6A63D9F361E}"/>
                </a:ext>
              </a:extLst>
            </p:cNvPr>
            <p:cNvPicPr>
              <a:picLocks noChangeAspect="1"/>
            </p:cNvPicPr>
            <p:nvPr/>
          </p:nvPicPr>
          <p:blipFill>
            <a:blip r:embed="rId4"/>
            <a:stretch>
              <a:fillRect/>
            </a:stretch>
          </p:blipFill>
          <p:spPr>
            <a:xfrm>
              <a:off x="5940825" y="1762589"/>
              <a:ext cx="2861209" cy="2729594"/>
            </a:xfrm>
            <a:prstGeom prst="rect">
              <a:avLst/>
            </a:prstGeom>
          </p:spPr>
        </p:pic>
        <p:pic>
          <p:nvPicPr>
            <p:cNvPr id="11" name="Picture 10">
              <a:extLst>
                <a:ext uri="{FF2B5EF4-FFF2-40B4-BE49-F238E27FC236}">
                  <a16:creationId xmlns:a16="http://schemas.microsoft.com/office/drawing/2014/main" id="{8359F490-110C-4B1E-AF69-F42A14921F9A}"/>
                </a:ext>
              </a:extLst>
            </p:cNvPr>
            <p:cNvPicPr>
              <a:picLocks noChangeAspect="1"/>
            </p:cNvPicPr>
            <p:nvPr/>
          </p:nvPicPr>
          <p:blipFill rotWithShape="1">
            <a:blip r:embed="rId5"/>
            <a:srcRect l="42201" t="26977"/>
            <a:stretch/>
          </p:blipFill>
          <p:spPr>
            <a:xfrm>
              <a:off x="5950044" y="4492183"/>
              <a:ext cx="2861209" cy="2216894"/>
            </a:xfrm>
            <a:prstGeom prst="rect">
              <a:avLst/>
            </a:prstGeom>
          </p:spPr>
        </p:pic>
        <p:pic>
          <p:nvPicPr>
            <p:cNvPr id="13" name="Picture 12">
              <a:extLst>
                <a:ext uri="{FF2B5EF4-FFF2-40B4-BE49-F238E27FC236}">
                  <a16:creationId xmlns:a16="http://schemas.microsoft.com/office/drawing/2014/main" id="{8550C9B6-652E-40C4-A5E7-311876447697}"/>
                </a:ext>
              </a:extLst>
            </p:cNvPr>
            <p:cNvPicPr>
              <a:picLocks noChangeAspect="1"/>
            </p:cNvPicPr>
            <p:nvPr/>
          </p:nvPicPr>
          <p:blipFill>
            <a:blip r:embed="rId6"/>
            <a:stretch>
              <a:fillRect/>
            </a:stretch>
          </p:blipFill>
          <p:spPr>
            <a:xfrm>
              <a:off x="5950045" y="102575"/>
              <a:ext cx="2851990" cy="1731837"/>
            </a:xfrm>
            <a:prstGeom prst="rect">
              <a:avLst/>
            </a:prstGeom>
          </p:spPr>
        </p:pic>
      </p:grpSp>
      <p:pic>
        <p:nvPicPr>
          <p:cNvPr id="12" name="Picture 11">
            <a:extLst>
              <a:ext uri="{FF2B5EF4-FFF2-40B4-BE49-F238E27FC236}">
                <a16:creationId xmlns:a16="http://schemas.microsoft.com/office/drawing/2014/main" id="{FD6598CC-66AA-43F9-A1C7-82DC91C096DC}"/>
              </a:ext>
            </a:extLst>
          </p:cNvPr>
          <p:cNvPicPr>
            <a:picLocks noChangeAspect="1"/>
          </p:cNvPicPr>
          <p:nvPr/>
        </p:nvPicPr>
        <p:blipFill>
          <a:blip r:embed="rId7"/>
          <a:stretch>
            <a:fillRect/>
          </a:stretch>
        </p:blipFill>
        <p:spPr>
          <a:xfrm>
            <a:off x="5285322" y="582569"/>
            <a:ext cx="1201016" cy="652329"/>
          </a:xfrm>
          <a:prstGeom prst="rect">
            <a:avLst/>
          </a:prstGeom>
        </p:spPr>
      </p:pic>
    </p:spTree>
    <p:extLst>
      <p:ext uri="{BB962C8B-B14F-4D97-AF65-F5344CB8AC3E}">
        <p14:creationId xmlns:p14="http://schemas.microsoft.com/office/powerpoint/2010/main" val="1686330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899"/>
            <a:ext cx="7290054" cy="1499616"/>
          </a:xfrm>
        </p:spPr>
        <p:txBody>
          <a:bodyPr>
            <a:normAutofit fontScale="90000"/>
          </a:bodyPr>
          <a:lstStyle/>
          <a:p>
            <a:r>
              <a:rPr lang="en-AU" dirty="0"/>
              <a:t>Drills to address tightness or lack of function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9426027"/>
              </p:ext>
            </p:extLst>
          </p:nvPr>
        </p:nvGraphicFramePr>
        <p:xfrm>
          <a:off x="482727" y="1903193"/>
          <a:ext cx="723900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D963EB58-CD35-448D-B30A-AC8B353BB5C2}"/>
              </a:ext>
            </a:extLst>
          </p:cNvPr>
          <p:cNvPicPr>
            <a:picLocks noChangeAspect="1" noChangeArrowheads="1"/>
          </p:cNvPicPr>
          <p:nvPr/>
        </p:nvPicPr>
        <p:blipFill>
          <a:blip r:embed="rId7"/>
          <a:stretch>
            <a:fillRect/>
          </a:stretch>
        </p:blipFill>
        <p:spPr bwMode="auto">
          <a:xfrm>
            <a:off x="7634377" y="5888680"/>
            <a:ext cx="1319392" cy="71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599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warm up &amp; MOVEMENT prep.</a:t>
            </a:r>
          </a:p>
        </p:txBody>
      </p:sp>
      <p:sp>
        <p:nvSpPr>
          <p:cNvPr id="3" name="Content Placeholder 2"/>
          <p:cNvSpPr>
            <a:spLocks noGrp="1"/>
          </p:cNvSpPr>
          <p:nvPr>
            <p:ph idx="1"/>
          </p:nvPr>
        </p:nvSpPr>
        <p:spPr>
          <a:xfrm>
            <a:off x="658828" y="1992643"/>
            <a:ext cx="8106599" cy="3850889"/>
          </a:xfrm>
        </p:spPr>
        <p:txBody>
          <a:bodyPr/>
          <a:lstStyle/>
          <a:p>
            <a:r>
              <a:rPr lang="en-AU" sz="2800" dirty="0"/>
              <a:t>Specific exercises to warm, activate and mobilise</a:t>
            </a:r>
            <a:r>
              <a:rPr lang="en-AU" dirty="0"/>
              <a:t>. </a:t>
            </a:r>
          </a:p>
          <a:p>
            <a:pPr marL="0" indent="0">
              <a:buNone/>
            </a:pPr>
            <a:endParaRPr lang="en-AU" dirty="0"/>
          </a:p>
        </p:txBody>
      </p:sp>
      <p:pic>
        <p:nvPicPr>
          <p:cNvPr id="4" name="Picture 3"/>
          <p:cNvPicPr>
            <a:picLocks noChangeAspect="1"/>
          </p:cNvPicPr>
          <p:nvPr/>
        </p:nvPicPr>
        <p:blipFill>
          <a:blip r:embed="rId2"/>
          <a:stretch>
            <a:fillRect/>
          </a:stretch>
        </p:blipFill>
        <p:spPr>
          <a:xfrm>
            <a:off x="768095" y="2808764"/>
            <a:ext cx="2523893" cy="1796538"/>
          </a:xfrm>
          <a:prstGeom prst="rect">
            <a:avLst/>
          </a:prstGeom>
          <a:scene3d>
            <a:camera prst="orthographicFront"/>
            <a:lightRig rig="threePt" dir="t"/>
          </a:scene3d>
          <a:sp3d>
            <a:bevelT/>
          </a:sp3d>
        </p:spPr>
      </p:pic>
      <p:pic>
        <p:nvPicPr>
          <p:cNvPr id="5" name="Picture 4"/>
          <p:cNvPicPr>
            <a:picLocks noChangeAspect="1"/>
          </p:cNvPicPr>
          <p:nvPr/>
        </p:nvPicPr>
        <p:blipFill>
          <a:blip r:embed="rId3"/>
          <a:srcRect/>
          <a:stretch/>
        </p:blipFill>
        <p:spPr>
          <a:xfrm>
            <a:off x="3447407" y="2808764"/>
            <a:ext cx="2417566" cy="1849388"/>
          </a:xfrm>
          <a:prstGeom prst="rect">
            <a:avLst/>
          </a:prstGeom>
          <a:scene3d>
            <a:camera prst="orthographicFront"/>
            <a:lightRig rig="threePt" dir="t"/>
          </a:scene3d>
          <a:sp3d>
            <a:bevelT/>
          </a:sp3d>
        </p:spPr>
      </p:pic>
      <p:pic>
        <p:nvPicPr>
          <p:cNvPr id="6" name="Picture 5"/>
          <p:cNvPicPr>
            <a:picLocks noChangeAspect="1"/>
          </p:cNvPicPr>
          <p:nvPr/>
        </p:nvPicPr>
        <p:blipFill rotWithShape="1">
          <a:blip r:embed="rId4"/>
          <a:srcRect l="7605" r="20408"/>
          <a:stretch/>
        </p:blipFill>
        <p:spPr>
          <a:xfrm>
            <a:off x="768095" y="4805010"/>
            <a:ext cx="2514055" cy="1849388"/>
          </a:xfrm>
          <a:prstGeom prst="rect">
            <a:avLst/>
          </a:prstGeom>
          <a:scene3d>
            <a:camera prst="orthographicFront"/>
            <a:lightRig rig="threePt" dir="t"/>
          </a:scene3d>
          <a:sp3d>
            <a:bevelT/>
          </a:sp3d>
        </p:spPr>
      </p:pic>
      <p:pic>
        <p:nvPicPr>
          <p:cNvPr id="9" name="Picture 8"/>
          <p:cNvPicPr>
            <a:picLocks noChangeAspect="1"/>
          </p:cNvPicPr>
          <p:nvPr/>
        </p:nvPicPr>
        <p:blipFill>
          <a:blip r:embed="rId5"/>
          <a:stretch>
            <a:fillRect/>
          </a:stretch>
        </p:blipFill>
        <p:spPr>
          <a:xfrm>
            <a:off x="3447407" y="4805010"/>
            <a:ext cx="2417566" cy="1849388"/>
          </a:xfrm>
          <a:prstGeom prst="rect">
            <a:avLst/>
          </a:prstGeom>
          <a:scene3d>
            <a:camera prst="orthographicFront"/>
            <a:lightRig rig="threePt" dir="t"/>
          </a:scene3d>
          <a:sp3d>
            <a:bevelT/>
          </a:sp3d>
        </p:spPr>
      </p:pic>
      <p:pic>
        <p:nvPicPr>
          <p:cNvPr id="16386" name="Picture 2"/>
          <p:cNvPicPr>
            <a:picLocks noChangeAspect="1" noChangeArrowheads="1"/>
          </p:cNvPicPr>
          <p:nvPr/>
        </p:nvPicPr>
        <p:blipFill>
          <a:blip r:embed="rId6"/>
          <a:srcRect/>
          <a:stretch/>
        </p:blipFill>
        <p:spPr bwMode="auto">
          <a:xfrm>
            <a:off x="6020392" y="2808764"/>
            <a:ext cx="2464780" cy="185118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6387" name="Picture 3" descr="C:\Users\Public\Pictures\Glute Activation pictures\Worked on\mini-IMG_048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0229" y="4778585"/>
            <a:ext cx="2464780" cy="184938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0A81AB-5E63-49E7-BEF4-8974B7E4C24E}"/>
              </a:ext>
            </a:extLst>
          </p:cNvPr>
          <p:cNvPicPr>
            <a:picLocks noChangeAspect="1"/>
          </p:cNvPicPr>
          <p:nvPr/>
        </p:nvPicPr>
        <p:blipFill>
          <a:blip r:embed="rId8"/>
          <a:stretch>
            <a:fillRect/>
          </a:stretch>
        </p:blipFill>
        <p:spPr>
          <a:xfrm>
            <a:off x="7678861" y="1038556"/>
            <a:ext cx="1322947" cy="713294"/>
          </a:xfrm>
          <a:prstGeom prst="rect">
            <a:avLst/>
          </a:prstGeom>
        </p:spPr>
      </p:pic>
    </p:spTree>
    <p:extLst>
      <p:ext uri="{BB962C8B-B14F-4D97-AF65-F5344CB8AC3E}">
        <p14:creationId xmlns:p14="http://schemas.microsoft.com/office/powerpoint/2010/main" val="556220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779F52-4652-4227-9C15-E4FB5A7FA1E0}"/>
              </a:ext>
            </a:extLst>
          </p:cNvPr>
          <p:cNvPicPr>
            <a:picLocks noChangeAspect="1"/>
          </p:cNvPicPr>
          <p:nvPr/>
        </p:nvPicPr>
        <p:blipFill>
          <a:blip r:embed="rId3"/>
          <a:stretch>
            <a:fillRect/>
          </a:stretch>
        </p:blipFill>
        <p:spPr>
          <a:xfrm>
            <a:off x="413953" y="5896066"/>
            <a:ext cx="1322947" cy="713294"/>
          </a:xfrm>
          <a:prstGeom prst="rect">
            <a:avLst/>
          </a:prstGeom>
        </p:spPr>
      </p:pic>
      <p:pic>
        <p:nvPicPr>
          <p:cNvPr id="8" name="Picture Placeholder 7">
            <a:extLst>
              <a:ext uri="{FF2B5EF4-FFF2-40B4-BE49-F238E27FC236}">
                <a16:creationId xmlns:a16="http://schemas.microsoft.com/office/drawing/2014/main" id="{E8127E35-5DBD-4DB1-922D-79C4EE136339}"/>
              </a:ext>
            </a:extLst>
          </p:cNvPr>
          <p:cNvPicPr>
            <a:picLocks noGrp="1" noChangeAspect="1"/>
          </p:cNvPicPr>
          <p:nvPr>
            <p:ph type="pic" sz="quarter" idx="11"/>
          </p:nvPr>
        </p:nvPicPr>
        <p:blipFill>
          <a:blip r:embed="rId4"/>
          <a:srcRect l="27952" r="27952"/>
          <a:stretch>
            <a:fillRect/>
          </a:stretch>
        </p:blipFill>
        <p:spPr>
          <a:xfrm>
            <a:off x="0" y="-33813"/>
            <a:ext cx="4574286" cy="6925625"/>
          </a:xfrm>
        </p:spPr>
      </p:pic>
      <p:sp>
        <p:nvSpPr>
          <p:cNvPr id="6" name="Rectangle 5">
            <a:extLst>
              <a:ext uri="{FF2B5EF4-FFF2-40B4-BE49-F238E27FC236}">
                <a16:creationId xmlns:a16="http://schemas.microsoft.com/office/drawing/2014/main" id="{71DA6392-A1C0-4703-9D94-591584EAFF02}"/>
              </a:ext>
            </a:extLst>
          </p:cNvPr>
          <p:cNvSpPr/>
          <p:nvPr/>
        </p:nvSpPr>
        <p:spPr>
          <a:xfrm>
            <a:off x="4572000" y="292630"/>
            <a:ext cx="4362327" cy="6186309"/>
          </a:xfrm>
          <a:prstGeom prst="rect">
            <a:avLst/>
          </a:prstGeom>
        </p:spPr>
        <p:txBody>
          <a:bodyPr wrap="square">
            <a:spAutoFit/>
          </a:bodyPr>
          <a:lstStyle/>
          <a:p>
            <a:pPr>
              <a:lnSpc>
                <a:spcPct val="150000"/>
              </a:lnSpc>
            </a:pPr>
            <a:r>
              <a:rPr lang="en-AU" sz="2800" i="1" dirty="0">
                <a:solidFill>
                  <a:schemeClr val="bg1"/>
                </a:solidFill>
              </a:rPr>
              <a:t>“While Max velocity speed training may improve both acceleration and maximal sprinting speed, improving </a:t>
            </a:r>
            <a:r>
              <a:rPr lang="en-AU" sz="2800" b="1" i="1" dirty="0">
                <a:solidFill>
                  <a:schemeClr val="bg1"/>
                </a:solidFill>
              </a:rPr>
              <a:t>horizontal force production </a:t>
            </a:r>
            <a:r>
              <a:rPr lang="en-AU" sz="2800" i="1" dirty="0">
                <a:solidFill>
                  <a:schemeClr val="bg1"/>
                </a:solidFill>
              </a:rPr>
              <a:t>capability may be efficient to enhance sprinting performance over short distances”</a:t>
            </a:r>
          </a:p>
          <a:p>
            <a:pPr algn="r"/>
            <a:r>
              <a:rPr lang="en-AU" b="1" dirty="0"/>
              <a:t>(Bucheit et al, 2014)</a:t>
            </a:r>
          </a:p>
        </p:txBody>
      </p:sp>
    </p:spTree>
    <p:extLst>
      <p:ext uri="{BB962C8B-B14F-4D97-AF65-F5344CB8AC3E}">
        <p14:creationId xmlns:p14="http://schemas.microsoft.com/office/powerpoint/2010/main" val="566187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94314" y="610794"/>
            <a:ext cx="7290054" cy="827560"/>
          </a:xfrm>
        </p:spPr>
        <p:txBody>
          <a:bodyPr>
            <a:normAutofit/>
          </a:bodyPr>
          <a:lstStyle/>
          <a:p>
            <a:r>
              <a:rPr lang="en-AU" sz="4400" b="1" cap="none" spc="50" dirty="0">
                <a:ln w="0"/>
                <a:effectLst>
                  <a:innerShdw blurRad="63500" dist="50800" dir="13500000">
                    <a:srgbClr val="000000">
                      <a:alpha val="50000"/>
                    </a:srgbClr>
                  </a:innerShdw>
                </a:effectLst>
              </a:rPr>
              <a:t>Force development</a:t>
            </a:r>
          </a:p>
        </p:txBody>
      </p:sp>
      <p:sp>
        <p:nvSpPr>
          <p:cNvPr id="8" name="Content Placeholder 7"/>
          <p:cNvSpPr>
            <a:spLocks noGrp="1"/>
          </p:cNvSpPr>
          <p:nvPr>
            <p:ph idx="1"/>
          </p:nvPr>
        </p:nvSpPr>
        <p:spPr>
          <a:xfrm>
            <a:off x="457199" y="2086191"/>
            <a:ext cx="8422257" cy="1145286"/>
          </a:xfrm>
        </p:spPr>
        <p:txBody>
          <a:bodyPr>
            <a:normAutofit lnSpcReduction="10000"/>
          </a:bodyPr>
          <a:lstStyle/>
          <a:p>
            <a:r>
              <a:rPr lang="en-AU" dirty="0"/>
              <a:t>Combination of </a:t>
            </a:r>
            <a:r>
              <a:rPr lang="en-AU" b="1" dirty="0"/>
              <a:t>technique, strength and stability</a:t>
            </a:r>
          </a:p>
          <a:p>
            <a:r>
              <a:rPr lang="en-AU" dirty="0"/>
              <a:t>Athlete’s must increase force to the ground in the appropriate direction over increasingly shorter periods of time</a:t>
            </a:r>
          </a:p>
          <a:p>
            <a:pPr marL="0" indent="0">
              <a:buNone/>
            </a:pPr>
            <a:endParaRPr lang="en-AU" dirty="0"/>
          </a:p>
        </p:txBody>
      </p:sp>
      <p:sp>
        <p:nvSpPr>
          <p:cNvPr id="10" name="Rounded Rectangle 9"/>
          <p:cNvSpPr/>
          <p:nvPr/>
        </p:nvSpPr>
        <p:spPr>
          <a:xfrm>
            <a:off x="395535" y="3645024"/>
            <a:ext cx="1512167" cy="1800200"/>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C00000"/>
                </a:solidFill>
              </a:rPr>
              <a:t>Increased</a:t>
            </a:r>
          </a:p>
          <a:p>
            <a:pPr algn="ctr"/>
            <a:r>
              <a:rPr lang="en-AU" b="1" dirty="0">
                <a:solidFill>
                  <a:srgbClr val="C00000"/>
                </a:solidFill>
              </a:rPr>
              <a:t>STRENGTH</a:t>
            </a:r>
          </a:p>
        </p:txBody>
      </p:sp>
      <p:sp>
        <p:nvSpPr>
          <p:cNvPr id="12" name="Plus 11"/>
          <p:cNvSpPr/>
          <p:nvPr/>
        </p:nvSpPr>
        <p:spPr>
          <a:xfrm>
            <a:off x="1907704" y="4259634"/>
            <a:ext cx="432048" cy="43204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498" y="4293094"/>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qual 12"/>
          <p:cNvSpPr/>
          <p:nvPr/>
        </p:nvSpPr>
        <p:spPr>
          <a:xfrm>
            <a:off x="6249596" y="4355121"/>
            <a:ext cx="576064" cy="28803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TextBox 13"/>
          <p:cNvSpPr txBox="1"/>
          <p:nvPr/>
        </p:nvSpPr>
        <p:spPr>
          <a:xfrm>
            <a:off x="6804248" y="3975595"/>
            <a:ext cx="2160240" cy="1077218"/>
          </a:xfrm>
          <a:prstGeom prst="rect">
            <a:avLst/>
          </a:prstGeom>
          <a:solidFill>
            <a:schemeClr val="bg1"/>
          </a:solidFill>
          <a:ln>
            <a:solidFill>
              <a:schemeClr val="bg1"/>
            </a:solidFill>
          </a:ln>
        </p:spPr>
        <p:txBody>
          <a:bodyPr wrap="square" rtlCol="0">
            <a:spAutoFit/>
          </a:bodyPr>
          <a:lstStyle/>
          <a:p>
            <a:pPr algn="ctr"/>
            <a:r>
              <a:rPr lang="en-AU" sz="3200" b="1" dirty="0"/>
              <a:t>FASTER ATHLETES</a:t>
            </a:r>
          </a:p>
        </p:txBody>
      </p:sp>
      <p:sp>
        <p:nvSpPr>
          <p:cNvPr id="15" name="Rounded Rectangle 14"/>
          <p:cNvSpPr/>
          <p:nvPr/>
        </p:nvSpPr>
        <p:spPr>
          <a:xfrm>
            <a:off x="2483768" y="3645024"/>
            <a:ext cx="1512168" cy="1800200"/>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C00000"/>
                </a:solidFill>
              </a:rPr>
              <a:t>Correct</a:t>
            </a:r>
          </a:p>
          <a:p>
            <a:pPr algn="ctr"/>
            <a:r>
              <a:rPr lang="en-AU" b="1" dirty="0">
                <a:solidFill>
                  <a:srgbClr val="C00000"/>
                </a:solidFill>
              </a:rPr>
              <a:t>DIRECTION</a:t>
            </a:r>
          </a:p>
        </p:txBody>
      </p:sp>
      <p:sp>
        <p:nvSpPr>
          <p:cNvPr id="16" name="Rounded Rectangle 15"/>
          <p:cNvSpPr/>
          <p:nvPr/>
        </p:nvSpPr>
        <p:spPr>
          <a:xfrm>
            <a:off x="4716015" y="3645024"/>
            <a:ext cx="1533581" cy="180020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C00000"/>
                </a:solidFill>
              </a:rPr>
              <a:t>Decreased Ground Contact Time</a:t>
            </a:r>
          </a:p>
        </p:txBody>
      </p:sp>
      <p:pic>
        <p:nvPicPr>
          <p:cNvPr id="2" name="Picture 1">
            <a:extLst>
              <a:ext uri="{FF2B5EF4-FFF2-40B4-BE49-F238E27FC236}">
                <a16:creationId xmlns:a16="http://schemas.microsoft.com/office/drawing/2014/main" id="{1BB44CF2-2055-48A0-873A-178AF7382282}"/>
              </a:ext>
            </a:extLst>
          </p:cNvPr>
          <p:cNvPicPr>
            <a:picLocks noChangeAspect="1"/>
          </p:cNvPicPr>
          <p:nvPr/>
        </p:nvPicPr>
        <p:blipFill>
          <a:blip r:embed="rId3"/>
          <a:stretch>
            <a:fillRect/>
          </a:stretch>
        </p:blipFill>
        <p:spPr>
          <a:xfrm>
            <a:off x="7343840" y="324930"/>
            <a:ext cx="1322947" cy="713294"/>
          </a:xfrm>
          <a:prstGeom prst="rect">
            <a:avLst/>
          </a:prstGeom>
        </p:spPr>
      </p:pic>
    </p:spTree>
    <p:extLst>
      <p:ext uri="{BB962C8B-B14F-4D97-AF65-F5344CB8AC3E}">
        <p14:creationId xmlns:p14="http://schemas.microsoft.com/office/powerpoint/2010/main" val="401088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321BF63-DF0E-4A82-86D4-CC6F1375D58D}"/>
              </a:ext>
            </a:extLst>
          </p:cNvPr>
          <p:cNvSpPr txBox="1"/>
          <p:nvPr/>
        </p:nvSpPr>
        <p:spPr>
          <a:xfrm>
            <a:off x="958323" y="2004557"/>
            <a:ext cx="3217446" cy="1466385"/>
          </a:xfrm>
          <a:prstGeom prst="rect">
            <a:avLst/>
          </a:prstGeom>
          <a:noFill/>
        </p:spPr>
        <p:txBody>
          <a:bodyPr wrap="square" lIns="0" tIns="0" rIns="0" bIns="0" rtlCol="0">
            <a:noAutofit/>
          </a:bodyPr>
          <a:lstStyle/>
          <a:p>
            <a:pPr>
              <a:lnSpc>
                <a:spcPct val="170000"/>
              </a:lnSpc>
            </a:pPr>
            <a:r>
              <a:rPr lang="en-AU" sz="1400" dirty="0"/>
              <a:t>If you train fitness without function you reinforce compensatory actions that lead to micro-trauma, fatigue and possible injury.</a:t>
            </a:r>
          </a:p>
        </p:txBody>
      </p:sp>
      <p:sp>
        <p:nvSpPr>
          <p:cNvPr id="20" name="Chevron 6">
            <a:extLst>
              <a:ext uri="{FF2B5EF4-FFF2-40B4-BE49-F238E27FC236}">
                <a16:creationId xmlns:a16="http://schemas.microsoft.com/office/drawing/2014/main" id="{FAFA2200-3937-4EE6-A42F-3CB2B63F73F7}"/>
              </a:ext>
            </a:extLst>
          </p:cNvPr>
          <p:cNvSpPr/>
          <p:nvPr/>
        </p:nvSpPr>
        <p:spPr>
          <a:xfrm>
            <a:off x="629842" y="2419725"/>
            <a:ext cx="153537" cy="31802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solidFill>
                <a:schemeClr val="tx1"/>
              </a:solidFill>
            </a:endParaRPr>
          </a:p>
        </p:txBody>
      </p:sp>
      <p:sp>
        <p:nvSpPr>
          <p:cNvPr id="21" name="Chevron 7">
            <a:extLst>
              <a:ext uri="{FF2B5EF4-FFF2-40B4-BE49-F238E27FC236}">
                <a16:creationId xmlns:a16="http://schemas.microsoft.com/office/drawing/2014/main" id="{FA7A0EB5-3698-413F-8D61-0674FBB16174}"/>
              </a:ext>
            </a:extLst>
          </p:cNvPr>
          <p:cNvSpPr/>
          <p:nvPr/>
        </p:nvSpPr>
        <p:spPr>
          <a:xfrm>
            <a:off x="629842" y="3714535"/>
            <a:ext cx="153537" cy="31802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solidFill>
                <a:schemeClr val="tx1"/>
              </a:solidFill>
            </a:endParaRPr>
          </a:p>
        </p:txBody>
      </p:sp>
      <p:sp>
        <p:nvSpPr>
          <p:cNvPr id="22" name="Chevron 8">
            <a:extLst>
              <a:ext uri="{FF2B5EF4-FFF2-40B4-BE49-F238E27FC236}">
                <a16:creationId xmlns:a16="http://schemas.microsoft.com/office/drawing/2014/main" id="{7B8ABE30-1E9B-4F21-B749-16B149750460}"/>
              </a:ext>
            </a:extLst>
          </p:cNvPr>
          <p:cNvSpPr/>
          <p:nvPr/>
        </p:nvSpPr>
        <p:spPr>
          <a:xfrm>
            <a:off x="635173" y="5009346"/>
            <a:ext cx="153537" cy="31802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350">
              <a:solidFill>
                <a:schemeClr val="tx1"/>
              </a:solidFill>
            </a:endParaRPr>
          </a:p>
        </p:txBody>
      </p:sp>
      <p:sp>
        <p:nvSpPr>
          <p:cNvPr id="23" name="Chevron 9">
            <a:extLst>
              <a:ext uri="{FF2B5EF4-FFF2-40B4-BE49-F238E27FC236}">
                <a16:creationId xmlns:a16="http://schemas.microsoft.com/office/drawing/2014/main" id="{E7E46D3B-7849-44F4-9181-805EF6C24461}"/>
              </a:ext>
            </a:extLst>
          </p:cNvPr>
          <p:cNvSpPr/>
          <p:nvPr/>
        </p:nvSpPr>
        <p:spPr>
          <a:xfrm rot="10800000">
            <a:off x="3855402" y="831135"/>
            <a:ext cx="2507138" cy="5208105"/>
          </a:xfrm>
          <a:prstGeom prst="chevron">
            <a:avLst>
              <a:gd name="adj" fmla="val 68048"/>
            </a:avLst>
          </a:prstGeom>
          <a:solidFill>
            <a:schemeClr val="accent3"/>
          </a:solidFill>
          <a:ln>
            <a:noFill/>
          </a:ln>
          <a:effectLst>
            <a:innerShdw blurRad="63500" dist="1016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4" name="TextBox 23">
            <a:extLst>
              <a:ext uri="{FF2B5EF4-FFF2-40B4-BE49-F238E27FC236}">
                <a16:creationId xmlns:a16="http://schemas.microsoft.com/office/drawing/2014/main" id="{995A6876-1791-4127-8355-797AAC1D4DA7}"/>
              </a:ext>
            </a:extLst>
          </p:cNvPr>
          <p:cNvSpPr txBox="1"/>
          <p:nvPr/>
        </p:nvSpPr>
        <p:spPr>
          <a:xfrm>
            <a:off x="585103" y="584099"/>
            <a:ext cx="3225560" cy="1107996"/>
          </a:xfrm>
          <a:prstGeom prst="rect">
            <a:avLst/>
          </a:prstGeom>
          <a:noFill/>
          <a:ln>
            <a:noFill/>
          </a:ln>
        </p:spPr>
        <p:txBody>
          <a:bodyPr wrap="square" lIns="0" tIns="0" rIns="0" bIns="0" rtlCol="0">
            <a:normAutofit/>
          </a:bodyPr>
          <a:lstStyle/>
          <a:p>
            <a:r>
              <a:rPr lang="en-US" sz="2700" dirty="0">
                <a:solidFill>
                  <a:schemeClr val="accent3"/>
                </a:solidFill>
                <a:ea typeface="Source Sans Pro ExtraLight" charset="0"/>
                <a:cs typeface="Source Sans Pro ExtraLight" charset="0"/>
              </a:rPr>
              <a:t>WHY is  TECHNIQUE So Important </a:t>
            </a:r>
            <a:r>
              <a:rPr lang="en-US" sz="2700" b="1" dirty="0">
                <a:solidFill>
                  <a:schemeClr val="accent3"/>
                </a:solidFill>
                <a:latin typeface="Calibri" charset="0"/>
                <a:ea typeface="Calibri" charset="0"/>
                <a:cs typeface="Calibri" charset="0"/>
              </a:rPr>
              <a:t>?</a:t>
            </a:r>
          </a:p>
        </p:txBody>
      </p:sp>
      <p:sp>
        <p:nvSpPr>
          <p:cNvPr id="25" name="Freeform 15">
            <a:extLst>
              <a:ext uri="{FF2B5EF4-FFF2-40B4-BE49-F238E27FC236}">
                <a16:creationId xmlns:a16="http://schemas.microsoft.com/office/drawing/2014/main" id="{EEA50ED3-AF40-4968-BDC3-2907F43411A2}"/>
              </a:ext>
            </a:extLst>
          </p:cNvPr>
          <p:cNvSpPr/>
          <p:nvPr/>
        </p:nvSpPr>
        <p:spPr>
          <a:xfrm>
            <a:off x="3548888" y="5473938"/>
            <a:ext cx="2046225" cy="1384065"/>
          </a:xfrm>
          <a:custGeom>
            <a:avLst/>
            <a:gdLst/>
            <a:ahLst/>
            <a:cxnLst/>
            <a:rect l="l" t="t" r="r" b="b"/>
            <a:pathLst>
              <a:path w="2728300" h="1384065">
                <a:moveTo>
                  <a:pt x="1364150" y="0"/>
                </a:moveTo>
                <a:lnTo>
                  <a:pt x="2728300" y="1384065"/>
                </a:lnTo>
                <a:lnTo>
                  <a:pt x="0" y="138406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Freeform 16">
            <a:extLst>
              <a:ext uri="{FF2B5EF4-FFF2-40B4-BE49-F238E27FC236}">
                <a16:creationId xmlns:a16="http://schemas.microsoft.com/office/drawing/2014/main" id="{4D534EB0-393F-4F8D-B249-38DCCCB8B9F2}"/>
              </a:ext>
            </a:extLst>
          </p:cNvPr>
          <p:cNvSpPr/>
          <p:nvPr/>
        </p:nvSpPr>
        <p:spPr>
          <a:xfrm rot="10800000">
            <a:off x="3548888" y="-4434"/>
            <a:ext cx="2046225" cy="1384065"/>
          </a:xfrm>
          <a:custGeom>
            <a:avLst/>
            <a:gdLst/>
            <a:ahLst/>
            <a:cxnLst/>
            <a:rect l="l" t="t" r="r" b="b"/>
            <a:pathLst>
              <a:path w="2728300" h="1384065">
                <a:moveTo>
                  <a:pt x="1364150" y="0"/>
                </a:moveTo>
                <a:lnTo>
                  <a:pt x="2728300" y="1384065"/>
                </a:lnTo>
                <a:lnTo>
                  <a:pt x="0" y="1384065"/>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Picture 26">
            <a:extLst>
              <a:ext uri="{FF2B5EF4-FFF2-40B4-BE49-F238E27FC236}">
                <a16:creationId xmlns:a16="http://schemas.microsoft.com/office/drawing/2014/main" id="{EB5645DD-75B6-477E-8B55-0CF04BA76CB8}"/>
              </a:ext>
            </a:extLst>
          </p:cNvPr>
          <p:cNvPicPr>
            <a:picLocks noChangeAspect="1"/>
          </p:cNvPicPr>
          <p:nvPr/>
        </p:nvPicPr>
        <p:blipFill>
          <a:blip r:embed="rId3"/>
          <a:stretch>
            <a:fillRect/>
          </a:stretch>
        </p:blipFill>
        <p:spPr>
          <a:xfrm rot="10800000">
            <a:off x="4496138" y="-165768"/>
            <a:ext cx="2635548" cy="7189536"/>
          </a:xfrm>
          <a:prstGeom prst="rect">
            <a:avLst/>
          </a:prstGeom>
        </p:spPr>
      </p:pic>
      <p:sp>
        <p:nvSpPr>
          <p:cNvPr id="28" name="TextBox 27">
            <a:extLst>
              <a:ext uri="{FF2B5EF4-FFF2-40B4-BE49-F238E27FC236}">
                <a16:creationId xmlns:a16="http://schemas.microsoft.com/office/drawing/2014/main" id="{D36540AC-6D33-4AB2-92CE-2D75FB9F1664}"/>
              </a:ext>
            </a:extLst>
          </p:cNvPr>
          <p:cNvSpPr txBox="1"/>
          <p:nvPr/>
        </p:nvSpPr>
        <p:spPr>
          <a:xfrm>
            <a:off x="978882" y="3620918"/>
            <a:ext cx="2952381" cy="1077219"/>
          </a:xfrm>
          <a:prstGeom prst="rect">
            <a:avLst/>
          </a:prstGeom>
          <a:noFill/>
        </p:spPr>
        <p:txBody>
          <a:bodyPr wrap="square" lIns="0" tIns="0" rIns="0" bIns="0" rtlCol="0">
            <a:normAutofit/>
          </a:bodyPr>
          <a:lstStyle/>
          <a:p>
            <a:pPr>
              <a:lnSpc>
                <a:spcPct val="150000"/>
              </a:lnSpc>
            </a:pPr>
            <a:r>
              <a:rPr lang="en-AU" sz="1400" dirty="0"/>
              <a:t>Inefficient running mechanics reduces time to fatigue.</a:t>
            </a:r>
          </a:p>
          <a:p>
            <a:endParaRPr lang="en-GB" sz="1050" dirty="0">
              <a:latin typeface="Calibri Regular" charset="0"/>
              <a:ea typeface="Calibri Regular" charset="0"/>
            </a:endParaRPr>
          </a:p>
        </p:txBody>
      </p:sp>
      <p:sp>
        <p:nvSpPr>
          <p:cNvPr id="29" name="TextBox 28">
            <a:extLst>
              <a:ext uri="{FF2B5EF4-FFF2-40B4-BE49-F238E27FC236}">
                <a16:creationId xmlns:a16="http://schemas.microsoft.com/office/drawing/2014/main" id="{AEA9FF6F-9A99-4302-B690-FE59FDAF964E}"/>
              </a:ext>
            </a:extLst>
          </p:cNvPr>
          <p:cNvSpPr txBox="1"/>
          <p:nvPr/>
        </p:nvSpPr>
        <p:spPr>
          <a:xfrm>
            <a:off x="989771" y="4565190"/>
            <a:ext cx="3199853" cy="1077219"/>
          </a:xfrm>
          <a:prstGeom prst="rect">
            <a:avLst/>
          </a:prstGeom>
          <a:noFill/>
        </p:spPr>
        <p:txBody>
          <a:bodyPr wrap="square" lIns="0" tIns="0" rIns="0" bIns="0" rtlCol="0">
            <a:noAutofit/>
          </a:bodyPr>
          <a:lstStyle/>
          <a:p>
            <a:pPr>
              <a:lnSpc>
                <a:spcPct val="170000"/>
              </a:lnSpc>
            </a:pPr>
            <a:r>
              <a:rPr lang="en-AU" sz="1400" dirty="0"/>
              <a:t>The onset of fatigue brings with it errors in decision making; errors in skill application and an inability to perform at 100%. </a:t>
            </a:r>
          </a:p>
        </p:txBody>
      </p:sp>
      <p:pic>
        <p:nvPicPr>
          <p:cNvPr id="3" name="Picture Placeholder 2"/>
          <p:cNvPicPr>
            <a:picLocks noGrp="1" noChangeAspect="1"/>
          </p:cNvPicPr>
          <p:nvPr>
            <p:ph type="pic" sz="quarter" idx="10"/>
          </p:nvPr>
        </p:nvPicPr>
        <p:blipFill>
          <a:blip r:embed="rId4"/>
          <a:srcRect l="23961" r="23961"/>
          <a:stretch/>
        </p:blipFill>
        <p:spPr/>
      </p:pic>
      <p:pic>
        <p:nvPicPr>
          <p:cNvPr id="2" name="Picture 1">
            <a:extLst>
              <a:ext uri="{FF2B5EF4-FFF2-40B4-BE49-F238E27FC236}">
                <a16:creationId xmlns:a16="http://schemas.microsoft.com/office/drawing/2014/main" id="{CF9AFF1A-E857-4714-AE15-DA6B775BF23C}"/>
              </a:ext>
            </a:extLst>
          </p:cNvPr>
          <p:cNvPicPr>
            <a:picLocks noChangeAspect="1"/>
          </p:cNvPicPr>
          <p:nvPr/>
        </p:nvPicPr>
        <p:blipFill>
          <a:blip r:embed="rId5"/>
          <a:stretch>
            <a:fillRect/>
          </a:stretch>
        </p:blipFill>
        <p:spPr>
          <a:xfrm>
            <a:off x="182871" y="6055001"/>
            <a:ext cx="1201016" cy="652329"/>
          </a:xfrm>
          <a:prstGeom prst="rect">
            <a:avLst/>
          </a:prstGeom>
        </p:spPr>
      </p:pic>
    </p:spTree>
    <p:extLst>
      <p:ext uri="{BB962C8B-B14F-4D97-AF65-F5344CB8AC3E}">
        <p14:creationId xmlns:p14="http://schemas.microsoft.com/office/powerpoint/2010/main" val="149534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1+#ppt_w/2"/>
                                          </p:val>
                                        </p:tav>
                                        <p:tav tm="100000">
                                          <p:val>
                                            <p:strVal val="#ppt_x"/>
                                          </p:val>
                                        </p:tav>
                                      </p:tavLst>
                                    </p:anim>
                                    <p:anim calcmode="lin" valueType="num">
                                      <p:cBhvr additive="base">
                                        <p:cTn id="8" dur="1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8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200" fill="hold"/>
                                        <p:tgtEl>
                                          <p:spTgt spid="27"/>
                                        </p:tgtEl>
                                        <p:attrNameLst>
                                          <p:attrName>ppt_x</p:attrName>
                                        </p:attrNameLst>
                                      </p:cBhvr>
                                      <p:tavLst>
                                        <p:tav tm="0">
                                          <p:val>
                                            <p:strVal val="1+#ppt_w/2"/>
                                          </p:val>
                                        </p:tav>
                                        <p:tav tm="100000">
                                          <p:val>
                                            <p:strVal val="#ppt_x"/>
                                          </p:val>
                                        </p:tav>
                                      </p:tavLst>
                                    </p:anim>
                                    <p:anim calcmode="lin" valueType="num">
                                      <p:cBhvr additive="base">
                                        <p:cTn id="12" dur="12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 decel="54000" fill="hold" grpId="0" nodeType="afterEffect">
                                  <p:stCondLst>
                                    <p:cond delay="10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1000" fill="hold"/>
                                        <p:tgtEl>
                                          <p:spTgt spid="26"/>
                                        </p:tgtEl>
                                        <p:attrNameLst>
                                          <p:attrName>ppt_x</p:attrName>
                                        </p:attrNameLst>
                                      </p:cBhvr>
                                      <p:tavLst>
                                        <p:tav tm="0">
                                          <p:val>
                                            <p:strVal val="#ppt_x"/>
                                          </p:val>
                                        </p:tav>
                                        <p:tav tm="100000">
                                          <p:val>
                                            <p:strVal val="#ppt_x"/>
                                          </p:val>
                                        </p:tav>
                                      </p:tavLst>
                                    </p:anim>
                                    <p:anim calcmode="lin" valueType="num">
                                      <p:cBhvr additive="base">
                                        <p:cTn id="17" dur="10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4" decel="54000" fill="hold" grpId="0" nodeType="withEffect">
                                  <p:stCondLst>
                                    <p:cond delay="1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ppt_x"/>
                                          </p:val>
                                        </p:tav>
                                        <p:tav tm="100000">
                                          <p:val>
                                            <p:strVal val="#ppt_x"/>
                                          </p:val>
                                        </p:tav>
                                      </p:tavLst>
                                    </p:anim>
                                    <p:anim calcmode="lin" valueType="num">
                                      <p:cBhvr additive="base">
                                        <p:cTn id="21" dur="1000" fill="hold"/>
                                        <p:tgtEl>
                                          <p:spTgt spid="25"/>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7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75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decel="4200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decel="4200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0-#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decel="4200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animBg="1"/>
      <p:bldP spid="23" grpId="0" animBg="1"/>
      <p:bldP spid="24" grpId="0"/>
      <p:bldP spid="25" grpId="0" animBg="1"/>
      <p:bldP spid="26" grpId="0" animBg="1"/>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737501"/>
          </a:xfrm>
        </p:spPr>
        <p:txBody>
          <a:bodyPr/>
          <a:lstStyle/>
          <a:p>
            <a:r>
              <a:rPr lang="en-AU" dirty="0"/>
              <a:t>Take home points</a:t>
            </a:r>
          </a:p>
        </p:txBody>
      </p:sp>
      <p:sp>
        <p:nvSpPr>
          <p:cNvPr id="3" name="Content Placeholder 2"/>
          <p:cNvSpPr>
            <a:spLocks noGrp="1"/>
          </p:cNvSpPr>
          <p:nvPr>
            <p:ph idx="1"/>
          </p:nvPr>
        </p:nvSpPr>
        <p:spPr>
          <a:xfrm>
            <a:off x="370776" y="2214370"/>
            <a:ext cx="8084694" cy="4572575"/>
          </a:xfrm>
        </p:spPr>
        <p:txBody>
          <a:bodyPr/>
          <a:lstStyle/>
          <a:p>
            <a:r>
              <a:rPr lang="en-AU" b="1" dirty="0">
                <a:solidFill>
                  <a:schemeClr val="bg1"/>
                </a:solidFill>
              </a:rPr>
              <a:t>Improved speed mechanics increases athletic performance by delaying fatigue, decreasing risk of injury and increasing Acceleration, Deceleration, COD &amp; Manoeuvring speed.</a:t>
            </a:r>
          </a:p>
          <a:p>
            <a:endParaRPr lang="en-AU" dirty="0">
              <a:solidFill>
                <a:schemeClr val="bg1"/>
              </a:solidFill>
            </a:endParaRPr>
          </a:p>
          <a:p>
            <a:r>
              <a:rPr lang="en-AU" b="1" dirty="0">
                <a:solidFill>
                  <a:schemeClr val="bg1"/>
                </a:solidFill>
              </a:rPr>
              <a:t>Develop physical capacities with an emphasis on concentric strength for acceleration and eccentric strength for deceleration speed. </a:t>
            </a:r>
          </a:p>
          <a:p>
            <a:endParaRPr lang="en-AU" dirty="0">
              <a:solidFill>
                <a:schemeClr val="bg1"/>
              </a:solidFill>
            </a:endParaRPr>
          </a:p>
          <a:p>
            <a:r>
              <a:rPr lang="en-AU" b="1" dirty="0">
                <a:solidFill>
                  <a:schemeClr val="bg1"/>
                </a:solidFill>
              </a:rPr>
              <a:t>Explosive COD requires postural integrity, concentric and eccentric force generating capacity. </a:t>
            </a:r>
          </a:p>
        </p:txBody>
      </p:sp>
      <p:pic>
        <p:nvPicPr>
          <p:cNvPr id="4" name="Picture 3">
            <a:extLst>
              <a:ext uri="{FF2B5EF4-FFF2-40B4-BE49-F238E27FC236}">
                <a16:creationId xmlns:a16="http://schemas.microsoft.com/office/drawing/2014/main" id="{0562B06B-B6AD-4E65-A194-A45E7DA07E71}"/>
              </a:ext>
            </a:extLst>
          </p:cNvPr>
          <p:cNvPicPr>
            <a:picLocks noChangeAspect="1"/>
          </p:cNvPicPr>
          <p:nvPr/>
        </p:nvPicPr>
        <p:blipFill>
          <a:blip r:embed="rId2"/>
          <a:stretch>
            <a:fillRect/>
          </a:stretch>
        </p:blipFill>
        <p:spPr>
          <a:xfrm>
            <a:off x="6619849" y="489035"/>
            <a:ext cx="2030198" cy="1094623"/>
          </a:xfrm>
          <a:prstGeom prst="rect">
            <a:avLst/>
          </a:prstGeom>
        </p:spPr>
      </p:pic>
    </p:spTree>
    <p:extLst>
      <p:ext uri="{BB962C8B-B14F-4D97-AF65-F5344CB8AC3E}">
        <p14:creationId xmlns:p14="http://schemas.microsoft.com/office/powerpoint/2010/main" val="334552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4800" dirty="0"/>
              <a:t>QUESTIONS ???</a:t>
            </a:r>
          </a:p>
        </p:txBody>
      </p:sp>
      <p:pic>
        <p:nvPicPr>
          <p:cNvPr id="5" name="Picture Placeholder 4"/>
          <p:cNvPicPr>
            <a:picLocks noGrp="1" noChangeAspect="1"/>
          </p:cNvPicPr>
          <p:nvPr>
            <p:ph type="pic" idx="1"/>
          </p:nvPr>
        </p:nvPicPr>
        <p:blipFill>
          <a:blip r:embed="rId2"/>
          <a:stretch>
            <a:fillRect/>
          </a:stretch>
        </p:blipFill>
        <p:spPr>
          <a:xfrm>
            <a:off x="518077" y="2261880"/>
            <a:ext cx="4206240" cy="3847380"/>
          </a:xfrm>
          <a:scene3d>
            <a:camera prst="orthographicFront"/>
            <a:lightRig rig="threePt" dir="t"/>
          </a:scene3d>
          <a:sp3d contourW="3810">
            <a:bevelT/>
            <a:contourClr>
              <a:srgbClr val="969696"/>
            </a:contourClr>
          </a:sp3d>
        </p:spPr>
      </p:pic>
      <p:sp>
        <p:nvSpPr>
          <p:cNvPr id="3" name="Text Placeholder 2"/>
          <p:cNvSpPr>
            <a:spLocks noGrp="1"/>
          </p:cNvSpPr>
          <p:nvPr>
            <p:ph type="body" sz="half" idx="2"/>
          </p:nvPr>
        </p:nvSpPr>
        <p:spPr>
          <a:xfrm>
            <a:off x="5247608" y="2150621"/>
            <a:ext cx="3198063" cy="3429000"/>
          </a:xfrm>
        </p:spPr>
        <p:txBody>
          <a:bodyPr>
            <a:normAutofit/>
          </a:bodyPr>
          <a:lstStyle/>
          <a:p>
            <a:endParaRPr lang="en-AU" dirty="0"/>
          </a:p>
          <a:p>
            <a:endParaRPr lang="en-AU" dirty="0"/>
          </a:p>
          <a:p>
            <a:pPr algn="ctr"/>
            <a:r>
              <a:rPr lang="en-AU" sz="4800" dirty="0"/>
              <a:t>Ready for technical practical</a:t>
            </a:r>
          </a:p>
        </p:txBody>
      </p:sp>
      <p:pic>
        <p:nvPicPr>
          <p:cNvPr id="6" name="Picture 5">
            <a:extLst>
              <a:ext uri="{FF2B5EF4-FFF2-40B4-BE49-F238E27FC236}">
                <a16:creationId xmlns:a16="http://schemas.microsoft.com/office/drawing/2014/main" id="{10601655-69A6-483C-B268-C45530677E98}"/>
              </a:ext>
            </a:extLst>
          </p:cNvPr>
          <p:cNvPicPr>
            <a:picLocks noChangeAspect="1"/>
          </p:cNvPicPr>
          <p:nvPr/>
        </p:nvPicPr>
        <p:blipFill>
          <a:blip r:embed="rId3"/>
          <a:stretch>
            <a:fillRect/>
          </a:stretch>
        </p:blipFill>
        <p:spPr>
          <a:xfrm>
            <a:off x="7818850" y="413509"/>
            <a:ext cx="1201016" cy="652329"/>
          </a:xfrm>
          <a:prstGeom prst="rect">
            <a:avLst/>
          </a:prstGeom>
        </p:spPr>
      </p:pic>
    </p:spTree>
    <p:extLst>
      <p:ext uri="{BB962C8B-B14F-4D97-AF65-F5344CB8AC3E}">
        <p14:creationId xmlns:p14="http://schemas.microsoft.com/office/powerpoint/2010/main" val="354728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0F15-5EE3-402F-B3E1-CE4DACA8BD1C}"/>
              </a:ext>
            </a:extLst>
          </p:cNvPr>
          <p:cNvSpPr>
            <a:spLocks noGrp="1"/>
          </p:cNvSpPr>
          <p:nvPr>
            <p:ph type="title"/>
          </p:nvPr>
        </p:nvSpPr>
        <p:spPr>
          <a:xfrm>
            <a:off x="1137429" y="461568"/>
            <a:ext cx="8006571" cy="1180857"/>
          </a:xfrm>
        </p:spPr>
        <p:txBody>
          <a:bodyPr>
            <a:normAutofit/>
          </a:bodyPr>
          <a:lstStyle/>
          <a:p>
            <a:r>
              <a:rPr lang="en-AU" dirty="0"/>
              <a:t>IT STARTS WITH THE WARM UP </a:t>
            </a:r>
          </a:p>
        </p:txBody>
      </p:sp>
      <p:pic>
        <p:nvPicPr>
          <p:cNvPr id="6" name="Picture Placeholder 5">
            <a:extLst>
              <a:ext uri="{FF2B5EF4-FFF2-40B4-BE49-F238E27FC236}">
                <a16:creationId xmlns:a16="http://schemas.microsoft.com/office/drawing/2014/main" id="{1CA1E223-FF30-458F-9BE5-BD31DA73904F}"/>
              </a:ext>
            </a:extLst>
          </p:cNvPr>
          <p:cNvPicPr>
            <a:picLocks noGrp="1" noChangeAspect="1"/>
          </p:cNvPicPr>
          <p:nvPr>
            <p:ph type="pic" idx="1"/>
          </p:nvPr>
        </p:nvPicPr>
        <p:blipFill>
          <a:blip r:embed="rId2"/>
          <a:srcRect t="7447" b="7447"/>
          <a:stretch/>
        </p:blipFill>
        <p:spPr/>
      </p:pic>
      <p:sp>
        <p:nvSpPr>
          <p:cNvPr id="3" name="Text Placeholder 2">
            <a:extLst>
              <a:ext uri="{FF2B5EF4-FFF2-40B4-BE49-F238E27FC236}">
                <a16:creationId xmlns:a16="http://schemas.microsoft.com/office/drawing/2014/main" id="{AC5BED74-4803-4343-BE35-A6232C15D991}"/>
              </a:ext>
            </a:extLst>
          </p:cNvPr>
          <p:cNvSpPr>
            <a:spLocks noGrp="1"/>
          </p:cNvSpPr>
          <p:nvPr>
            <p:ph type="body" sz="half" idx="2"/>
          </p:nvPr>
        </p:nvSpPr>
        <p:spPr>
          <a:xfrm>
            <a:off x="5862053" y="2366663"/>
            <a:ext cx="2951143" cy="3429000"/>
          </a:xfrm>
        </p:spPr>
        <p:txBody>
          <a:bodyPr>
            <a:normAutofit/>
          </a:bodyPr>
          <a:lstStyle/>
          <a:p>
            <a:pPr>
              <a:lnSpc>
                <a:spcPct val="150000"/>
              </a:lnSpc>
            </a:pPr>
            <a:r>
              <a:rPr lang="en-AU" sz="2400" dirty="0"/>
              <a:t>Attention to detail in positions and postures of ALL drills and EXERCISES moves you forward in leaps and bounds </a:t>
            </a:r>
          </a:p>
        </p:txBody>
      </p:sp>
      <p:pic>
        <p:nvPicPr>
          <p:cNvPr id="7" name="Picture 6">
            <a:extLst>
              <a:ext uri="{FF2B5EF4-FFF2-40B4-BE49-F238E27FC236}">
                <a16:creationId xmlns:a16="http://schemas.microsoft.com/office/drawing/2014/main" id="{5F7928B9-4665-40BE-B927-2736222B7C08}"/>
              </a:ext>
            </a:extLst>
          </p:cNvPr>
          <p:cNvPicPr>
            <a:picLocks noChangeAspect="1"/>
          </p:cNvPicPr>
          <p:nvPr/>
        </p:nvPicPr>
        <p:blipFill>
          <a:blip r:embed="rId3"/>
          <a:stretch>
            <a:fillRect/>
          </a:stretch>
        </p:blipFill>
        <p:spPr>
          <a:xfrm>
            <a:off x="7717017" y="6016983"/>
            <a:ext cx="1201016" cy="652329"/>
          </a:xfrm>
          <a:prstGeom prst="rect">
            <a:avLst/>
          </a:prstGeom>
        </p:spPr>
      </p:pic>
    </p:spTree>
    <p:extLst>
      <p:ext uri="{BB962C8B-B14F-4D97-AF65-F5344CB8AC3E}">
        <p14:creationId xmlns:p14="http://schemas.microsoft.com/office/powerpoint/2010/main" val="365687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FCC6C-4C43-4BBE-AB35-8A6F075B777B}"/>
              </a:ext>
            </a:extLst>
          </p:cNvPr>
          <p:cNvPicPr>
            <a:picLocks noChangeAspect="1"/>
          </p:cNvPicPr>
          <p:nvPr/>
        </p:nvPicPr>
        <p:blipFill>
          <a:blip r:embed="rId2">
            <a:duotone>
              <a:schemeClr val="accent3">
                <a:shade val="45000"/>
                <a:satMod val="135000"/>
              </a:schemeClr>
              <a:prstClr val="white"/>
            </a:duotone>
          </a:blip>
          <a:stretch>
            <a:fillRect/>
          </a:stretch>
        </p:blipFill>
        <p:spPr>
          <a:xfrm>
            <a:off x="564063" y="739674"/>
            <a:ext cx="7855295" cy="5270904"/>
          </a:xfrm>
          <a:prstGeom prst="rect">
            <a:avLst/>
          </a:prstGeom>
        </p:spPr>
      </p:pic>
      <p:pic>
        <p:nvPicPr>
          <p:cNvPr id="4" name="Picture 3">
            <a:extLst>
              <a:ext uri="{FF2B5EF4-FFF2-40B4-BE49-F238E27FC236}">
                <a16:creationId xmlns:a16="http://schemas.microsoft.com/office/drawing/2014/main" id="{FC48C335-BA19-4B7F-B95A-376D7F2B6B46}"/>
              </a:ext>
            </a:extLst>
          </p:cNvPr>
          <p:cNvPicPr>
            <a:picLocks noChangeAspect="1"/>
          </p:cNvPicPr>
          <p:nvPr/>
        </p:nvPicPr>
        <p:blipFill>
          <a:blip r:embed="rId3"/>
          <a:stretch>
            <a:fillRect/>
          </a:stretch>
        </p:blipFill>
        <p:spPr>
          <a:xfrm>
            <a:off x="7818850" y="413509"/>
            <a:ext cx="1201016" cy="652329"/>
          </a:xfrm>
          <a:prstGeom prst="rect">
            <a:avLst/>
          </a:prstGeom>
        </p:spPr>
      </p:pic>
    </p:spTree>
    <p:extLst>
      <p:ext uri="{BB962C8B-B14F-4D97-AF65-F5344CB8AC3E}">
        <p14:creationId xmlns:p14="http://schemas.microsoft.com/office/powerpoint/2010/main" val="247655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437112"/>
            <a:ext cx="2880320" cy="2131397"/>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a:xfrm>
            <a:off x="1606782" y="386582"/>
            <a:ext cx="6244245" cy="1178208"/>
          </a:xfrm>
        </p:spPr>
        <p:txBody>
          <a:bodyPr/>
          <a:lstStyle/>
          <a:p>
            <a:r>
              <a:rPr lang="en-US" b="1" dirty="0">
                <a:latin typeface="Candara" panose="020E0502030303020204" pitchFamily="34" charset="0"/>
              </a:rPr>
              <a:t>Which Player Are YOU ? </a:t>
            </a:r>
            <a:endParaRPr lang="en-AU" b="1" dirty="0">
              <a:latin typeface="Candara" panose="020E0502030303020204" pitchFamily="34" charset="0"/>
            </a:endParaRPr>
          </a:p>
        </p:txBody>
      </p:sp>
      <p:sp>
        <p:nvSpPr>
          <p:cNvPr id="5" name="Content Placeholder 4"/>
          <p:cNvSpPr>
            <a:spLocks noGrp="1"/>
          </p:cNvSpPr>
          <p:nvPr>
            <p:ph idx="1"/>
          </p:nvPr>
        </p:nvSpPr>
        <p:spPr>
          <a:xfrm>
            <a:off x="3275856" y="2035722"/>
            <a:ext cx="5544616" cy="4824536"/>
          </a:xfrm>
          <a:solidFill>
            <a:schemeClr val="bg2"/>
          </a:solidFill>
        </p:spPr>
        <p:txBody>
          <a:bodyPr>
            <a:normAutofit/>
          </a:bodyPr>
          <a:lstStyle/>
          <a:p>
            <a:pPr>
              <a:buNone/>
            </a:pPr>
            <a:r>
              <a:rPr lang="en-US" b="1" dirty="0">
                <a:latin typeface="Candara" panose="020E0502030303020204" pitchFamily="34" charset="0"/>
              </a:rPr>
              <a:t>  Athleticism Cannot be understated </a:t>
            </a:r>
          </a:p>
          <a:p>
            <a:pPr>
              <a:buNone/>
            </a:pPr>
            <a:r>
              <a:rPr lang="en-AU" sz="2800" dirty="0">
                <a:latin typeface="Candara" panose="020E0502030303020204" pitchFamily="34" charset="0"/>
              </a:rPr>
              <a:t> </a:t>
            </a:r>
            <a:r>
              <a:rPr lang="en-AU" dirty="0">
                <a:latin typeface="Candara" panose="020E0502030303020204" pitchFamily="34" charset="0"/>
              </a:rPr>
              <a:t>Critically important in determining representative (selection) status for players</a:t>
            </a:r>
            <a:endParaRPr lang="en-AU" sz="2800" dirty="0">
              <a:latin typeface="Candara" panose="020E0502030303020204" pitchFamily="34" charset="0"/>
            </a:endParaRPr>
          </a:p>
          <a:p>
            <a:pPr algn="ctr">
              <a:buNone/>
            </a:pPr>
            <a:endParaRPr lang="en-AU" sz="2800" dirty="0">
              <a:latin typeface="Candara" panose="020E0502030303020204" pitchFamily="34" charset="0"/>
            </a:endParaRPr>
          </a:p>
          <a:p>
            <a:pPr>
              <a:buNone/>
            </a:pPr>
            <a:r>
              <a:rPr lang="en-US" sz="2800" dirty="0">
                <a:latin typeface="Candara" panose="020E0502030303020204" pitchFamily="34" charset="0"/>
              </a:rPr>
              <a:t>  </a:t>
            </a:r>
            <a:endParaRPr lang="en-AU" dirty="0">
              <a:solidFill>
                <a:schemeClr val="bg2"/>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43147" y="1700808"/>
            <a:ext cx="2841082" cy="2619478"/>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reflection blurRad="12700" stA="38000" endPos="28000" dist="5000" dir="5400000" sy="-100000" algn="bl" rotWithShape="0"/>
          </a:effectLst>
          <a:scene3d>
            <a:camera prst="orthographicFront">
              <a:rot lat="0" lon="0" rev="0"/>
            </a:camera>
            <a:lightRig rig="contrasting" dir="t">
              <a:rot lat="0" lon="0" rev="1500000"/>
            </a:lightRig>
          </a:scene3d>
          <a:sp3d prstMaterial="metal">
            <a:bevelT w="88900" h="88900"/>
          </a:sp3d>
        </p:spPr>
      </p:pic>
      <p:graphicFrame>
        <p:nvGraphicFramePr>
          <p:cNvPr id="3" name="Table 2"/>
          <p:cNvGraphicFramePr>
            <a:graphicFrameLocks noGrp="1"/>
          </p:cNvGraphicFramePr>
          <p:nvPr/>
        </p:nvGraphicFramePr>
        <p:xfrm>
          <a:off x="3455876" y="3933056"/>
          <a:ext cx="5184576" cy="1656184"/>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828092">
                <a:tc>
                  <a:txBody>
                    <a:bodyPr/>
                    <a:lstStyle/>
                    <a:p>
                      <a:pPr algn="ctr"/>
                      <a:r>
                        <a:rPr lang="en-AU" dirty="0">
                          <a:latin typeface="Candara" panose="020E0502030303020204" pitchFamily="34" charset="0"/>
                        </a:rPr>
                        <a:t>Fast mover  +</a:t>
                      </a:r>
                    </a:p>
                    <a:p>
                      <a:pPr algn="ctr"/>
                      <a:r>
                        <a:rPr lang="en-AU" dirty="0">
                          <a:latin typeface="Candara" panose="020E0502030303020204" pitchFamily="34" charset="0"/>
                        </a:rPr>
                        <a:t>Fast Thinker</a:t>
                      </a:r>
                    </a:p>
                  </a:txBody>
                  <a:tcPr/>
                </a:tc>
                <a:tc>
                  <a:txBody>
                    <a:bodyPr/>
                    <a:lstStyle/>
                    <a:p>
                      <a:pPr algn="ctr"/>
                      <a:r>
                        <a:rPr lang="en-AU" dirty="0">
                          <a:latin typeface="Candara" panose="020E0502030303020204" pitchFamily="34" charset="0"/>
                        </a:rPr>
                        <a:t>Fast Mover  +</a:t>
                      </a:r>
                    </a:p>
                    <a:p>
                      <a:pPr algn="ctr"/>
                      <a:r>
                        <a:rPr lang="en-AU" dirty="0">
                          <a:latin typeface="Candara" panose="020E0502030303020204" pitchFamily="34" charset="0"/>
                        </a:rPr>
                        <a:t>Slow Thinker</a:t>
                      </a:r>
                    </a:p>
                  </a:txBody>
                  <a:tcPr/>
                </a:tc>
                <a:extLst>
                  <a:ext uri="{0D108BD9-81ED-4DB2-BD59-A6C34878D82A}">
                    <a16:rowId xmlns:a16="http://schemas.microsoft.com/office/drawing/2014/main" val="10000"/>
                  </a:ext>
                </a:extLst>
              </a:tr>
              <a:tr h="828092">
                <a:tc>
                  <a:txBody>
                    <a:bodyPr/>
                    <a:lstStyle/>
                    <a:p>
                      <a:pPr algn="ctr"/>
                      <a:r>
                        <a:rPr lang="en-AU" dirty="0">
                          <a:latin typeface="Candara" panose="020E0502030303020204" pitchFamily="34" charset="0"/>
                        </a:rPr>
                        <a:t>Slow mover  +</a:t>
                      </a:r>
                    </a:p>
                    <a:p>
                      <a:pPr algn="ctr"/>
                      <a:r>
                        <a:rPr lang="en-AU" dirty="0">
                          <a:latin typeface="Candara" panose="020E0502030303020204" pitchFamily="34" charset="0"/>
                        </a:rPr>
                        <a:t>Fast Thinker</a:t>
                      </a:r>
                    </a:p>
                  </a:txBody>
                  <a:tcPr/>
                </a:tc>
                <a:tc>
                  <a:txBody>
                    <a:bodyPr/>
                    <a:lstStyle/>
                    <a:p>
                      <a:pPr algn="ctr"/>
                      <a:r>
                        <a:rPr lang="en-AU" dirty="0">
                          <a:latin typeface="Candara" panose="020E0502030303020204" pitchFamily="34" charset="0"/>
                        </a:rPr>
                        <a:t>Slow mover  +</a:t>
                      </a:r>
                    </a:p>
                    <a:p>
                      <a:pPr algn="ctr"/>
                      <a:r>
                        <a:rPr lang="en-AU" dirty="0">
                          <a:latin typeface="Candara" panose="020E0502030303020204" pitchFamily="34" charset="0"/>
                        </a:rPr>
                        <a:t>Slow Thinker</a:t>
                      </a:r>
                    </a:p>
                  </a:txBody>
                  <a:tcPr/>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B8882428-43D4-4D55-A7BD-CB2033998468}"/>
              </a:ext>
            </a:extLst>
          </p:cNvPr>
          <p:cNvPicPr>
            <a:picLocks noChangeAspect="1"/>
          </p:cNvPicPr>
          <p:nvPr/>
        </p:nvPicPr>
        <p:blipFill>
          <a:blip r:embed="rId5"/>
          <a:stretch>
            <a:fillRect/>
          </a:stretch>
        </p:blipFill>
        <p:spPr>
          <a:xfrm>
            <a:off x="7748960" y="323357"/>
            <a:ext cx="1201016" cy="652329"/>
          </a:xfrm>
          <a:prstGeom prst="rect">
            <a:avLst/>
          </a:prstGeom>
        </p:spPr>
      </p:pic>
    </p:spTree>
    <p:extLst>
      <p:ext uri="{BB962C8B-B14F-4D97-AF65-F5344CB8AC3E}">
        <p14:creationId xmlns:p14="http://schemas.microsoft.com/office/powerpoint/2010/main" val="305265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5936" y="332656"/>
            <a:ext cx="8340260" cy="5755422"/>
          </a:xfrm>
          <a:prstGeom prst="rect">
            <a:avLst/>
          </a:prstGeom>
          <a:solidFill>
            <a:schemeClr val="bg2">
              <a:lumMod val="40000"/>
              <a:lumOff val="60000"/>
            </a:schemeClr>
          </a:solidFill>
          <a:ln>
            <a:noFill/>
          </a:ln>
        </p:spPr>
        <p:txBody>
          <a:bodyPr wrap="square">
            <a:spAutoFit/>
          </a:bodyPr>
          <a:lstStyle/>
          <a:p>
            <a:endParaRPr lang="en-AU" sz="2000" dirty="0">
              <a:solidFill>
                <a:srgbClr val="FF0000"/>
              </a:solidFill>
              <a:latin typeface="Candara" panose="020E0502030303020204" pitchFamily="34" charset="0"/>
            </a:endParaRPr>
          </a:p>
          <a:p>
            <a:pPr algn="ctr"/>
            <a:r>
              <a:rPr lang="en-AU" sz="4000" b="1" dirty="0">
                <a:solidFill>
                  <a:schemeClr val="bg1"/>
                </a:solidFill>
                <a:latin typeface="Candara" panose="020E0502030303020204" pitchFamily="34" charset="0"/>
              </a:rPr>
              <a:t>“Participation alone in </a:t>
            </a:r>
          </a:p>
          <a:p>
            <a:pPr algn="ctr"/>
            <a:r>
              <a:rPr lang="en-AU" sz="4000" b="1" dirty="0">
                <a:solidFill>
                  <a:schemeClr val="bg1"/>
                </a:solidFill>
                <a:latin typeface="Candara" panose="020E0502030303020204" pitchFamily="34" charset="0"/>
              </a:rPr>
              <a:t>Training and Games WILL NOT result in maximal improvement in </a:t>
            </a:r>
          </a:p>
          <a:p>
            <a:pPr algn="ctr"/>
            <a:r>
              <a:rPr lang="en-AU" sz="4000" b="1" dirty="0">
                <a:solidFill>
                  <a:schemeClr val="bg1"/>
                </a:solidFill>
                <a:latin typeface="Candara" panose="020E0502030303020204" pitchFamily="34" charset="0"/>
              </a:rPr>
              <a:t>speed, nor will it build strength, power or injury resilience.”</a:t>
            </a:r>
          </a:p>
          <a:p>
            <a:endParaRPr lang="en-AU" sz="4000" dirty="0">
              <a:solidFill>
                <a:schemeClr val="tx2"/>
              </a:solidFill>
              <a:latin typeface="Candara" panose="020E0502030303020204" pitchFamily="34" charset="0"/>
            </a:endParaRPr>
          </a:p>
          <a:p>
            <a:pPr algn="ctr"/>
            <a:r>
              <a:rPr lang="en-AU" sz="4000" dirty="0">
                <a:solidFill>
                  <a:schemeClr val="tx2"/>
                </a:solidFill>
                <a:latin typeface="Candara" panose="020E0502030303020204" pitchFamily="34" charset="0"/>
              </a:rPr>
              <a:t>You need to </a:t>
            </a:r>
            <a:r>
              <a:rPr lang="en-AU" sz="4000" b="1" dirty="0">
                <a:solidFill>
                  <a:schemeClr val="bg1"/>
                </a:solidFill>
                <a:latin typeface="Candara" panose="020E0502030303020204" pitchFamily="34" charset="0"/>
              </a:rPr>
              <a:t>make time </a:t>
            </a:r>
            <a:r>
              <a:rPr lang="en-AU" sz="4000" dirty="0">
                <a:solidFill>
                  <a:schemeClr val="tx2"/>
                </a:solidFill>
                <a:latin typeface="Candara" panose="020E0502030303020204" pitchFamily="34" charset="0"/>
              </a:rPr>
              <a:t>for Specific training in Athletic components</a:t>
            </a:r>
            <a:r>
              <a:rPr lang="en-AU" sz="4000" dirty="0">
                <a:solidFill>
                  <a:schemeClr val="tx2"/>
                </a:solidFill>
                <a:latin typeface="Perpetua" panose="02020502060401020303" pitchFamily="18" charset="0"/>
              </a:rPr>
              <a:t>.</a:t>
            </a:r>
          </a:p>
          <a:p>
            <a:endParaRPr lang="en-US" sz="2800" dirty="0">
              <a:solidFill>
                <a:srgbClr val="FF0000"/>
              </a:solidFill>
            </a:endParaRPr>
          </a:p>
        </p:txBody>
      </p:sp>
      <p:pic>
        <p:nvPicPr>
          <p:cNvPr id="4" name="Picture 3">
            <a:extLst>
              <a:ext uri="{FF2B5EF4-FFF2-40B4-BE49-F238E27FC236}">
                <a16:creationId xmlns:a16="http://schemas.microsoft.com/office/drawing/2014/main" id="{AB516B4D-7DC0-49D1-B395-B0996F43A65B}"/>
              </a:ext>
            </a:extLst>
          </p:cNvPr>
          <p:cNvPicPr>
            <a:picLocks noChangeAspect="1"/>
          </p:cNvPicPr>
          <p:nvPr/>
        </p:nvPicPr>
        <p:blipFill>
          <a:blip r:embed="rId3"/>
          <a:stretch>
            <a:fillRect/>
          </a:stretch>
        </p:blipFill>
        <p:spPr>
          <a:xfrm>
            <a:off x="7605180" y="332656"/>
            <a:ext cx="1201016" cy="652329"/>
          </a:xfrm>
          <a:prstGeom prst="rect">
            <a:avLst/>
          </a:prstGeom>
        </p:spPr>
      </p:pic>
    </p:spTree>
    <p:extLst>
      <p:ext uri="{BB962C8B-B14F-4D97-AF65-F5344CB8AC3E}">
        <p14:creationId xmlns:p14="http://schemas.microsoft.com/office/powerpoint/2010/main" val="306021196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EE55466-AC32-4999-B229-870B9104452F}"/>
              </a:ext>
            </a:extLst>
          </p:cNvPr>
          <p:cNvPicPr>
            <a:picLocks noGrp="1" noChangeAspect="1"/>
          </p:cNvPicPr>
          <p:nvPr>
            <p:ph type="pic" sz="quarter" idx="10"/>
          </p:nvPr>
        </p:nvPicPr>
        <p:blipFill>
          <a:blip r:embed="rId2"/>
          <a:srcRect/>
          <a:stretch/>
        </p:blipFill>
        <p:spPr>
          <a:xfrm>
            <a:off x="3966283" y="75715"/>
            <a:ext cx="5177717" cy="6740247"/>
          </a:xfrm>
        </p:spPr>
      </p:pic>
      <p:sp>
        <p:nvSpPr>
          <p:cNvPr id="2" name="Content Placeholder 1"/>
          <p:cNvSpPr>
            <a:spLocks noGrp="1"/>
          </p:cNvSpPr>
          <p:nvPr>
            <p:ph idx="4294967295"/>
          </p:nvPr>
        </p:nvSpPr>
        <p:spPr>
          <a:xfrm>
            <a:off x="396046" y="2057885"/>
            <a:ext cx="4014676" cy="3449637"/>
          </a:xfrm>
        </p:spPr>
        <p:txBody>
          <a:bodyPr>
            <a:normAutofit fontScale="92500"/>
          </a:bodyPr>
          <a:lstStyle/>
          <a:p>
            <a:pPr marL="0" indent="0">
              <a:buNone/>
            </a:pPr>
            <a:r>
              <a:rPr lang="en-AU" b="1" dirty="0"/>
              <a:t>Physical Competencies as a Foundation</a:t>
            </a:r>
          </a:p>
          <a:p>
            <a:pPr>
              <a:lnSpc>
                <a:spcPct val="150000"/>
              </a:lnSpc>
            </a:pPr>
            <a:r>
              <a:rPr lang="en-AU" b="1" dirty="0">
                <a:solidFill>
                  <a:schemeClr val="bg1"/>
                </a:solidFill>
              </a:rPr>
              <a:t>Mobility</a:t>
            </a:r>
            <a:r>
              <a:rPr lang="en-AU" dirty="0">
                <a:solidFill>
                  <a:schemeClr val="bg1"/>
                </a:solidFill>
              </a:rPr>
              <a:t> - </a:t>
            </a:r>
            <a:r>
              <a:rPr lang="en-AU" dirty="0"/>
              <a:t>ROM at given joints</a:t>
            </a:r>
          </a:p>
          <a:p>
            <a:pPr>
              <a:lnSpc>
                <a:spcPct val="150000"/>
              </a:lnSpc>
            </a:pPr>
            <a:r>
              <a:rPr lang="en-AU" b="1" dirty="0">
                <a:solidFill>
                  <a:schemeClr val="bg1"/>
                </a:solidFill>
              </a:rPr>
              <a:t>Stability</a:t>
            </a:r>
            <a:r>
              <a:rPr lang="en-AU" dirty="0">
                <a:solidFill>
                  <a:schemeClr val="bg1"/>
                </a:solidFill>
              </a:rPr>
              <a:t> - </a:t>
            </a:r>
            <a:r>
              <a:rPr lang="en-AU" dirty="0"/>
              <a:t>Control in both static and dynamic actions</a:t>
            </a:r>
          </a:p>
          <a:p>
            <a:pPr>
              <a:lnSpc>
                <a:spcPct val="150000"/>
              </a:lnSpc>
            </a:pPr>
            <a:r>
              <a:rPr lang="en-AU" b="1" dirty="0">
                <a:solidFill>
                  <a:schemeClr val="bg1"/>
                </a:solidFill>
              </a:rPr>
              <a:t>Training under load  </a:t>
            </a:r>
            <a:r>
              <a:rPr lang="en-AU" dirty="0">
                <a:solidFill>
                  <a:schemeClr val="bg1"/>
                </a:solidFill>
              </a:rPr>
              <a:t>- </a:t>
            </a:r>
            <a:r>
              <a:rPr lang="en-AU" dirty="0"/>
              <a:t>endurance / strength / speed / power / agility  </a:t>
            </a:r>
          </a:p>
        </p:txBody>
      </p:sp>
      <p:sp>
        <p:nvSpPr>
          <p:cNvPr id="3" name="Title 2"/>
          <p:cNvSpPr>
            <a:spLocks noGrp="1"/>
          </p:cNvSpPr>
          <p:nvPr>
            <p:ph type="title" idx="4294967295"/>
          </p:nvPr>
        </p:nvSpPr>
        <p:spPr>
          <a:xfrm>
            <a:off x="541650" y="317500"/>
            <a:ext cx="6748149" cy="1498600"/>
          </a:xfrm>
        </p:spPr>
        <p:txBody>
          <a:bodyPr>
            <a:normAutofit/>
          </a:bodyPr>
          <a:lstStyle/>
          <a:p>
            <a:r>
              <a:rPr lang="en-AU" sz="3200" b="1" cap="none" dirty="0">
                <a:ln w="22225">
                  <a:solidFill>
                    <a:schemeClr val="accent2"/>
                  </a:solidFill>
                  <a:prstDash val="solid"/>
                </a:ln>
                <a:solidFill>
                  <a:schemeClr val="accent2">
                    <a:lumMod val="40000"/>
                    <a:lumOff val="60000"/>
                  </a:schemeClr>
                </a:solidFill>
              </a:rPr>
              <a:t>Foundations to Optimal </a:t>
            </a:r>
            <a:br>
              <a:rPr lang="en-AU" sz="3200" b="1" cap="none" dirty="0">
                <a:ln w="22225">
                  <a:solidFill>
                    <a:schemeClr val="accent2"/>
                  </a:solidFill>
                  <a:prstDash val="solid"/>
                </a:ln>
                <a:solidFill>
                  <a:schemeClr val="accent2">
                    <a:lumMod val="40000"/>
                    <a:lumOff val="60000"/>
                  </a:schemeClr>
                </a:solidFill>
              </a:rPr>
            </a:br>
            <a:r>
              <a:rPr lang="en-AU" sz="3200" b="1" cap="none" dirty="0">
                <a:ln w="22225">
                  <a:solidFill>
                    <a:schemeClr val="accent2"/>
                  </a:solidFill>
                  <a:prstDash val="solid"/>
                </a:ln>
                <a:solidFill>
                  <a:schemeClr val="accent2">
                    <a:lumMod val="40000"/>
                    <a:lumOff val="60000"/>
                  </a:schemeClr>
                </a:solidFill>
              </a:rPr>
              <a:t>Performance</a:t>
            </a:r>
          </a:p>
        </p:txBody>
      </p:sp>
      <p:pic>
        <p:nvPicPr>
          <p:cNvPr id="6" name="Picture 5">
            <a:extLst>
              <a:ext uri="{FF2B5EF4-FFF2-40B4-BE49-F238E27FC236}">
                <a16:creationId xmlns:a16="http://schemas.microsoft.com/office/drawing/2014/main" id="{A07DDD25-2D3E-46C1-8BD9-3D1C1F969E73}"/>
              </a:ext>
            </a:extLst>
          </p:cNvPr>
          <p:cNvPicPr>
            <a:picLocks noChangeAspect="1"/>
          </p:cNvPicPr>
          <p:nvPr/>
        </p:nvPicPr>
        <p:blipFill>
          <a:blip r:embed="rId3"/>
          <a:stretch>
            <a:fillRect/>
          </a:stretch>
        </p:blipFill>
        <p:spPr>
          <a:xfrm>
            <a:off x="177495" y="6068811"/>
            <a:ext cx="1201016" cy="652329"/>
          </a:xfrm>
          <a:prstGeom prst="rect">
            <a:avLst/>
          </a:prstGeom>
        </p:spPr>
      </p:pic>
    </p:spTree>
    <p:extLst>
      <p:ext uri="{BB962C8B-B14F-4D97-AF65-F5344CB8AC3E}">
        <p14:creationId xmlns:p14="http://schemas.microsoft.com/office/powerpoint/2010/main" val="2132995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89373"/>
            <a:ext cx="8496944" cy="1039427"/>
          </a:xfrm>
        </p:spPr>
        <p:txBody>
          <a:bodyPr>
            <a:normAutofit/>
          </a:bodyPr>
          <a:lstStyle/>
          <a:p>
            <a:r>
              <a:rPr lang="en-US" sz="4000" b="1" cap="none" spc="0" dirty="0">
                <a:ln w="22225">
                  <a:solidFill>
                    <a:schemeClr val="accent2"/>
                  </a:solidFill>
                  <a:prstDash val="solid"/>
                </a:ln>
                <a:solidFill>
                  <a:schemeClr val="accent2">
                    <a:lumMod val="40000"/>
                    <a:lumOff val="60000"/>
                  </a:schemeClr>
                </a:solidFill>
                <a:latin typeface="Candara" panose="020E0502030303020204" pitchFamily="34" charset="0"/>
              </a:rPr>
              <a:t>Speed, Change of Direction &amp; Agility </a:t>
            </a:r>
            <a:endParaRPr lang="en-AU" sz="4000" b="1" cap="none" spc="0" dirty="0">
              <a:ln w="22225">
                <a:solidFill>
                  <a:schemeClr val="accent2"/>
                </a:solidFill>
                <a:prstDash val="solid"/>
              </a:ln>
              <a:solidFill>
                <a:schemeClr val="accent2">
                  <a:lumMod val="40000"/>
                  <a:lumOff val="60000"/>
                </a:schemeClr>
              </a:solidFill>
              <a:latin typeface="Candara" panose="020E0502030303020204" pitchFamily="34" charset="0"/>
            </a:endParaRPr>
          </a:p>
        </p:txBody>
      </p:sp>
      <p:graphicFrame>
        <p:nvGraphicFramePr>
          <p:cNvPr id="5" name="Diagram 4"/>
          <p:cNvGraphicFramePr/>
          <p:nvPr>
            <p:extLst>
              <p:ext uri="{D42A27DB-BD31-4B8C-83A1-F6EECF244321}">
                <p14:modId xmlns:p14="http://schemas.microsoft.com/office/powerpoint/2010/main" val="4051422113"/>
              </p:ext>
            </p:extLst>
          </p:nvPr>
        </p:nvGraphicFramePr>
        <p:xfrm>
          <a:off x="395536" y="1628800"/>
          <a:ext cx="8424936"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E1B039E-C925-4A65-BC60-A32B87C10441}"/>
              </a:ext>
            </a:extLst>
          </p:cNvPr>
          <p:cNvPicPr>
            <a:picLocks noChangeAspect="1"/>
          </p:cNvPicPr>
          <p:nvPr/>
        </p:nvPicPr>
        <p:blipFill>
          <a:blip r:embed="rId8"/>
          <a:stretch>
            <a:fillRect/>
          </a:stretch>
        </p:blipFill>
        <p:spPr>
          <a:xfrm>
            <a:off x="7942984" y="267171"/>
            <a:ext cx="1201016" cy="652329"/>
          </a:xfrm>
          <a:prstGeom prst="rect">
            <a:avLst/>
          </a:prstGeom>
        </p:spPr>
      </p:pic>
    </p:spTree>
    <p:extLst>
      <p:ext uri="{BB962C8B-B14F-4D97-AF65-F5344CB8AC3E}">
        <p14:creationId xmlns:p14="http://schemas.microsoft.com/office/powerpoint/2010/main" val="681461179"/>
      </p:ext>
    </p:extLst>
  </p:cSld>
  <p:clrMapOvr>
    <a:masterClrMapping/>
  </p:clrMapOvr>
  <p:transition spd="slow">
    <p:randomBar dir="vert"/>
  </p:transitio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PresenterMedia.com Animated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84156D9-F786-4D4C-8279-7A8D97369B71}">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Integral</Template>
  <TotalTime>2563</TotalTime>
  <Words>1399</Words>
  <Application>Microsoft Office PowerPoint</Application>
  <PresentationFormat>On-screen Show (4:3)</PresentationFormat>
  <Paragraphs>275</Paragraphs>
  <Slides>31</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Arial</vt:lpstr>
      <vt:lpstr>Arial Black</vt:lpstr>
      <vt:lpstr>Calibri</vt:lpstr>
      <vt:lpstr>Calibri Bold</vt:lpstr>
      <vt:lpstr>Calibri Light</vt:lpstr>
      <vt:lpstr>Calibri Regular</vt:lpstr>
      <vt:lpstr>Candara</vt:lpstr>
      <vt:lpstr>Corbel</vt:lpstr>
      <vt:lpstr>Franklin Gothic Heavy</vt:lpstr>
      <vt:lpstr>Perpetua</vt:lpstr>
      <vt:lpstr>Source Sans Pro ExtraLight</vt:lpstr>
      <vt:lpstr>Tw Cen MT</vt:lpstr>
      <vt:lpstr>Wingdings</vt:lpstr>
      <vt:lpstr>1_PresenterMedia.com Animated Theme</vt:lpstr>
      <vt:lpstr>Banded</vt:lpstr>
      <vt:lpstr>PowerPoint Presentation</vt:lpstr>
      <vt:lpstr>PowerPoint Presentation</vt:lpstr>
      <vt:lpstr>PowerPoint Presentation</vt:lpstr>
      <vt:lpstr>IT STARTS WITH THE WARM UP </vt:lpstr>
      <vt:lpstr>PowerPoint Presentation</vt:lpstr>
      <vt:lpstr>Which Player Are YOU ? </vt:lpstr>
      <vt:lpstr>PowerPoint Presentation</vt:lpstr>
      <vt:lpstr>Foundations to Optimal  Performance</vt:lpstr>
      <vt:lpstr>Speed, Change of Direction &amp; Agility </vt:lpstr>
      <vt:lpstr>What you need for Speed</vt:lpstr>
      <vt:lpstr>PowerPoint Presentation</vt:lpstr>
      <vt:lpstr>Functional Athletic Movements</vt:lpstr>
      <vt:lpstr>Joint Mobility and Muscle Flexibility</vt:lpstr>
      <vt:lpstr>Court Specific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word on agility</vt:lpstr>
      <vt:lpstr>Mobility – pelvic girdle</vt:lpstr>
      <vt:lpstr>Stretch reflex</vt:lpstr>
      <vt:lpstr>Integrity &amp; Mobility</vt:lpstr>
      <vt:lpstr>Drills to address tightness or lack of function</vt:lpstr>
      <vt:lpstr>warm up &amp; MOVEMENT prep.</vt:lpstr>
      <vt:lpstr>PowerPoint Presentation</vt:lpstr>
      <vt:lpstr>Force development</vt:lpstr>
      <vt:lpstr>Take home points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Anisa Patel</dc:creator>
  <cp:lastModifiedBy>kipsta hobson</cp:lastModifiedBy>
  <cp:revision>117</cp:revision>
  <dcterms:created xsi:type="dcterms:W3CDTF">2018-01-16T16:26:04Z</dcterms:created>
  <dcterms:modified xsi:type="dcterms:W3CDTF">2024-07-22T03:52:53Z</dcterms:modified>
</cp:coreProperties>
</file>