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62" r:id="rId2"/>
    <p:sldId id="257" r:id="rId3"/>
    <p:sldId id="263" r:id="rId4"/>
    <p:sldId id="264" r:id="rId5"/>
    <p:sldId id="310" r:id="rId6"/>
    <p:sldId id="311" r:id="rId7"/>
    <p:sldId id="312" r:id="rId8"/>
    <p:sldId id="327" r:id="rId9"/>
    <p:sldId id="306" r:id="rId10"/>
    <p:sldId id="288" r:id="rId11"/>
    <p:sldId id="289" r:id="rId12"/>
    <p:sldId id="328" r:id="rId13"/>
    <p:sldId id="313" r:id="rId14"/>
    <p:sldId id="290" r:id="rId15"/>
    <p:sldId id="314" r:id="rId16"/>
    <p:sldId id="291" r:id="rId17"/>
    <p:sldId id="292" r:id="rId18"/>
    <p:sldId id="293" r:id="rId19"/>
    <p:sldId id="294" r:id="rId20"/>
    <p:sldId id="323" r:id="rId21"/>
    <p:sldId id="324" r:id="rId22"/>
    <p:sldId id="297" r:id="rId23"/>
    <p:sldId id="258" r:id="rId24"/>
    <p:sldId id="300" r:id="rId25"/>
    <p:sldId id="281" r:id="rId26"/>
    <p:sldId id="325" r:id="rId27"/>
    <p:sldId id="301" r:id="rId28"/>
    <p:sldId id="302" r:id="rId29"/>
    <p:sldId id="277" r:id="rId30"/>
    <p:sldId id="282" r:id="rId31"/>
    <p:sldId id="322" r:id="rId32"/>
    <p:sldId id="329" r:id="rId33"/>
    <p:sldId id="316" r:id="rId34"/>
    <p:sldId id="315" r:id="rId35"/>
    <p:sldId id="317" r:id="rId36"/>
    <p:sldId id="318" r:id="rId37"/>
    <p:sldId id="319" r:id="rId38"/>
    <p:sldId id="330" r:id="rId39"/>
    <p:sldId id="309" r:id="rId40"/>
    <p:sldId id="308" r:id="rId41"/>
    <p:sldId id="321" r:id="rId42"/>
    <p:sldId id="304" r:id="rId43"/>
    <p:sldId id="305" r:id="rId44"/>
    <p:sldId id="320" r:id="rId45"/>
    <p:sldId id="260" r:id="rId46"/>
    <p:sldId id="275" r:id="rId47"/>
    <p:sldId id="286"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4" autoAdjust="0"/>
    <p:restoredTop sz="76030" autoAdjust="0"/>
  </p:normalViewPr>
  <p:slideViewPr>
    <p:cSldViewPr snapToGrid="0">
      <p:cViewPr varScale="1">
        <p:scale>
          <a:sx n="86" d="100"/>
          <a:sy n="86" d="100"/>
        </p:scale>
        <p:origin x="2262" y="90"/>
      </p:cViewPr>
      <p:guideLst>
        <p:guide pos="2880"/>
        <p:guide orient="horz" pos="2160"/>
      </p:guideLst>
    </p:cSldViewPr>
  </p:slideViewPr>
  <p:notesTextViewPr>
    <p:cViewPr>
      <p:scale>
        <a:sx n="1" d="1"/>
        <a:sy n="1" d="1"/>
      </p:scale>
      <p:origin x="0" y="0"/>
    </p:cViewPr>
  </p:notesTextViewPr>
  <p:notesViewPr>
    <p:cSldViewPr snapToGrid="0" showGuides="1">
      <p:cViewPr varScale="1">
        <p:scale>
          <a:sx n="87" d="100"/>
          <a:sy n="87" d="100"/>
        </p:scale>
        <p:origin x="309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F1304-EFD2-4ABA-BD10-92B3B0BC8B56}" type="doc">
      <dgm:prSet loTypeId="urn:microsoft.com/office/officeart/2005/8/layout/matrix1" loCatId="matrix" qsTypeId="urn:microsoft.com/office/officeart/2005/8/quickstyle/simple1" qsCatId="simple" csTypeId="urn:microsoft.com/office/officeart/2005/8/colors/colorful2" csCatId="colorful" phldr="1"/>
      <dgm:spPr/>
      <dgm:t>
        <a:bodyPr/>
        <a:lstStyle/>
        <a:p>
          <a:endParaRPr lang="en-AU"/>
        </a:p>
      </dgm:t>
    </dgm:pt>
    <dgm:pt modelId="{293DDB76-DE89-43BB-A50F-97B06F70B71D}">
      <dgm:prSet phldrT="[Text]" phldr="1"/>
      <dgm:spPr/>
      <dgm:t>
        <a:bodyPr/>
        <a:lstStyle/>
        <a:p>
          <a:endParaRPr lang="en-AU" dirty="0"/>
        </a:p>
      </dgm:t>
    </dgm:pt>
    <dgm:pt modelId="{42866018-E091-49AB-BEA1-178ABDA6D839}" type="parTrans" cxnId="{AC9B0EB9-E117-456A-A72D-8F19554637BE}">
      <dgm:prSet/>
      <dgm:spPr/>
      <dgm:t>
        <a:bodyPr/>
        <a:lstStyle/>
        <a:p>
          <a:endParaRPr lang="en-AU"/>
        </a:p>
      </dgm:t>
    </dgm:pt>
    <dgm:pt modelId="{AEDC041B-0894-4686-AA4A-2F7A3EBA923B}" type="sibTrans" cxnId="{AC9B0EB9-E117-456A-A72D-8F19554637BE}">
      <dgm:prSet/>
      <dgm:spPr/>
      <dgm:t>
        <a:bodyPr/>
        <a:lstStyle/>
        <a:p>
          <a:endParaRPr lang="en-AU"/>
        </a:p>
      </dgm:t>
    </dgm:pt>
    <dgm:pt modelId="{64C75E83-5D40-434D-8B94-0B1BEADBA185}">
      <dgm:prSet phldrT="[Text]" custT="1"/>
      <dgm:spPr/>
      <dgm:t>
        <a:bodyPr/>
        <a:lstStyle/>
        <a:p>
          <a:r>
            <a:rPr lang="en-AU" sz="3200" dirty="0"/>
            <a:t>35ml per Kg of BW per Day</a:t>
          </a:r>
        </a:p>
      </dgm:t>
    </dgm:pt>
    <dgm:pt modelId="{C2ACCF59-E43A-4886-8F1F-CE6254F29A56}" type="parTrans" cxnId="{92B2EC58-9C12-4D09-896C-DD8EF53B693E}">
      <dgm:prSet/>
      <dgm:spPr/>
      <dgm:t>
        <a:bodyPr/>
        <a:lstStyle/>
        <a:p>
          <a:endParaRPr lang="en-AU"/>
        </a:p>
      </dgm:t>
    </dgm:pt>
    <dgm:pt modelId="{E437477D-A0C6-47CB-B2AF-01255C04D307}" type="sibTrans" cxnId="{92B2EC58-9C12-4D09-896C-DD8EF53B693E}">
      <dgm:prSet/>
      <dgm:spPr/>
      <dgm:t>
        <a:bodyPr/>
        <a:lstStyle/>
        <a:p>
          <a:endParaRPr lang="en-AU"/>
        </a:p>
      </dgm:t>
    </dgm:pt>
    <dgm:pt modelId="{99AFFC37-AC9C-4499-8529-AED88EBDD040}">
      <dgm:prSet phldrT="[Text]"/>
      <dgm:spPr/>
      <dgm:t>
        <a:bodyPr/>
        <a:lstStyle/>
        <a:p>
          <a:r>
            <a:rPr lang="en-AU" dirty="0"/>
            <a:t>Sip on Water between meals</a:t>
          </a:r>
        </a:p>
      </dgm:t>
    </dgm:pt>
    <dgm:pt modelId="{6608A3B3-8639-41FE-897D-E85EB8204BAD}" type="parTrans" cxnId="{34B187F8-68CA-4141-B3CD-406A0BB98767}">
      <dgm:prSet/>
      <dgm:spPr/>
      <dgm:t>
        <a:bodyPr/>
        <a:lstStyle/>
        <a:p>
          <a:endParaRPr lang="en-AU"/>
        </a:p>
      </dgm:t>
    </dgm:pt>
    <dgm:pt modelId="{E111A5A6-FD8B-461F-8BA0-A4E3A12B1CF2}" type="sibTrans" cxnId="{34B187F8-68CA-4141-B3CD-406A0BB98767}">
      <dgm:prSet/>
      <dgm:spPr/>
      <dgm:t>
        <a:bodyPr/>
        <a:lstStyle/>
        <a:p>
          <a:endParaRPr lang="en-AU"/>
        </a:p>
      </dgm:t>
    </dgm:pt>
    <dgm:pt modelId="{9B545828-9AA6-4785-B376-C29726AD1822}">
      <dgm:prSet phldrT="[Text]"/>
      <dgm:spPr/>
      <dgm:t>
        <a:bodyPr/>
        <a:lstStyle/>
        <a:p>
          <a:r>
            <a:rPr lang="en-AU" dirty="0"/>
            <a:t>Monitor Urine colour</a:t>
          </a:r>
        </a:p>
      </dgm:t>
    </dgm:pt>
    <dgm:pt modelId="{C62199FA-6057-4F7F-ACC5-1EEC5D9769B1}" type="parTrans" cxnId="{C5DFF24F-36DA-4B53-A695-5941B490FDAA}">
      <dgm:prSet/>
      <dgm:spPr/>
      <dgm:t>
        <a:bodyPr/>
        <a:lstStyle/>
        <a:p>
          <a:endParaRPr lang="en-AU"/>
        </a:p>
      </dgm:t>
    </dgm:pt>
    <dgm:pt modelId="{C0334F48-960E-4C16-BC15-B0E619F8F185}" type="sibTrans" cxnId="{C5DFF24F-36DA-4B53-A695-5941B490FDAA}">
      <dgm:prSet/>
      <dgm:spPr/>
      <dgm:t>
        <a:bodyPr/>
        <a:lstStyle/>
        <a:p>
          <a:endParaRPr lang="en-AU"/>
        </a:p>
      </dgm:t>
    </dgm:pt>
    <dgm:pt modelId="{1B87D4A0-1560-4195-83F6-D81040D2D60E}">
      <dgm:prSet phldrT="[Text]"/>
      <dgm:spPr/>
      <dgm:t>
        <a:bodyPr/>
        <a:lstStyle/>
        <a:p>
          <a:r>
            <a:rPr lang="en-AU" dirty="0"/>
            <a:t>Avoid Caffeine Base drinks</a:t>
          </a:r>
        </a:p>
      </dgm:t>
    </dgm:pt>
    <dgm:pt modelId="{3D39AAD5-237A-49BD-9D8F-26DCAA3FB509}" type="parTrans" cxnId="{75EF2EA9-17DE-4974-9651-C5C89F99DCC1}">
      <dgm:prSet/>
      <dgm:spPr/>
      <dgm:t>
        <a:bodyPr/>
        <a:lstStyle/>
        <a:p>
          <a:endParaRPr lang="en-AU"/>
        </a:p>
      </dgm:t>
    </dgm:pt>
    <dgm:pt modelId="{5BCABAF7-4AC9-4B00-BF15-19771CC59410}" type="sibTrans" cxnId="{75EF2EA9-17DE-4974-9651-C5C89F99DCC1}">
      <dgm:prSet/>
      <dgm:spPr/>
      <dgm:t>
        <a:bodyPr/>
        <a:lstStyle/>
        <a:p>
          <a:endParaRPr lang="en-AU"/>
        </a:p>
      </dgm:t>
    </dgm:pt>
    <dgm:pt modelId="{4773C705-1E5C-4D6C-A70F-D7F388715B66}" type="pres">
      <dgm:prSet presAssocID="{D9DF1304-EFD2-4ABA-BD10-92B3B0BC8B56}" presName="diagram" presStyleCnt="0">
        <dgm:presLayoutVars>
          <dgm:chMax val="1"/>
          <dgm:dir/>
          <dgm:animLvl val="ctr"/>
          <dgm:resizeHandles val="exact"/>
        </dgm:presLayoutVars>
      </dgm:prSet>
      <dgm:spPr/>
    </dgm:pt>
    <dgm:pt modelId="{FAA624CA-33FC-4B16-A9C8-FAFB68BE450B}" type="pres">
      <dgm:prSet presAssocID="{D9DF1304-EFD2-4ABA-BD10-92B3B0BC8B56}" presName="matrix" presStyleCnt="0"/>
      <dgm:spPr/>
    </dgm:pt>
    <dgm:pt modelId="{0A9A3733-A057-4639-BF7D-926E577DCD38}" type="pres">
      <dgm:prSet presAssocID="{D9DF1304-EFD2-4ABA-BD10-92B3B0BC8B56}" presName="tile1" presStyleLbl="node1" presStyleIdx="0" presStyleCnt="4"/>
      <dgm:spPr/>
    </dgm:pt>
    <dgm:pt modelId="{EED92703-DC2E-4974-8EA3-7672BE912B6A}" type="pres">
      <dgm:prSet presAssocID="{D9DF1304-EFD2-4ABA-BD10-92B3B0BC8B56}" presName="tile1text" presStyleLbl="node1" presStyleIdx="0" presStyleCnt="4">
        <dgm:presLayoutVars>
          <dgm:chMax val="0"/>
          <dgm:chPref val="0"/>
          <dgm:bulletEnabled val="1"/>
        </dgm:presLayoutVars>
      </dgm:prSet>
      <dgm:spPr/>
    </dgm:pt>
    <dgm:pt modelId="{025124BC-4551-450C-9A51-42819C11D4C0}" type="pres">
      <dgm:prSet presAssocID="{D9DF1304-EFD2-4ABA-BD10-92B3B0BC8B56}" presName="tile2" presStyleLbl="node1" presStyleIdx="1" presStyleCnt="4" custLinFactNeighborX="825" custLinFactNeighborY="-1391"/>
      <dgm:spPr/>
    </dgm:pt>
    <dgm:pt modelId="{5FF44E9B-733C-4804-BAA0-08E6FC17A211}" type="pres">
      <dgm:prSet presAssocID="{D9DF1304-EFD2-4ABA-BD10-92B3B0BC8B56}" presName="tile2text" presStyleLbl="node1" presStyleIdx="1" presStyleCnt="4">
        <dgm:presLayoutVars>
          <dgm:chMax val="0"/>
          <dgm:chPref val="0"/>
          <dgm:bulletEnabled val="1"/>
        </dgm:presLayoutVars>
      </dgm:prSet>
      <dgm:spPr/>
    </dgm:pt>
    <dgm:pt modelId="{4ACDF0B8-FBAB-4F8C-8E2B-DFEFD9B7D2C8}" type="pres">
      <dgm:prSet presAssocID="{D9DF1304-EFD2-4ABA-BD10-92B3B0BC8B56}" presName="tile3" presStyleLbl="node1" presStyleIdx="2" presStyleCnt="4"/>
      <dgm:spPr/>
    </dgm:pt>
    <dgm:pt modelId="{F14ABB56-DF28-4B1D-8C6A-A2FD50121A75}" type="pres">
      <dgm:prSet presAssocID="{D9DF1304-EFD2-4ABA-BD10-92B3B0BC8B56}" presName="tile3text" presStyleLbl="node1" presStyleIdx="2" presStyleCnt="4">
        <dgm:presLayoutVars>
          <dgm:chMax val="0"/>
          <dgm:chPref val="0"/>
          <dgm:bulletEnabled val="1"/>
        </dgm:presLayoutVars>
      </dgm:prSet>
      <dgm:spPr/>
    </dgm:pt>
    <dgm:pt modelId="{484E8A2C-68D1-47BB-9A51-76DDFB79E704}" type="pres">
      <dgm:prSet presAssocID="{D9DF1304-EFD2-4ABA-BD10-92B3B0BC8B56}" presName="tile4" presStyleLbl="node1" presStyleIdx="3" presStyleCnt="4"/>
      <dgm:spPr/>
    </dgm:pt>
    <dgm:pt modelId="{414EBBB2-CC86-4AB3-8697-0CBE1FFBA27D}" type="pres">
      <dgm:prSet presAssocID="{D9DF1304-EFD2-4ABA-BD10-92B3B0BC8B56}" presName="tile4text" presStyleLbl="node1" presStyleIdx="3" presStyleCnt="4">
        <dgm:presLayoutVars>
          <dgm:chMax val="0"/>
          <dgm:chPref val="0"/>
          <dgm:bulletEnabled val="1"/>
        </dgm:presLayoutVars>
      </dgm:prSet>
      <dgm:spPr/>
    </dgm:pt>
    <dgm:pt modelId="{662CE14B-CC3A-4E33-B1F9-9A100EFFA87F}" type="pres">
      <dgm:prSet presAssocID="{D9DF1304-EFD2-4ABA-BD10-92B3B0BC8B56}" presName="centerTile" presStyleLbl="fgShp" presStyleIdx="0" presStyleCnt="1">
        <dgm:presLayoutVars>
          <dgm:chMax val="0"/>
          <dgm:chPref val="0"/>
        </dgm:presLayoutVars>
      </dgm:prSet>
      <dgm:spPr/>
    </dgm:pt>
  </dgm:ptLst>
  <dgm:cxnLst>
    <dgm:cxn modelId="{12DB0002-188B-479E-B70F-0431D9AFE550}" type="presOf" srcId="{64C75E83-5D40-434D-8B94-0B1BEADBA185}" destId="{0A9A3733-A057-4639-BF7D-926E577DCD38}" srcOrd="0" destOrd="0" presId="urn:microsoft.com/office/officeart/2005/8/layout/matrix1"/>
    <dgm:cxn modelId="{5E3DB908-C9F0-4A16-A5B4-C7495561A269}" type="presOf" srcId="{64C75E83-5D40-434D-8B94-0B1BEADBA185}" destId="{EED92703-DC2E-4974-8EA3-7672BE912B6A}" srcOrd="1" destOrd="0" presId="urn:microsoft.com/office/officeart/2005/8/layout/matrix1"/>
    <dgm:cxn modelId="{FC6CE619-9E9C-4390-888D-E82E4F109F88}" type="presOf" srcId="{1B87D4A0-1560-4195-83F6-D81040D2D60E}" destId="{484E8A2C-68D1-47BB-9A51-76DDFB79E704}" srcOrd="0" destOrd="0" presId="urn:microsoft.com/office/officeart/2005/8/layout/matrix1"/>
    <dgm:cxn modelId="{1CDF7B22-6556-4D1B-A337-1378C3447667}" type="presOf" srcId="{293DDB76-DE89-43BB-A50F-97B06F70B71D}" destId="{662CE14B-CC3A-4E33-B1F9-9A100EFFA87F}" srcOrd="0" destOrd="0" presId="urn:microsoft.com/office/officeart/2005/8/layout/matrix1"/>
    <dgm:cxn modelId="{EB8CD223-AD17-4EF8-BDC9-E7039A8490FF}" type="presOf" srcId="{9B545828-9AA6-4785-B376-C29726AD1822}" destId="{4ACDF0B8-FBAB-4F8C-8E2B-DFEFD9B7D2C8}" srcOrd="0" destOrd="0" presId="urn:microsoft.com/office/officeart/2005/8/layout/matrix1"/>
    <dgm:cxn modelId="{7ABBF06E-1FD0-4463-A3B1-5079785B70D4}" type="presOf" srcId="{99AFFC37-AC9C-4499-8529-AED88EBDD040}" destId="{025124BC-4551-450C-9A51-42819C11D4C0}" srcOrd="0" destOrd="0" presId="urn:microsoft.com/office/officeart/2005/8/layout/matrix1"/>
    <dgm:cxn modelId="{C5DFF24F-36DA-4B53-A695-5941B490FDAA}" srcId="{293DDB76-DE89-43BB-A50F-97B06F70B71D}" destId="{9B545828-9AA6-4785-B376-C29726AD1822}" srcOrd="2" destOrd="0" parTransId="{C62199FA-6057-4F7F-ACC5-1EEC5D9769B1}" sibTransId="{C0334F48-960E-4C16-BC15-B0E619F8F185}"/>
    <dgm:cxn modelId="{92B2EC58-9C12-4D09-896C-DD8EF53B693E}" srcId="{293DDB76-DE89-43BB-A50F-97B06F70B71D}" destId="{64C75E83-5D40-434D-8B94-0B1BEADBA185}" srcOrd="0" destOrd="0" parTransId="{C2ACCF59-E43A-4886-8F1F-CE6254F29A56}" sibTransId="{E437477D-A0C6-47CB-B2AF-01255C04D307}"/>
    <dgm:cxn modelId="{EDF64F86-482E-4FE7-877A-6208EB6558E0}" type="presOf" srcId="{1B87D4A0-1560-4195-83F6-D81040D2D60E}" destId="{414EBBB2-CC86-4AB3-8697-0CBE1FFBA27D}" srcOrd="1" destOrd="0" presId="urn:microsoft.com/office/officeart/2005/8/layout/matrix1"/>
    <dgm:cxn modelId="{0EF0E98E-CC8F-4A63-9679-CDB41E6D0D16}" type="presOf" srcId="{9B545828-9AA6-4785-B376-C29726AD1822}" destId="{F14ABB56-DF28-4B1D-8C6A-A2FD50121A75}" srcOrd="1" destOrd="0" presId="urn:microsoft.com/office/officeart/2005/8/layout/matrix1"/>
    <dgm:cxn modelId="{75EF2EA9-17DE-4974-9651-C5C89F99DCC1}" srcId="{293DDB76-DE89-43BB-A50F-97B06F70B71D}" destId="{1B87D4A0-1560-4195-83F6-D81040D2D60E}" srcOrd="3" destOrd="0" parTransId="{3D39AAD5-237A-49BD-9D8F-26DCAA3FB509}" sibTransId="{5BCABAF7-4AC9-4B00-BF15-19771CC59410}"/>
    <dgm:cxn modelId="{D0633EB6-B528-45F4-B4F0-34CEB5382AD7}" type="presOf" srcId="{D9DF1304-EFD2-4ABA-BD10-92B3B0BC8B56}" destId="{4773C705-1E5C-4D6C-A70F-D7F388715B66}" srcOrd="0" destOrd="0" presId="urn:microsoft.com/office/officeart/2005/8/layout/matrix1"/>
    <dgm:cxn modelId="{AC9B0EB9-E117-456A-A72D-8F19554637BE}" srcId="{D9DF1304-EFD2-4ABA-BD10-92B3B0BC8B56}" destId="{293DDB76-DE89-43BB-A50F-97B06F70B71D}" srcOrd="0" destOrd="0" parTransId="{42866018-E091-49AB-BEA1-178ABDA6D839}" sibTransId="{AEDC041B-0894-4686-AA4A-2F7A3EBA923B}"/>
    <dgm:cxn modelId="{99E0AACE-A970-4283-88DF-689E41E451BC}" type="presOf" srcId="{99AFFC37-AC9C-4499-8529-AED88EBDD040}" destId="{5FF44E9B-733C-4804-BAA0-08E6FC17A211}" srcOrd="1" destOrd="0" presId="urn:microsoft.com/office/officeart/2005/8/layout/matrix1"/>
    <dgm:cxn modelId="{34B187F8-68CA-4141-B3CD-406A0BB98767}" srcId="{293DDB76-DE89-43BB-A50F-97B06F70B71D}" destId="{99AFFC37-AC9C-4499-8529-AED88EBDD040}" srcOrd="1" destOrd="0" parTransId="{6608A3B3-8639-41FE-897D-E85EB8204BAD}" sibTransId="{E111A5A6-FD8B-461F-8BA0-A4E3A12B1CF2}"/>
    <dgm:cxn modelId="{0C72F80B-E35E-4F4F-A010-113A81FCF3A8}" type="presParOf" srcId="{4773C705-1E5C-4D6C-A70F-D7F388715B66}" destId="{FAA624CA-33FC-4B16-A9C8-FAFB68BE450B}" srcOrd="0" destOrd="0" presId="urn:microsoft.com/office/officeart/2005/8/layout/matrix1"/>
    <dgm:cxn modelId="{17D1DF26-BC9A-497F-8473-58408687F7FE}" type="presParOf" srcId="{FAA624CA-33FC-4B16-A9C8-FAFB68BE450B}" destId="{0A9A3733-A057-4639-BF7D-926E577DCD38}" srcOrd="0" destOrd="0" presId="urn:microsoft.com/office/officeart/2005/8/layout/matrix1"/>
    <dgm:cxn modelId="{7D384FA4-A105-43D8-AF77-4B8D263D5B45}" type="presParOf" srcId="{FAA624CA-33FC-4B16-A9C8-FAFB68BE450B}" destId="{EED92703-DC2E-4974-8EA3-7672BE912B6A}" srcOrd="1" destOrd="0" presId="urn:microsoft.com/office/officeart/2005/8/layout/matrix1"/>
    <dgm:cxn modelId="{3182EE4A-7F69-4D53-A1C6-346121ABB408}" type="presParOf" srcId="{FAA624CA-33FC-4B16-A9C8-FAFB68BE450B}" destId="{025124BC-4551-450C-9A51-42819C11D4C0}" srcOrd="2" destOrd="0" presId="urn:microsoft.com/office/officeart/2005/8/layout/matrix1"/>
    <dgm:cxn modelId="{4E03994A-300F-49B3-ACD5-08432F9B053C}" type="presParOf" srcId="{FAA624CA-33FC-4B16-A9C8-FAFB68BE450B}" destId="{5FF44E9B-733C-4804-BAA0-08E6FC17A211}" srcOrd="3" destOrd="0" presId="urn:microsoft.com/office/officeart/2005/8/layout/matrix1"/>
    <dgm:cxn modelId="{FFB31154-3F10-4B5A-A33E-7BEC4AF4FBC9}" type="presParOf" srcId="{FAA624CA-33FC-4B16-A9C8-FAFB68BE450B}" destId="{4ACDF0B8-FBAB-4F8C-8E2B-DFEFD9B7D2C8}" srcOrd="4" destOrd="0" presId="urn:microsoft.com/office/officeart/2005/8/layout/matrix1"/>
    <dgm:cxn modelId="{6330D9D5-8974-4BE1-9B77-58D056E56220}" type="presParOf" srcId="{FAA624CA-33FC-4B16-A9C8-FAFB68BE450B}" destId="{F14ABB56-DF28-4B1D-8C6A-A2FD50121A75}" srcOrd="5" destOrd="0" presId="urn:microsoft.com/office/officeart/2005/8/layout/matrix1"/>
    <dgm:cxn modelId="{CF2FEC0B-E7F8-419C-AEBE-68FA35060C6D}" type="presParOf" srcId="{FAA624CA-33FC-4B16-A9C8-FAFB68BE450B}" destId="{484E8A2C-68D1-47BB-9A51-76DDFB79E704}" srcOrd="6" destOrd="0" presId="urn:microsoft.com/office/officeart/2005/8/layout/matrix1"/>
    <dgm:cxn modelId="{07931580-18DB-493B-B74A-84EB71F9772B}" type="presParOf" srcId="{FAA624CA-33FC-4B16-A9C8-FAFB68BE450B}" destId="{414EBBB2-CC86-4AB3-8697-0CBE1FFBA27D}" srcOrd="7" destOrd="0" presId="urn:microsoft.com/office/officeart/2005/8/layout/matrix1"/>
    <dgm:cxn modelId="{4FD2385C-117A-4B7A-98C8-C1212110D4CA}" type="presParOf" srcId="{4773C705-1E5C-4D6C-A70F-D7F388715B66}" destId="{662CE14B-CC3A-4E33-B1F9-9A100EFFA87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8DF755-D705-46A4-BA4D-18C6655AFFBE}" type="doc">
      <dgm:prSet loTypeId="urn:microsoft.com/office/officeart/2009/3/layout/IncreasingArrowsProcess" loCatId="process" qsTypeId="urn:microsoft.com/office/officeart/2005/8/quickstyle/3d3" qsCatId="3D" csTypeId="urn:microsoft.com/office/officeart/2005/8/colors/colorful1" csCatId="colorful" phldr="1"/>
      <dgm:spPr/>
      <dgm:t>
        <a:bodyPr/>
        <a:lstStyle/>
        <a:p>
          <a:endParaRPr lang="en-AU"/>
        </a:p>
      </dgm:t>
    </dgm:pt>
    <dgm:pt modelId="{F3CF6D09-00D8-4959-9DEE-CA27D9B38F1C}">
      <dgm:prSet phldrT="[Text]"/>
      <dgm:spPr/>
      <dgm:t>
        <a:bodyPr/>
        <a:lstStyle/>
        <a:p>
          <a:r>
            <a:rPr lang="en-AU" dirty="0"/>
            <a:t>PRE-TRAINING</a:t>
          </a:r>
        </a:p>
      </dgm:t>
    </dgm:pt>
    <dgm:pt modelId="{1A2702B2-4E59-453C-A4E0-E2F396AF0ED6}" type="parTrans" cxnId="{299DD1AD-FC63-492B-AE34-153BA6A3C8EF}">
      <dgm:prSet/>
      <dgm:spPr/>
      <dgm:t>
        <a:bodyPr/>
        <a:lstStyle/>
        <a:p>
          <a:endParaRPr lang="en-AU"/>
        </a:p>
      </dgm:t>
    </dgm:pt>
    <dgm:pt modelId="{DE1F17BD-58C1-411D-8C3F-18C21D19DB27}" type="sibTrans" cxnId="{299DD1AD-FC63-492B-AE34-153BA6A3C8EF}">
      <dgm:prSet/>
      <dgm:spPr/>
      <dgm:t>
        <a:bodyPr/>
        <a:lstStyle/>
        <a:p>
          <a:endParaRPr lang="en-AU"/>
        </a:p>
      </dgm:t>
    </dgm:pt>
    <dgm:pt modelId="{CACAC317-5D3B-4962-ACB7-E124B9AC5389}">
      <dgm:prSet phldrT="[Text]"/>
      <dgm:spPr/>
      <dgm:t>
        <a:bodyPr/>
        <a:lstStyle/>
        <a:p>
          <a:r>
            <a:rPr lang="en-AU" dirty="0"/>
            <a:t>Start pre-hydration several hours prior to allow time for absorption </a:t>
          </a:r>
        </a:p>
      </dgm:t>
    </dgm:pt>
    <dgm:pt modelId="{BDEDD8FE-4E20-446B-8B8E-47C3CD45BC02}" type="parTrans" cxnId="{B6E4F1B0-48A2-4FCC-AB70-941078FD09F2}">
      <dgm:prSet/>
      <dgm:spPr/>
      <dgm:t>
        <a:bodyPr/>
        <a:lstStyle/>
        <a:p>
          <a:endParaRPr lang="en-AU"/>
        </a:p>
      </dgm:t>
    </dgm:pt>
    <dgm:pt modelId="{F597A13B-014D-467A-8006-576753FC7BBF}" type="sibTrans" cxnId="{B6E4F1B0-48A2-4FCC-AB70-941078FD09F2}">
      <dgm:prSet/>
      <dgm:spPr/>
      <dgm:t>
        <a:bodyPr/>
        <a:lstStyle/>
        <a:p>
          <a:endParaRPr lang="en-AU"/>
        </a:p>
      </dgm:t>
    </dgm:pt>
    <dgm:pt modelId="{117346C2-28EB-4452-A6AE-ACBD5ACF808A}">
      <dgm:prSet phldrT="[Text]"/>
      <dgm:spPr/>
      <dgm:t>
        <a:bodyPr/>
        <a:lstStyle/>
        <a:p>
          <a:r>
            <a:rPr lang="en-AU" dirty="0"/>
            <a:t>DURING TRAINING</a:t>
          </a:r>
        </a:p>
      </dgm:t>
    </dgm:pt>
    <dgm:pt modelId="{27C317C3-29E9-4E43-9BAE-1E41424C5A11}" type="parTrans" cxnId="{DAC2728D-3F40-4736-8484-6FF6C43AD8D8}">
      <dgm:prSet/>
      <dgm:spPr/>
      <dgm:t>
        <a:bodyPr/>
        <a:lstStyle/>
        <a:p>
          <a:endParaRPr lang="en-AU"/>
        </a:p>
      </dgm:t>
    </dgm:pt>
    <dgm:pt modelId="{FBB1649B-8646-4E00-A891-4FFD0F45FF11}" type="sibTrans" cxnId="{DAC2728D-3F40-4736-8484-6FF6C43AD8D8}">
      <dgm:prSet/>
      <dgm:spPr/>
      <dgm:t>
        <a:bodyPr/>
        <a:lstStyle/>
        <a:p>
          <a:endParaRPr lang="en-AU"/>
        </a:p>
      </dgm:t>
    </dgm:pt>
    <dgm:pt modelId="{315C147F-D5C4-46ED-AA15-B9EA30A089F9}">
      <dgm:prSet phldrT="[Text]"/>
      <dgm:spPr/>
      <dgm:t>
        <a:bodyPr/>
        <a:lstStyle/>
        <a:p>
          <a:r>
            <a:rPr lang="en-AU" dirty="0"/>
            <a:t>Take small sips regularly avoid gulping large volumes which will result in increased urination through training</a:t>
          </a:r>
        </a:p>
      </dgm:t>
    </dgm:pt>
    <dgm:pt modelId="{2F98B886-C482-4A60-9E45-034DE7713458}" type="parTrans" cxnId="{0BD12EB0-5EC6-42F7-A009-40673BFE9A55}">
      <dgm:prSet/>
      <dgm:spPr/>
      <dgm:t>
        <a:bodyPr/>
        <a:lstStyle/>
        <a:p>
          <a:endParaRPr lang="en-AU"/>
        </a:p>
      </dgm:t>
    </dgm:pt>
    <dgm:pt modelId="{4D892AC3-B154-4414-9555-65A8A2ED5573}" type="sibTrans" cxnId="{0BD12EB0-5EC6-42F7-A009-40673BFE9A55}">
      <dgm:prSet/>
      <dgm:spPr/>
      <dgm:t>
        <a:bodyPr/>
        <a:lstStyle/>
        <a:p>
          <a:endParaRPr lang="en-AU"/>
        </a:p>
      </dgm:t>
    </dgm:pt>
    <dgm:pt modelId="{5362AEF6-E6FC-4C01-8746-9F92517437CF}">
      <dgm:prSet phldrT="[Text]"/>
      <dgm:spPr/>
      <dgm:t>
        <a:bodyPr/>
        <a:lstStyle/>
        <a:p>
          <a:r>
            <a:rPr lang="en-AU" dirty="0"/>
            <a:t>POST-TRAINING</a:t>
          </a:r>
        </a:p>
      </dgm:t>
    </dgm:pt>
    <dgm:pt modelId="{109907C8-9984-4177-91E0-4DF5C0443A44}" type="parTrans" cxnId="{9500782B-F0D7-493C-A17F-A063941ABF27}">
      <dgm:prSet/>
      <dgm:spPr/>
      <dgm:t>
        <a:bodyPr/>
        <a:lstStyle/>
        <a:p>
          <a:endParaRPr lang="en-AU"/>
        </a:p>
      </dgm:t>
    </dgm:pt>
    <dgm:pt modelId="{4624E070-8359-4742-B97D-A94BB939D88A}" type="sibTrans" cxnId="{9500782B-F0D7-493C-A17F-A063941ABF27}">
      <dgm:prSet/>
      <dgm:spPr/>
      <dgm:t>
        <a:bodyPr/>
        <a:lstStyle/>
        <a:p>
          <a:endParaRPr lang="en-AU"/>
        </a:p>
      </dgm:t>
    </dgm:pt>
    <dgm:pt modelId="{9C4A6471-450C-4607-B260-443DA1F6D0DA}">
      <dgm:prSet phldrT="[Text]"/>
      <dgm:spPr/>
      <dgm:t>
        <a:bodyPr/>
        <a:lstStyle/>
        <a:p>
          <a:r>
            <a:rPr lang="en-AU" dirty="0"/>
            <a:t>Prevent Dehydration or changes in bodyweight greater than 2% of body mass. Replace electrolytes if needed. </a:t>
          </a:r>
        </a:p>
      </dgm:t>
    </dgm:pt>
    <dgm:pt modelId="{AA19644D-A15F-4C6F-BF3B-FDCABC9D8180}" type="parTrans" cxnId="{52ABB659-17D7-44DC-9195-8AA33CD20E11}">
      <dgm:prSet/>
      <dgm:spPr/>
      <dgm:t>
        <a:bodyPr/>
        <a:lstStyle/>
        <a:p>
          <a:endParaRPr lang="en-AU"/>
        </a:p>
      </dgm:t>
    </dgm:pt>
    <dgm:pt modelId="{EA4A0662-3CA9-4A27-A842-AD27476A171E}" type="sibTrans" cxnId="{52ABB659-17D7-44DC-9195-8AA33CD20E11}">
      <dgm:prSet/>
      <dgm:spPr/>
      <dgm:t>
        <a:bodyPr/>
        <a:lstStyle/>
        <a:p>
          <a:endParaRPr lang="en-AU"/>
        </a:p>
      </dgm:t>
    </dgm:pt>
    <dgm:pt modelId="{B1420B53-D01A-42FC-9409-CB362F466013}" type="pres">
      <dgm:prSet presAssocID="{518DF755-D705-46A4-BA4D-18C6655AFFBE}" presName="Name0" presStyleCnt="0">
        <dgm:presLayoutVars>
          <dgm:chMax val="5"/>
          <dgm:chPref val="5"/>
          <dgm:dir/>
          <dgm:animLvl val="lvl"/>
        </dgm:presLayoutVars>
      </dgm:prSet>
      <dgm:spPr/>
    </dgm:pt>
    <dgm:pt modelId="{40866E50-C9A8-4700-A952-348B8F99D654}" type="pres">
      <dgm:prSet presAssocID="{F3CF6D09-00D8-4959-9DEE-CA27D9B38F1C}" presName="parentText1" presStyleLbl="node1" presStyleIdx="0" presStyleCnt="3">
        <dgm:presLayoutVars>
          <dgm:chMax/>
          <dgm:chPref val="3"/>
          <dgm:bulletEnabled val="1"/>
        </dgm:presLayoutVars>
      </dgm:prSet>
      <dgm:spPr/>
    </dgm:pt>
    <dgm:pt modelId="{FB751A44-23DF-4B4F-8D2B-74AEECE1CF80}" type="pres">
      <dgm:prSet presAssocID="{F3CF6D09-00D8-4959-9DEE-CA27D9B38F1C}" presName="childText1" presStyleLbl="solidAlignAcc1" presStyleIdx="0" presStyleCnt="3">
        <dgm:presLayoutVars>
          <dgm:chMax val="0"/>
          <dgm:chPref val="0"/>
          <dgm:bulletEnabled val="1"/>
        </dgm:presLayoutVars>
      </dgm:prSet>
      <dgm:spPr/>
    </dgm:pt>
    <dgm:pt modelId="{B2E7D3B8-5DB4-4DCF-8177-59ECC6450665}" type="pres">
      <dgm:prSet presAssocID="{117346C2-28EB-4452-A6AE-ACBD5ACF808A}" presName="parentText2" presStyleLbl="node1" presStyleIdx="1" presStyleCnt="3">
        <dgm:presLayoutVars>
          <dgm:chMax/>
          <dgm:chPref val="3"/>
          <dgm:bulletEnabled val="1"/>
        </dgm:presLayoutVars>
      </dgm:prSet>
      <dgm:spPr/>
    </dgm:pt>
    <dgm:pt modelId="{246B4687-2EF3-42F6-9D61-EF5A10FF9256}" type="pres">
      <dgm:prSet presAssocID="{117346C2-28EB-4452-A6AE-ACBD5ACF808A}" presName="childText2" presStyleLbl="solidAlignAcc1" presStyleIdx="1" presStyleCnt="3">
        <dgm:presLayoutVars>
          <dgm:chMax val="0"/>
          <dgm:chPref val="0"/>
          <dgm:bulletEnabled val="1"/>
        </dgm:presLayoutVars>
      </dgm:prSet>
      <dgm:spPr/>
    </dgm:pt>
    <dgm:pt modelId="{E697891D-DF79-4A66-9F8F-C52A28FF50DC}" type="pres">
      <dgm:prSet presAssocID="{5362AEF6-E6FC-4C01-8746-9F92517437CF}" presName="parentText3" presStyleLbl="node1" presStyleIdx="2" presStyleCnt="3">
        <dgm:presLayoutVars>
          <dgm:chMax/>
          <dgm:chPref val="3"/>
          <dgm:bulletEnabled val="1"/>
        </dgm:presLayoutVars>
      </dgm:prSet>
      <dgm:spPr/>
    </dgm:pt>
    <dgm:pt modelId="{B36F55A7-0B5E-44EA-B14E-76EC2334F1E8}" type="pres">
      <dgm:prSet presAssocID="{5362AEF6-E6FC-4C01-8746-9F92517437CF}" presName="childText3" presStyleLbl="solidAlignAcc1" presStyleIdx="2" presStyleCnt="3">
        <dgm:presLayoutVars>
          <dgm:chMax val="0"/>
          <dgm:chPref val="0"/>
          <dgm:bulletEnabled val="1"/>
        </dgm:presLayoutVars>
      </dgm:prSet>
      <dgm:spPr/>
    </dgm:pt>
  </dgm:ptLst>
  <dgm:cxnLst>
    <dgm:cxn modelId="{9500782B-F0D7-493C-A17F-A063941ABF27}" srcId="{518DF755-D705-46A4-BA4D-18C6655AFFBE}" destId="{5362AEF6-E6FC-4C01-8746-9F92517437CF}" srcOrd="2" destOrd="0" parTransId="{109907C8-9984-4177-91E0-4DF5C0443A44}" sibTransId="{4624E070-8359-4742-B97D-A94BB939D88A}"/>
    <dgm:cxn modelId="{3E5A9133-1CAB-449D-A733-0090EF3F7173}" type="presOf" srcId="{9C4A6471-450C-4607-B260-443DA1F6D0DA}" destId="{B36F55A7-0B5E-44EA-B14E-76EC2334F1E8}" srcOrd="0" destOrd="0" presId="urn:microsoft.com/office/officeart/2009/3/layout/IncreasingArrowsProcess"/>
    <dgm:cxn modelId="{58B9DB36-FEFC-429F-9986-5C51B1F4C9D8}" type="presOf" srcId="{117346C2-28EB-4452-A6AE-ACBD5ACF808A}" destId="{B2E7D3B8-5DB4-4DCF-8177-59ECC6450665}" srcOrd="0" destOrd="0" presId="urn:microsoft.com/office/officeart/2009/3/layout/IncreasingArrowsProcess"/>
    <dgm:cxn modelId="{7F433049-B4AA-464F-BD49-1FC8F1A7214B}" type="presOf" srcId="{315C147F-D5C4-46ED-AA15-B9EA30A089F9}" destId="{246B4687-2EF3-42F6-9D61-EF5A10FF9256}" srcOrd="0" destOrd="0" presId="urn:microsoft.com/office/officeart/2009/3/layout/IncreasingArrowsProcess"/>
    <dgm:cxn modelId="{B44A596C-2AEA-4B2B-B79D-7CC9DBB892D6}" type="presOf" srcId="{5362AEF6-E6FC-4C01-8746-9F92517437CF}" destId="{E697891D-DF79-4A66-9F8F-C52A28FF50DC}" srcOrd="0" destOrd="0" presId="urn:microsoft.com/office/officeart/2009/3/layout/IncreasingArrowsProcess"/>
    <dgm:cxn modelId="{52ABB659-17D7-44DC-9195-8AA33CD20E11}" srcId="{5362AEF6-E6FC-4C01-8746-9F92517437CF}" destId="{9C4A6471-450C-4607-B260-443DA1F6D0DA}" srcOrd="0" destOrd="0" parTransId="{AA19644D-A15F-4C6F-BF3B-FDCABC9D8180}" sibTransId="{EA4A0662-3CA9-4A27-A842-AD27476A171E}"/>
    <dgm:cxn modelId="{DAC2728D-3F40-4736-8484-6FF6C43AD8D8}" srcId="{518DF755-D705-46A4-BA4D-18C6655AFFBE}" destId="{117346C2-28EB-4452-A6AE-ACBD5ACF808A}" srcOrd="1" destOrd="0" parTransId="{27C317C3-29E9-4E43-9BAE-1E41424C5A11}" sibTransId="{FBB1649B-8646-4E00-A891-4FFD0F45FF11}"/>
    <dgm:cxn modelId="{299DD1AD-FC63-492B-AE34-153BA6A3C8EF}" srcId="{518DF755-D705-46A4-BA4D-18C6655AFFBE}" destId="{F3CF6D09-00D8-4959-9DEE-CA27D9B38F1C}" srcOrd="0" destOrd="0" parTransId="{1A2702B2-4E59-453C-A4E0-E2F396AF0ED6}" sibTransId="{DE1F17BD-58C1-411D-8C3F-18C21D19DB27}"/>
    <dgm:cxn modelId="{0BD12EB0-5EC6-42F7-A009-40673BFE9A55}" srcId="{117346C2-28EB-4452-A6AE-ACBD5ACF808A}" destId="{315C147F-D5C4-46ED-AA15-B9EA30A089F9}" srcOrd="0" destOrd="0" parTransId="{2F98B886-C482-4A60-9E45-034DE7713458}" sibTransId="{4D892AC3-B154-4414-9555-65A8A2ED5573}"/>
    <dgm:cxn modelId="{B6E4F1B0-48A2-4FCC-AB70-941078FD09F2}" srcId="{F3CF6D09-00D8-4959-9DEE-CA27D9B38F1C}" destId="{CACAC317-5D3B-4962-ACB7-E124B9AC5389}" srcOrd="0" destOrd="0" parTransId="{BDEDD8FE-4E20-446B-8B8E-47C3CD45BC02}" sibTransId="{F597A13B-014D-467A-8006-576753FC7BBF}"/>
    <dgm:cxn modelId="{62418DB7-6086-4CAA-A9ED-FBE3DB3CE4C5}" type="presOf" srcId="{518DF755-D705-46A4-BA4D-18C6655AFFBE}" destId="{B1420B53-D01A-42FC-9409-CB362F466013}" srcOrd="0" destOrd="0" presId="urn:microsoft.com/office/officeart/2009/3/layout/IncreasingArrowsProcess"/>
    <dgm:cxn modelId="{0553C4F1-AD9F-4563-AD7A-B9B58EA8F336}" type="presOf" srcId="{F3CF6D09-00D8-4959-9DEE-CA27D9B38F1C}" destId="{40866E50-C9A8-4700-A952-348B8F99D654}" srcOrd="0" destOrd="0" presId="urn:microsoft.com/office/officeart/2009/3/layout/IncreasingArrowsProcess"/>
    <dgm:cxn modelId="{AB47C7F1-53B8-4931-964A-068B38A79BE3}" type="presOf" srcId="{CACAC317-5D3B-4962-ACB7-E124B9AC5389}" destId="{FB751A44-23DF-4B4F-8D2B-74AEECE1CF80}" srcOrd="0" destOrd="0" presId="urn:microsoft.com/office/officeart/2009/3/layout/IncreasingArrowsProcess"/>
    <dgm:cxn modelId="{08224FA3-5646-4F36-B038-1AAC26F76C7F}" type="presParOf" srcId="{B1420B53-D01A-42FC-9409-CB362F466013}" destId="{40866E50-C9A8-4700-A952-348B8F99D654}" srcOrd="0" destOrd="0" presId="urn:microsoft.com/office/officeart/2009/3/layout/IncreasingArrowsProcess"/>
    <dgm:cxn modelId="{4C1F9DDF-32E4-428A-BC2E-A5B1EC063DA5}" type="presParOf" srcId="{B1420B53-D01A-42FC-9409-CB362F466013}" destId="{FB751A44-23DF-4B4F-8D2B-74AEECE1CF80}" srcOrd="1" destOrd="0" presId="urn:microsoft.com/office/officeart/2009/3/layout/IncreasingArrowsProcess"/>
    <dgm:cxn modelId="{7236E999-E7BA-4339-9118-CD75D613D73F}" type="presParOf" srcId="{B1420B53-D01A-42FC-9409-CB362F466013}" destId="{B2E7D3B8-5DB4-4DCF-8177-59ECC6450665}" srcOrd="2" destOrd="0" presId="urn:microsoft.com/office/officeart/2009/3/layout/IncreasingArrowsProcess"/>
    <dgm:cxn modelId="{7D30D8D0-E080-4299-A668-E01CC3142CFE}" type="presParOf" srcId="{B1420B53-D01A-42FC-9409-CB362F466013}" destId="{246B4687-2EF3-42F6-9D61-EF5A10FF9256}" srcOrd="3" destOrd="0" presId="urn:microsoft.com/office/officeart/2009/3/layout/IncreasingArrowsProcess"/>
    <dgm:cxn modelId="{09A04D79-E13D-4BFE-A056-5D1D23A4C865}" type="presParOf" srcId="{B1420B53-D01A-42FC-9409-CB362F466013}" destId="{E697891D-DF79-4A66-9F8F-C52A28FF50DC}" srcOrd="4" destOrd="0" presId="urn:microsoft.com/office/officeart/2009/3/layout/IncreasingArrowsProcess"/>
    <dgm:cxn modelId="{1B410CB7-2096-4474-B0BF-CF1080036390}" type="presParOf" srcId="{B1420B53-D01A-42FC-9409-CB362F466013}" destId="{B36F55A7-0B5E-44EA-B14E-76EC2334F1E8}"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A3733-A057-4639-BF7D-926E577DCD38}">
      <dsp:nvSpPr>
        <dsp:cNvPr id="0" name=""/>
        <dsp:cNvSpPr/>
      </dsp:nvSpPr>
      <dsp:spPr>
        <a:xfrm rot="16200000">
          <a:off x="686196" y="-686196"/>
          <a:ext cx="2373312" cy="3745706"/>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AU" sz="3200" kern="1200" dirty="0"/>
            <a:t>35ml per Kg of BW per Day</a:t>
          </a:r>
        </a:p>
      </dsp:txBody>
      <dsp:txXfrm rot="5400000">
        <a:off x="0" y="0"/>
        <a:ext cx="3745706" cy="1779984"/>
      </dsp:txXfrm>
    </dsp:sp>
    <dsp:sp modelId="{025124BC-4551-450C-9A51-42819C11D4C0}">
      <dsp:nvSpPr>
        <dsp:cNvPr id="0" name=""/>
        <dsp:cNvSpPr/>
      </dsp:nvSpPr>
      <dsp:spPr>
        <a:xfrm>
          <a:off x="3745706" y="0"/>
          <a:ext cx="3745706" cy="2373312"/>
        </a:xfrm>
        <a:prstGeom prst="round1Rect">
          <a:avLst/>
        </a:prstGeom>
        <a:solidFill>
          <a:schemeClr val="accent2">
            <a:hueOff val="1080030"/>
            <a:satOff val="150"/>
            <a:lumOff val="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AU" sz="4000" kern="1200" dirty="0"/>
            <a:t>Sip on Water between meals</a:t>
          </a:r>
        </a:p>
      </dsp:txBody>
      <dsp:txXfrm>
        <a:off x="3745706" y="0"/>
        <a:ext cx="3745706" cy="1779984"/>
      </dsp:txXfrm>
    </dsp:sp>
    <dsp:sp modelId="{4ACDF0B8-FBAB-4F8C-8E2B-DFEFD9B7D2C8}">
      <dsp:nvSpPr>
        <dsp:cNvPr id="0" name=""/>
        <dsp:cNvSpPr/>
      </dsp:nvSpPr>
      <dsp:spPr>
        <a:xfrm rot="10800000">
          <a:off x="0" y="2373312"/>
          <a:ext cx="3745706" cy="2373312"/>
        </a:xfrm>
        <a:prstGeom prst="round1Rect">
          <a:avLst/>
        </a:prstGeom>
        <a:solidFill>
          <a:schemeClr val="accent2">
            <a:hueOff val="2160060"/>
            <a:satOff val="301"/>
            <a:lumOff val="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AU" sz="4000" kern="1200" dirty="0"/>
            <a:t>Monitor Urine colour</a:t>
          </a:r>
        </a:p>
      </dsp:txBody>
      <dsp:txXfrm rot="10800000">
        <a:off x="0" y="2966640"/>
        <a:ext cx="3745706" cy="1779984"/>
      </dsp:txXfrm>
    </dsp:sp>
    <dsp:sp modelId="{484E8A2C-68D1-47BB-9A51-76DDFB79E704}">
      <dsp:nvSpPr>
        <dsp:cNvPr id="0" name=""/>
        <dsp:cNvSpPr/>
      </dsp:nvSpPr>
      <dsp:spPr>
        <a:xfrm rot="5400000">
          <a:off x="4431903" y="1687115"/>
          <a:ext cx="2373312" cy="3745706"/>
        </a:xfrm>
        <a:prstGeom prst="round1Rect">
          <a:avLst/>
        </a:prstGeom>
        <a:solidFill>
          <a:schemeClr val="accent2">
            <a:hueOff val="3240090"/>
            <a:satOff val="451"/>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AU" sz="4000" kern="1200" dirty="0"/>
            <a:t>Avoid Caffeine Base drinks</a:t>
          </a:r>
        </a:p>
      </dsp:txBody>
      <dsp:txXfrm rot="-5400000">
        <a:off x="3745706" y="2966640"/>
        <a:ext cx="3745706" cy="1779984"/>
      </dsp:txXfrm>
    </dsp:sp>
    <dsp:sp modelId="{662CE14B-CC3A-4E33-B1F9-9A100EFFA87F}">
      <dsp:nvSpPr>
        <dsp:cNvPr id="0" name=""/>
        <dsp:cNvSpPr/>
      </dsp:nvSpPr>
      <dsp:spPr>
        <a:xfrm>
          <a:off x="2621994" y="1779984"/>
          <a:ext cx="2247423" cy="118665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endParaRPr lang="en-AU" sz="4000" kern="1200" dirty="0"/>
        </a:p>
      </dsp:txBody>
      <dsp:txXfrm>
        <a:off x="2679922" y="1837912"/>
        <a:ext cx="2131567" cy="1070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66E50-C9A8-4700-A952-348B8F99D654}">
      <dsp:nvSpPr>
        <dsp:cNvPr id="0" name=""/>
        <dsp:cNvSpPr/>
      </dsp:nvSpPr>
      <dsp:spPr>
        <a:xfrm>
          <a:off x="438940" y="8097"/>
          <a:ext cx="7199318" cy="1048495"/>
        </a:xfrm>
        <a:prstGeom prst="rightArrow">
          <a:avLst>
            <a:gd name="adj1" fmla="val 5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254000" bIns="166449" numCol="1" spcCol="1270" anchor="ctr" anchorCtr="0">
          <a:noAutofit/>
        </a:bodyPr>
        <a:lstStyle/>
        <a:p>
          <a:pPr marL="0" lvl="0" indent="0" algn="l" defTabSz="889000">
            <a:lnSpc>
              <a:spcPct val="90000"/>
            </a:lnSpc>
            <a:spcBef>
              <a:spcPct val="0"/>
            </a:spcBef>
            <a:spcAft>
              <a:spcPct val="35000"/>
            </a:spcAft>
            <a:buNone/>
          </a:pPr>
          <a:r>
            <a:rPr lang="en-AU" sz="2000" kern="1200" dirty="0"/>
            <a:t>PRE-TRAINING</a:t>
          </a:r>
        </a:p>
      </dsp:txBody>
      <dsp:txXfrm>
        <a:off x="438940" y="270221"/>
        <a:ext cx="6937194" cy="524247"/>
      </dsp:txXfrm>
    </dsp:sp>
    <dsp:sp modelId="{FB751A44-23DF-4B4F-8D2B-74AEECE1CF80}">
      <dsp:nvSpPr>
        <dsp:cNvPr id="0" name=""/>
        <dsp:cNvSpPr/>
      </dsp:nvSpPr>
      <dsp:spPr>
        <a:xfrm>
          <a:off x="438940" y="816638"/>
          <a:ext cx="2217390" cy="2019787"/>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Start pre-hydration several hours prior to allow time for absorption </a:t>
          </a:r>
        </a:p>
      </dsp:txBody>
      <dsp:txXfrm>
        <a:off x="438940" y="816638"/>
        <a:ext cx="2217390" cy="2019787"/>
      </dsp:txXfrm>
    </dsp:sp>
    <dsp:sp modelId="{B2E7D3B8-5DB4-4DCF-8177-59ECC6450665}">
      <dsp:nvSpPr>
        <dsp:cNvPr id="0" name=""/>
        <dsp:cNvSpPr/>
      </dsp:nvSpPr>
      <dsp:spPr>
        <a:xfrm>
          <a:off x="2656330" y="357595"/>
          <a:ext cx="4981928" cy="1048495"/>
        </a:xfrm>
        <a:prstGeom prst="rightArrow">
          <a:avLst>
            <a:gd name="adj1" fmla="val 5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254000" bIns="166449" numCol="1" spcCol="1270" anchor="ctr" anchorCtr="0">
          <a:noAutofit/>
        </a:bodyPr>
        <a:lstStyle/>
        <a:p>
          <a:pPr marL="0" lvl="0" indent="0" algn="l" defTabSz="889000">
            <a:lnSpc>
              <a:spcPct val="90000"/>
            </a:lnSpc>
            <a:spcBef>
              <a:spcPct val="0"/>
            </a:spcBef>
            <a:spcAft>
              <a:spcPct val="35000"/>
            </a:spcAft>
            <a:buNone/>
          </a:pPr>
          <a:r>
            <a:rPr lang="en-AU" sz="2000" kern="1200" dirty="0"/>
            <a:t>DURING TRAINING</a:t>
          </a:r>
        </a:p>
      </dsp:txBody>
      <dsp:txXfrm>
        <a:off x="2656330" y="619719"/>
        <a:ext cx="4719804" cy="524247"/>
      </dsp:txXfrm>
    </dsp:sp>
    <dsp:sp modelId="{246B4687-2EF3-42F6-9D61-EF5A10FF9256}">
      <dsp:nvSpPr>
        <dsp:cNvPr id="0" name=""/>
        <dsp:cNvSpPr/>
      </dsp:nvSpPr>
      <dsp:spPr>
        <a:xfrm>
          <a:off x="2656330" y="1166136"/>
          <a:ext cx="2217390" cy="2019787"/>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Take small sips regularly avoid gulping large volumes which will result in increased urination through training</a:t>
          </a:r>
        </a:p>
      </dsp:txBody>
      <dsp:txXfrm>
        <a:off x="2656330" y="1166136"/>
        <a:ext cx="2217390" cy="2019787"/>
      </dsp:txXfrm>
    </dsp:sp>
    <dsp:sp modelId="{E697891D-DF79-4A66-9F8F-C52A28FF50DC}">
      <dsp:nvSpPr>
        <dsp:cNvPr id="0" name=""/>
        <dsp:cNvSpPr/>
      </dsp:nvSpPr>
      <dsp:spPr>
        <a:xfrm>
          <a:off x="4873720" y="707093"/>
          <a:ext cx="2764538" cy="1048495"/>
        </a:xfrm>
        <a:prstGeom prst="rightArrow">
          <a:avLst>
            <a:gd name="adj1" fmla="val 5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254000" bIns="166449" numCol="1" spcCol="1270" anchor="ctr" anchorCtr="0">
          <a:noAutofit/>
        </a:bodyPr>
        <a:lstStyle/>
        <a:p>
          <a:pPr marL="0" lvl="0" indent="0" algn="l" defTabSz="889000">
            <a:lnSpc>
              <a:spcPct val="90000"/>
            </a:lnSpc>
            <a:spcBef>
              <a:spcPct val="0"/>
            </a:spcBef>
            <a:spcAft>
              <a:spcPct val="35000"/>
            </a:spcAft>
            <a:buNone/>
          </a:pPr>
          <a:r>
            <a:rPr lang="en-AU" sz="2000" kern="1200" dirty="0"/>
            <a:t>POST-TRAINING</a:t>
          </a:r>
        </a:p>
      </dsp:txBody>
      <dsp:txXfrm>
        <a:off x="4873720" y="969217"/>
        <a:ext cx="2502414" cy="524247"/>
      </dsp:txXfrm>
    </dsp:sp>
    <dsp:sp modelId="{B36F55A7-0B5E-44EA-B14E-76EC2334F1E8}">
      <dsp:nvSpPr>
        <dsp:cNvPr id="0" name=""/>
        <dsp:cNvSpPr/>
      </dsp:nvSpPr>
      <dsp:spPr>
        <a:xfrm>
          <a:off x="4873720" y="1515634"/>
          <a:ext cx="2217390" cy="19902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Prevent Dehydration or changes in bodyweight greater than 2% of body mass. Replace electrolytes if needed. </a:t>
          </a:r>
        </a:p>
      </dsp:txBody>
      <dsp:txXfrm>
        <a:off x="4873720" y="1515634"/>
        <a:ext cx="2217390" cy="199022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9BCE0C-CD74-4A59-802C-6D2F8C15331A}" type="datetimeFigureOut">
              <a:rPr lang="en-US" smtClean="0"/>
              <a:t>7/22/2024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98501B-77B5-4365-9881-C6E19A3C1E42}" type="slidenum">
              <a:rPr lang="en-US" smtClean="0"/>
              <a:t>‹#›</a:t>
            </a:fld>
            <a:endParaRPr lang="en-US"/>
          </a:p>
        </p:txBody>
      </p:sp>
    </p:spTree>
    <p:extLst>
      <p:ext uri="{BB962C8B-B14F-4D97-AF65-F5344CB8AC3E}">
        <p14:creationId xmlns:p14="http://schemas.microsoft.com/office/powerpoint/2010/main" val="285145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FDEA8-CBB8-46CC-9562-028963DBC55A}" type="datetimeFigureOut">
              <a:rPr lang="en-US" smtClean="0"/>
              <a:t>7/22/2024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BD8E7-1312-41F3-99C4-6DA5AF891969}" type="slidenum">
              <a:rPr lang="en-US" smtClean="0"/>
              <a:t>‹#›</a:t>
            </a:fld>
            <a:endParaRPr lang="en-US"/>
          </a:p>
        </p:txBody>
      </p:sp>
    </p:spTree>
    <p:extLst>
      <p:ext uri="{BB962C8B-B14F-4D97-AF65-F5344CB8AC3E}">
        <p14:creationId xmlns:p14="http://schemas.microsoft.com/office/powerpoint/2010/main" val="289208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8BD8E7-1312-41F3-99C4-6DA5AF891969}" type="slidenum">
              <a:rPr lang="en-US" smtClean="0"/>
              <a:t>1</a:t>
            </a:fld>
            <a:endParaRPr lang="en-US"/>
          </a:p>
        </p:txBody>
      </p:sp>
    </p:spTree>
    <p:extLst>
      <p:ext uri="{BB962C8B-B14F-4D97-AF65-F5344CB8AC3E}">
        <p14:creationId xmlns:p14="http://schemas.microsoft.com/office/powerpoint/2010/main" val="2675613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b="0" i="0" dirty="0">
                <a:solidFill>
                  <a:srgbClr val="333333"/>
                </a:solidFill>
                <a:effectLst/>
                <a:latin typeface="Arial" panose="020B0604020202020204" pitchFamily="34" charset="0"/>
              </a:rPr>
              <a:t>The nutrients provided by grains include carbohydrates/starch (energy), protein, fibre and a wide range of vitamins and minerals </a:t>
            </a:r>
          </a:p>
          <a:p>
            <a:r>
              <a:rPr lang="en-AU" b="0" i="0" dirty="0">
                <a:solidFill>
                  <a:srgbClr val="333333"/>
                </a:solidFill>
                <a:effectLst/>
                <a:latin typeface="Arial" panose="020B0604020202020204" pitchFamily="34" charset="0"/>
              </a:rPr>
              <a:t>including the B vitamins folate, </a:t>
            </a:r>
            <a:r>
              <a:rPr lang="en-AU" b="0" i="0" dirty="0" err="1">
                <a:solidFill>
                  <a:srgbClr val="333333"/>
                </a:solidFill>
                <a:effectLst/>
                <a:latin typeface="Arial" panose="020B0604020202020204" pitchFamily="34" charset="0"/>
              </a:rPr>
              <a:t>thiamin</a:t>
            </a:r>
            <a:r>
              <a:rPr lang="en-AU" b="0" i="0" dirty="0">
                <a:solidFill>
                  <a:srgbClr val="333333"/>
                </a:solidFill>
                <a:effectLst/>
                <a:latin typeface="Arial" panose="020B0604020202020204" pitchFamily="34" charset="0"/>
              </a:rPr>
              <a:t>, riboflavin, niacin, iron, vitamin E, zinc, magnesium and phosphorus.</a:t>
            </a:r>
          </a:p>
          <a:p>
            <a:r>
              <a:rPr lang="en-AU" b="0" i="0" dirty="0">
                <a:solidFill>
                  <a:srgbClr val="333333"/>
                </a:solidFill>
                <a:effectLst/>
                <a:latin typeface="Arial" panose="020B0604020202020204" pitchFamily="34" charset="0"/>
              </a:rPr>
              <a:t>The goal is to consume a wide variety of colourful vegetables across the day </a:t>
            </a:r>
            <a:endParaRPr lang="en-AU" dirty="0"/>
          </a:p>
          <a:p>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11</a:t>
            </a:fld>
            <a:endParaRPr lang="en-AU"/>
          </a:p>
        </p:txBody>
      </p:sp>
    </p:spTree>
    <p:extLst>
      <p:ext uri="{BB962C8B-B14F-4D97-AF65-F5344CB8AC3E}">
        <p14:creationId xmlns:p14="http://schemas.microsoft.com/office/powerpoint/2010/main" val="2487114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b="0" i="0" dirty="0">
                <a:solidFill>
                  <a:srgbClr val="333333"/>
                </a:solidFill>
                <a:effectLst/>
                <a:latin typeface="Arial" panose="020B0604020202020204" pitchFamily="34" charset="0"/>
              </a:rPr>
              <a:t>How much carbohydrate you need is dictated by your exercise type, intensity and duration.</a:t>
            </a:r>
          </a:p>
          <a:p>
            <a:endParaRPr lang="en-AU" b="0" i="0" dirty="0">
              <a:solidFill>
                <a:srgbClr val="333333"/>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7C2B946-670B-45FA-89E2-0424B973EEEF}" type="slidenum">
              <a:rPr lang="en-AU" smtClean="0"/>
              <a:t>12</a:t>
            </a:fld>
            <a:endParaRPr lang="en-AU"/>
          </a:p>
        </p:txBody>
      </p:sp>
    </p:spTree>
    <p:extLst>
      <p:ext uri="{BB962C8B-B14F-4D97-AF65-F5344CB8AC3E}">
        <p14:creationId xmlns:p14="http://schemas.microsoft.com/office/powerpoint/2010/main" val="288505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333333"/>
                </a:solidFill>
                <a:effectLst/>
                <a:latin typeface="Arial" panose="020B0604020202020204" pitchFamily="34" charset="0"/>
              </a:rPr>
              <a:t>Fruit is abundant in vitamins, minerals and phytochemicals or plant chemicals, all of which aid the immune system, reduce inflammation, help to regulate hormones and protect cells and DNA from damage. . Potassium and magnesium is also found in fruit.  </a:t>
            </a:r>
            <a:r>
              <a:rPr lang="en-AU" b="1" i="0" dirty="0">
                <a:solidFill>
                  <a:srgbClr val="222222"/>
                </a:solidFill>
                <a:effectLst/>
                <a:latin typeface="arial" panose="020B0604020202020204" pitchFamily="34" charset="0"/>
              </a:rPr>
              <a:t>Magnesium</a:t>
            </a:r>
            <a:r>
              <a:rPr lang="en-AU" b="0" i="0" dirty="0">
                <a:solidFill>
                  <a:srgbClr val="222222"/>
                </a:solidFill>
                <a:effectLst/>
                <a:latin typeface="arial" panose="020B0604020202020204" pitchFamily="34" charset="0"/>
              </a:rPr>
              <a:t> acts as a natural calcium blocker, helping your </a:t>
            </a:r>
            <a:r>
              <a:rPr lang="en-AU" b="1" i="0" dirty="0">
                <a:solidFill>
                  <a:srgbClr val="222222"/>
                </a:solidFill>
                <a:effectLst/>
                <a:latin typeface="arial" panose="020B0604020202020204" pitchFamily="34" charset="0"/>
              </a:rPr>
              <a:t>muscle</a:t>
            </a:r>
            <a:r>
              <a:rPr lang="en-AU" b="0" i="0" dirty="0">
                <a:solidFill>
                  <a:srgbClr val="222222"/>
                </a:solidFill>
                <a:effectLst/>
                <a:latin typeface="arial" panose="020B0604020202020204" pitchFamily="34" charset="0"/>
              </a:rPr>
              <a:t> cells relax after contracting. When </a:t>
            </a:r>
            <a:r>
              <a:rPr lang="en-AU" b="1" i="0" dirty="0">
                <a:solidFill>
                  <a:srgbClr val="222222"/>
                </a:solidFill>
                <a:effectLst/>
                <a:latin typeface="arial" panose="020B0604020202020204" pitchFamily="34" charset="0"/>
              </a:rPr>
              <a:t>magnesium</a:t>
            </a:r>
            <a:r>
              <a:rPr lang="en-AU" b="0" i="0" dirty="0">
                <a:solidFill>
                  <a:srgbClr val="222222"/>
                </a:solidFill>
                <a:effectLst/>
                <a:latin typeface="arial" panose="020B0604020202020204" pitchFamily="34" charset="0"/>
              </a:rPr>
              <a:t> levels are low, your </a:t>
            </a:r>
            <a:r>
              <a:rPr lang="en-AU" b="1" i="0" dirty="0">
                <a:solidFill>
                  <a:srgbClr val="222222"/>
                </a:solidFill>
                <a:effectLst/>
                <a:latin typeface="arial" panose="020B0604020202020204" pitchFamily="34" charset="0"/>
              </a:rPr>
              <a:t>muscles</a:t>
            </a:r>
            <a:r>
              <a:rPr lang="en-AU" b="0" i="0" dirty="0">
                <a:solidFill>
                  <a:srgbClr val="222222"/>
                </a:solidFill>
                <a:effectLst/>
                <a:latin typeface="arial" panose="020B0604020202020204" pitchFamily="34" charset="0"/>
              </a:rPr>
              <a:t> may contract too much and cause symptoms such as cramps or </a:t>
            </a:r>
            <a:r>
              <a:rPr lang="en-AU" b="1" i="0" dirty="0">
                <a:solidFill>
                  <a:srgbClr val="222222"/>
                </a:solidFill>
                <a:effectLst/>
                <a:latin typeface="arial" panose="020B0604020202020204" pitchFamily="34" charset="0"/>
              </a:rPr>
              <a:t>muscle</a:t>
            </a:r>
            <a:r>
              <a:rPr lang="en-AU" b="0" i="0" dirty="0">
                <a:solidFill>
                  <a:srgbClr val="222222"/>
                </a:solidFill>
                <a:effectLst/>
                <a:latin typeface="arial" panose="020B0604020202020204" pitchFamily="34" charset="0"/>
              </a:rPr>
              <a:t> spasms. </a:t>
            </a:r>
          </a:p>
          <a:p>
            <a:pPr algn="l"/>
            <a:r>
              <a:rPr lang="en-AU" b="0" i="0" dirty="0">
                <a:solidFill>
                  <a:srgbClr val="222222"/>
                </a:solidFill>
                <a:effectLst/>
                <a:latin typeface="arial" panose="020B0604020202020204" pitchFamily="34" charset="0"/>
              </a:rPr>
              <a:t>Magnesium is found in figs, banana’s and raspberries and in nuts and seeds, it is also found in green vegetables.</a:t>
            </a:r>
          </a:p>
          <a:p>
            <a:r>
              <a:rPr lang="en-AU" dirty="0"/>
              <a:t>Researchers at Harvard University encourage us to eat a rainbow of colours for good health.</a:t>
            </a:r>
          </a:p>
        </p:txBody>
      </p:sp>
      <p:sp>
        <p:nvSpPr>
          <p:cNvPr id="4" name="Slide Number Placeholder 3"/>
          <p:cNvSpPr>
            <a:spLocks noGrp="1"/>
          </p:cNvSpPr>
          <p:nvPr>
            <p:ph type="sldNum" sz="quarter" idx="5"/>
          </p:nvPr>
        </p:nvSpPr>
        <p:spPr/>
        <p:txBody>
          <a:bodyPr/>
          <a:lstStyle/>
          <a:p>
            <a:fld id="{C7C2B946-670B-45FA-89E2-0424B973EEEF}" type="slidenum">
              <a:rPr lang="en-AU" smtClean="0"/>
              <a:t>13</a:t>
            </a:fld>
            <a:endParaRPr lang="en-AU"/>
          </a:p>
        </p:txBody>
      </p:sp>
    </p:spTree>
    <p:extLst>
      <p:ext uri="{BB962C8B-B14F-4D97-AF65-F5344CB8AC3E}">
        <p14:creationId xmlns:p14="http://schemas.microsoft.com/office/powerpoint/2010/main" val="3687770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chemeClr val="accent3"/>
              </a:buClr>
              <a:buFont typeface="Wingdings" panose="05000000000000000000" pitchFamily="2" charset="2"/>
              <a:buChar char="ü"/>
            </a:pPr>
            <a:r>
              <a:rPr lang="en-AU" b="0" i="0" dirty="0">
                <a:solidFill>
                  <a:srgbClr val="222222"/>
                </a:solidFill>
                <a:effectLst/>
                <a:latin typeface="arial" panose="020B0604020202020204" pitchFamily="34" charset="0"/>
              </a:rPr>
              <a:t>Proteins are large, complex molecules that play many critical roles in the body. They do most of the work in cells and are required for the </a:t>
            </a:r>
            <a:r>
              <a:rPr lang="en-AU" b="1" i="0" dirty="0">
                <a:solidFill>
                  <a:srgbClr val="222222"/>
                </a:solidFill>
                <a:effectLst/>
                <a:latin typeface="arial" panose="020B0604020202020204" pitchFamily="34" charset="0"/>
              </a:rPr>
              <a:t>structure</a:t>
            </a:r>
            <a:r>
              <a:rPr lang="en-AU" b="0" i="0" dirty="0">
                <a:solidFill>
                  <a:srgbClr val="222222"/>
                </a:solidFill>
                <a:effectLst/>
                <a:latin typeface="arial" panose="020B0604020202020204" pitchFamily="34" charset="0"/>
              </a:rPr>
              <a:t>, function, and </a:t>
            </a:r>
            <a:r>
              <a:rPr lang="en-AU" b="1" i="0" dirty="0">
                <a:solidFill>
                  <a:srgbClr val="222222"/>
                </a:solidFill>
                <a:effectLst/>
                <a:latin typeface="arial" panose="020B0604020202020204" pitchFamily="34" charset="0"/>
              </a:rPr>
              <a:t>regulation</a:t>
            </a:r>
            <a:r>
              <a:rPr lang="en-AU" b="0" i="0" dirty="0">
                <a:solidFill>
                  <a:srgbClr val="222222"/>
                </a:solidFill>
                <a:effectLst/>
                <a:latin typeface="arial" panose="020B0604020202020204" pitchFamily="34" charset="0"/>
              </a:rPr>
              <a:t> of the body's tissues and organs.</a:t>
            </a:r>
          </a:p>
          <a:p>
            <a:pPr marL="342900" indent="-342900">
              <a:buClr>
                <a:schemeClr val="accent3"/>
              </a:buClr>
              <a:buFont typeface="Wingdings" panose="05000000000000000000" pitchFamily="2" charset="2"/>
              <a:buChar char="ü"/>
            </a:pPr>
            <a:r>
              <a:rPr lang="en-AU" dirty="0">
                <a:solidFill>
                  <a:schemeClr val="tx1"/>
                </a:solidFill>
              </a:rPr>
              <a:t>Every meal and snack should contain protein</a:t>
            </a:r>
          </a:p>
          <a:p>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14</a:t>
            </a:fld>
            <a:endParaRPr lang="en-AU"/>
          </a:p>
        </p:txBody>
      </p:sp>
    </p:spTree>
    <p:extLst>
      <p:ext uri="{BB962C8B-B14F-4D97-AF65-F5344CB8AC3E}">
        <p14:creationId xmlns:p14="http://schemas.microsoft.com/office/powerpoint/2010/main" val="3048181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33333"/>
                </a:solidFill>
                <a:effectLst/>
                <a:latin typeface="Arial" panose="020B0604020202020204" pitchFamily="34" charset="0"/>
              </a:rPr>
              <a:t>More importantly however, this food group also provides a wide variety of other nutrients such as: iodine, iron, zinc, vitamins, especially B12, and essential fatty acids.</a:t>
            </a:r>
            <a:endParaRPr lang="en-AU" dirty="0"/>
          </a:p>
          <a:p>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15</a:t>
            </a:fld>
            <a:endParaRPr lang="en-AU"/>
          </a:p>
        </p:txBody>
      </p:sp>
    </p:spTree>
    <p:extLst>
      <p:ext uri="{BB962C8B-B14F-4D97-AF65-F5344CB8AC3E}">
        <p14:creationId xmlns:p14="http://schemas.microsoft.com/office/powerpoint/2010/main" val="3500933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dirty="0">
                <a:solidFill>
                  <a:srgbClr val="222222"/>
                </a:solidFill>
                <a:effectLst/>
                <a:latin typeface="arial" panose="020B0604020202020204" pitchFamily="34" charset="0"/>
              </a:rPr>
              <a:t>Fat</a:t>
            </a:r>
            <a:r>
              <a:rPr lang="en-AU" b="0" i="0" dirty="0">
                <a:solidFill>
                  <a:srgbClr val="222222"/>
                </a:solidFill>
                <a:effectLst/>
                <a:latin typeface="arial" panose="020B0604020202020204" pitchFamily="34" charset="0"/>
              </a:rPr>
              <a:t> consumption should be a minimum of 20 percent of total energy intake to preserve </a:t>
            </a:r>
            <a:r>
              <a:rPr lang="en-AU" b="1" i="0" dirty="0">
                <a:solidFill>
                  <a:srgbClr val="222222"/>
                </a:solidFill>
                <a:effectLst/>
                <a:latin typeface="arial" panose="020B0604020202020204" pitchFamily="34" charset="0"/>
              </a:rPr>
              <a:t>athletic</a:t>
            </a:r>
            <a:r>
              <a:rPr lang="en-AU" b="0" i="0" dirty="0">
                <a:solidFill>
                  <a:srgbClr val="222222"/>
                </a:solidFill>
                <a:effectLst/>
                <a:latin typeface="arial" panose="020B0604020202020204" pitchFamily="34" charset="0"/>
              </a:rPr>
              <a:t> performance. Maintaining adequate </a:t>
            </a:r>
            <a:r>
              <a:rPr lang="en-AU" b="1" i="0" dirty="0">
                <a:solidFill>
                  <a:srgbClr val="222222"/>
                </a:solidFill>
                <a:effectLst/>
                <a:latin typeface="arial" panose="020B0604020202020204" pitchFamily="34" charset="0"/>
              </a:rPr>
              <a:t>fat</a:t>
            </a:r>
            <a:r>
              <a:rPr lang="en-AU" b="0" i="0" dirty="0">
                <a:solidFill>
                  <a:srgbClr val="222222"/>
                </a:solidFill>
                <a:effectLst/>
                <a:latin typeface="arial" panose="020B0604020202020204" pitchFamily="34" charset="0"/>
              </a:rPr>
              <a:t> intake is crucial to meeting </a:t>
            </a:r>
            <a:r>
              <a:rPr lang="en-AU" b="1" i="0" dirty="0">
                <a:solidFill>
                  <a:srgbClr val="222222"/>
                </a:solidFill>
                <a:effectLst/>
                <a:latin typeface="arial" panose="020B0604020202020204" pitchFamily="34" charset="0"/>
              </a:rPr>
              <a:t>nutritional</a:t>
            </a:r>
            <a:r>
              <a:rPr lang="en-AU" b="0" i="0" dirty="0">
                <a:solidFill>
                  <a:srgbClr val="222222"/>
                </a:solidFill>
                <a:effectLst/>
                <a:latin typeface="arial" panose="020B0604020202020204" pitchFamily="34" charset="0"/>
              </a:rPr>
              <a:t> needs of essential fatty acids and </a:t>
            </a:r>
            <a:r>
              <a:rPr lang="en-AU" b="1" i="0" dirty="0">
                <a:solidFill>
                  <a:srgbClr val="222222"/>
                </a:solidFill>
                <a:effectLst/>
                <a:latin typeface="arial" panose="020B0604020202020204" pitchFamily="34" charset="0"/>
              </a:rPr>
              <a:t>fat</a:t>
            </a:r>
            <a:r>
              <a:rPr lang="en-AU" b="0" i="0" dirty="0">
                <a:solidFill>
                  <a:srgbClr val="222222"/>
                </a:solidFill>
                <a:effectLst/>
                <a:latin typeface="arial" panose="020B0604020202020204" pitchFamily="34" charset="0"/>
              </a:rPr>
              <a:t>-soluble </a:t>
            </a:r>
            <a:r>
              <a:rPr lang="en-AU" b="1" i="0" dirty="0">
                <a:solidFill>
                  <a:srgbClr val="222222"/>
                </a:solidFill>
                <a:effectLst/>
                <a:latin typeface="arial" panose="020B0604020202020204" pitchFamily="34" charset="0"/>
              </a:rPr>
              <a:t>vitamins</a:t>
            </a:r>
            <a:r>
              <a:rPr lang="en-AU" b="0" i="0" dirty="0">
                <a:solidFill>
                  <a:srgbClr val="222222"/>
                </a:solidFill>
                <a:effectLst/>
                <a:latin typeface="arial" panose="020B0604020202020204" pitchFamily="34" charset="0"/>
              </a:rPr>
              <a:t>, A, D, E and K.</a:t>
            </a:r>
          </a:p>
          <a:p>
            <a:pPr algn="l" fontAlgn="base"/>
            <a:r>
              <a:rPr lang="en-AU" b="0" i="0" dirty="0">
                <a:solidFill>
                  <a:srgbClr val="706F6F"/>
                </a:solidFill>
                <a:effectLst/>
                <a:latin typeface="sofia-pro"/>
              </a:rPr>
              <a:t>Since trans fatty acids are the most damaging to the heart, athletes should limit their intake of the following:</a:t>
            </a:r>
          </a:p>
          <a:p>
            <a:pPr algn="l" fontAlgn="base">
              <a:buFont typeface="Arial" panose="020B0604020202020204" pitchFamily="34" charset="0"/>
              <a:buChar char="•"/>
            </a:pPr>
            <a:r>
              <a:rPr lang="en-AU" b="0" i="0" dirty="0">
                <a:solidFill>
                  <a:srgbClr val="706F6F"/>
                </a:solidFill>
                <a:effectLst/>
                <a:latin typeface="sofia-pro"/>
              </a:rPr>
              <a:t>Fried foods</a:t>
            </a:r>
          </a:p>
          <a:p>
            <a:pPr algn="l" fontAlgn="base">
              <a:buFont typeface="Arial" panose="020B0604020202020204" pitchFamily="34" charset="0"/>
              <a:buChar char="•"/>
            </a:pPr>
            <a:r>
              <a:rPr lang="en-AU" b="0" i="0" dirty="0">
                <a:solidFill>
                  <a:srgbClr val="706F6F"/>
                </a:solidFill>
                <a:effectLst/>
                <a:latin typeface="sofia-pro"/>
              </a:rPr>
              <a:t>Margarine</a:t>
            </a:r>
          </a:p>
          <a:p>
            <a:pPr algn="l" fontAlgn="base">
              <a:buFont typeface="Arial" panose="020B0604020202020204" pitchFamily="34" charset="0"/>
              <a:buChar char="•"/>
            </a:pPr>
            <a:r>
              <a:rPr lang="en-AU" b="0" i="0" dirty="0">
                <a:solidFill>
                  <a:srgbClr val="706F6F"/>
                </a:solidFill>
                <a:effectLst/>
                <a:latin typeface="sofia-pro"/>
              </a:rPr>
              <a:t>Other foods with hydrogenated oils</a:t>
            </a:r>
          </a:p>
          <a:p>
            <a:pPr algn="l" fontAlgn="base"/>
            <a:endParaRPr lang="en-AU" b="0" i="0" dirty="0">
              <a:solidFill>
                <a:srgbClr val="706F6F"/>
              </a:solidFill>
              <a:effectLst/>
              <a:latin typeface="sofia-pro"/>
            </a:endParaRPr>
          </a:p>
          <a:p>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17</a:t>
            </a:fld>
            <a:endParaRPr lang="en-AU"/>
          </a:p>
        </p:txBody>
      </p:sp>
    </p:spTree>
    <p:extLst>
      <p:ext uri="{BB962C8B-B14F-4D97-AF65-F5344CB8AC3E}">
        <p14:creationId xmlns:p14="http://schemas.microsoft.com/office/powerpoint/2010/main" val="2438647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Polyunsaturated fats:</a:t>
            </a:r>
          </a:p>
          <a:p>
            <a:r>
              <a:rPr lang="en-AU" dirty="0"/>
              <a:t>omega-3 fats which are found in fish, especially oily fish</a:t>
            </a:r>
          </a:p>
          <a:p>
            <a:r>
              <a:rPr lang="en-AU" dirty="0"/>
              <a:t>omega-6 fats which are found in some oils such as safflower and soybean oil, along with some nuts, including brazil nuts.</a:t>
            </a:r>
          </a:p>
          <a:p>
            <a:r>
              <a:rPr lang="en-AU" dirty="0"/>
              <a:t>Monounsaturated fats:</a:t>
            </a:r>
          </a:p>
          <a:p>
            <a:r>
              <a:rPr lang="en-AU" dirty="0"/>
              <a:t>found in olive and canola oil, avocados and some nuts, such as cashews and almonds.</a:t>
            </a:r>
          </a:p>
          <a:p>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18</a:t>
            </a:fld>
            <a:endParaRPr lang="en-AU"/>
          </a:p>
        </p:txBody>
      </p:sp>
    </p:spTree>
    <p:extLst>
      <p:ext uri="{BB962C8B-B14F-4D97-AF65-F5344CB8AC3E}">
        <p14:creationId xmlns:p14="http://schemas.microsoft.com/office/powerpoint/2010/main" val="4062040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35mls per kg of bodyweight per day = 2.3 litres for a 65kg athlete</a:t>
            </a:r>
          </a:p>
          <a:p>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20</a:t>
            </a:fld>
            <a:endParaRPr lang="en-AU"/>
          </a:p>
        </p:txBody>
      </p:sp>
    </p:spTree>
    <p:extLst>
      <p:ext uri="{BB962C8B-B14F-4D97-AF65-F5344CB8AC3E}">
        <p14:creationId xmlns:p14="http://schemas.microsoft.com/office/powerpoint/2010/main" val="2885813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Combine urine colour charts with bodyweight checks before and after training for an accurate hydration check. </a:t>
            </a:r>
          </a:p>
          <a:p>
            <a:r>
              <a:rPr lang="en-AU" dirty="0"/>
              <a:t>Note: Supplements such as vitamin tablets will change the colour of your urine for a few hours post consumption, making it bright yellow or discoloured. </a:t>
            </a:r>
          </a:p>
        </p:txBody>
      </p:sp>
      <p:sp>
        <p:nvSpPr>
          <p:cNvPr id="4" name="Slide Number Placeholder 3"/>
          <p:cNvSpPr>
            <a:spLocks noGrp="1"/>
          </p:cNvSpPr>
          <p:nvPr>
            <p:ph type="sldNum" sz="quarter" idx="5"/>
          </p:nvPr>
        </p:nvSpPr>
        <p:spPr/>
        <p:txBody>
          <a:bodyPr/>
          <a:lstStyle/>
          <a:p>
            <a:fld id="{C7C2B946-670B-45FA-89E2-0424B973EEEF}" type="slidenum">
              <a:rPr lang="en-AU" smtClean="0"/>
              <a:t>21</a:t>
            </a:fld>
            <a:endParaRPr lang="en-AU"/>
          </a:p>
        </p:txBody>
      </p:sp>
    </p:spTree>
    <p:extLst>
      <p:ext uri="{BB962C8B-B14F-4D97-AF65-F5344CB8AC3E}">
        <p14:creationId xmlns:p14="http://schemas.microsoft.com/office/powerpoint/2010/main" val="3123535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really get our in training hydration right, we want to look at not only the water we consume during the training session but also what we do in the hours leading up to and the hours after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idea is to Start pre-hydration several hours prior to allow time for absorption,  small sips on a regular basis for the 1 to 2 hours leading up to training you want to drink 500 – 600mls of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Immediatley</a:t>
            </a:r>
            <a:r>
              <a:rPr lang="en-AU" dirty="0"/>
              <a:t> before training drink another 250 – 300 </a:t>
            </a:r>
            <a:r>
              <a:rPr lang="en-AU" dirty="0" err="1"/>
              <a:t>mls</a:t>
            </a:r>
            <a:r>
              <a:rPr lang="en-AU" dirty="0"/>
              <a:t>, then step on the scales and get your pre-training weight. Throughout training, drink another 250 – 300mls, be sure to take small sips regularly through training you want to avoid gulping down large quantities which will result in increased urination needs through the session. Then post training weigh yourself as advised earlier and identify your fluid needs based on bodyweight loss. If for example you have identified that you have lost 1 kg in BW during training then you will need to drink 1 litre of water to replace the fluid lost. </a:t>
            </a:r>
          </a:p>
          <a:p>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22</a:t>
            </a:fld>
            <a:endParaRPr lang="en-AU"/>
          </a:p>
        </p:txBody>
      </p:sp>
    </p:spTree>
    <p:extLst>
      <p:ext uri="{BB962C8B-B14F-4D97-AF65-F5344CB8AC3E}">
        <p14:creationId xmlns:p14="http://schemas.microsoft.com/office/powerpoint/2010/main" val="3990834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b="0" i="0" dirty="0">
                <a:solidFill>
                  <a:srgbClr val="1A2D59"/>
                </a:solidFill>
                <a:effectLst/>
                <a:latin typeface="Univers Pro Condensed"/>
              </a:rPr>
              <a:t>Everyone has heard the advice : </a:t>
            </a:r>
          </a:p>
          <a:p>
            <a:r>
              <a:rPr lang="en-AU" b="0" i="0" dirty="0">
                <a:solidFill>
                  <a:srgbClr val="1A2D59"/>
                </a:solidFill>
                <a:effectLst/>
                <a:latin typeface="Univers Pro Condensed"/>
              </a:rPr>
              <a:t>Eat fresh, healthy foods including lean meats, wholegrain carbohydrates, plenty of vegetables and fruit, eating regularly in smaller balanced meals, and limiting processed food and excess fats. But what does it really mean and how can we put it into practice ? </a:t>
            </a:r>
            <a:endParaRPr lang="en-AU" dirty="0"/>
          </a:p>
          <a:p>
            <a:endParaRPr lang="en-AU" dirty="0"/>
          </a:p>
        </p:txBody>
      </p:sp>
      <p:sp>
        <p:nvSpPr>
          <p:cNvPr id="4" name="Slide Number Placeholder 3"/>
          <p:cNvSpPr>
            <a:spLocks noGrp="1"/>
          </p:cNvSpPr>
          <p:nvPr>
            <p:ph type="sldNum" sz="quarter" idx="5"/>
          </p:nvPr>
        </p:nvSpPr>
        <p:spPr/>
        <p:txBody>
          <a:bodyPr/>
          <a:lstStyle/>
          <a:p>
            <a:fld id="{FC8BD8E7-1312-41F3-99C4-6DA5AF891969}" type="slidenum">
              <a:rPr lang="en-US" smtClean="0"/>
              <a:t>2</a:t>
            </a:fld>
            <a:endParaRPr lang="en-US"/>
          </a:p>
        </p:txBody>
      </p:sp>
    </p:spTree>
    <p:extLst>
      <p:ext uri="{BB962C8B-B14F-4D97-AF65-F5344CB8AC3E}">
        <p14:creationId xmlns:p14="http://schemas.microsoft.com/office/powerpoint/2010/main" val="1032384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goal of pre-training food is to ensure that you are not deprived of key nutrients when you need them. READ</a:t>
            </a:r>
          </a:p>
        </p:txBody>
      </p:sp>
      <p:sp>
        <p:nvSpPr>
          <p:cNvPr id="4" name="Slide Number Placeholder 3"/>
          <p:cNvSpPr>
            <a:spLocks noGrp="1"/>
          </p:cNvSpPr>
          <p:nvPr>
            <p:ph type="sldNum" sz="quarter" idx="5"/>
          </p:nvPr>
        </p:nvSpPr>
        <p:spPr/>
        <p:txBody>
          <a:bodyPr/>
          <a:lstStyle/>
          <a:p>
            <a:fld id="{FC8BD8E7-1312-41F3-99C4-6DA5AF891969}" type="slidenum">
              <a:rPr lang="en-US" smtClean="0"/>
              <a:t>23</a:t>
            </a:fld>
            <a:endParaRPr lang="en-US"/>
          </a:p>
        </p:txBody>
      </p:sp>
    </p:spTree>
    <p:extLst>
      <p:ext uri="{BB962C8B-B14F-4D97-AF65-F5344CB8AC3E}">
        <p14:creationId xmlns:p14="http://schemas.microsoft.com/office/powerpoint/2010/main" val="57750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231F20"/>
                </a:solidFill>
                <a:effectLst/>
                <a:latin typeface="Proxima Nova"/>
              </a:rPr>
              <a:t>Good nutrition can help your body perform better and recover faster after each workout.</a:t>
            </a:r>
          </a:p>
          <a:p>
            <a:pPr algn="l"/>
            <a:r>
              <a:rPr lang="en-AU" b="0" i="0" dirty="0">
                <a:solidFill>
                  <a:srgbClr val="231F20"/>
                </a:solidFill>
                <a:effectLst/>
                <a:latin typeface="Proxima Nova"/>
              </a:rPr>
              <a:t>Optimal nutrient intake prior to exercise will not only help you maximize your performance but also minimize muscle damage </a:t>
            </a:r>
          </a:p>
          <a:p>
            <a:pPr algn="l"/>
            <a:r>
              <a:rPr lang="en-AU" b="0" i="0" dirty="0">
                <a:solidFill>
                  <a:srgbClr val="231F20"/>
                </a:solidFill>
                <a:effectLst/>
                <a:latin typeface="Proxima Nova"/>
              </a:rPr>
              <a:t>To maximize the results of your training, try to eat a complete meal containing carbs, protein and fat 2–3 hours before you exercise.</a:t>
            </a:r>
          </a:p>
          <a:p>
            <a:pPr algn="l"/>
            <a:r>
              <a:rPr lang="en-AU" b="0" i="0" dirty="0">
                <a:solidFill>
                  <a:srgbClr val="231F20"/>
                </a:solidFill>
                <a:effectLst/>
                <a:latin typeface="Proxima Nova"/>
              </a:rPr>
              <a:t>However, in some cases, you may not be able to get in a full meal 2–3 hours before working out.</a:t>
            </a:r>
          </a:p>
          <a:p>
            <a:pPr algn="l"/>
            <a:r>
              <a:rPr lang="en-AU" b="0" i="0" dirty="0">
                <a:solidFill>
                  <a:srgbClr val="231F20"/>
                </a:solidFill>
                <a:effectLst/>
                <a:latin typeface="Proxima Nova"/>
              </a:rPr>
              <a:t>In that case, then you can still eat a decent pre-workout meal. However, keep in mind that the sooner you eat before your workout, the smaller and simpler the meal should be.</a:t>
            </a:r>
          </a:p>
          <a:p>
            <a:pPr algn="l"/>
            <a:r>
              <a:rPr lang="en-AU" b="0" i="0" dirty="0">
                <a:solidFill>
                  <a:srgbClr val="231F20"/>
                </a:solidFill>
                <a:effectLst/>
                <a:latin typeface="Proxima Nova"/>
              </a:rPr>
              <a:t>If you eat 45–60 minutes prior to your workout, choose foods that are simple to digest and contain mainly carbs and some protein.</a:t>
            </a:r>
          </a:p>
          <a:p>
            <a:pPr algn="l"/>
            <a:r>
              <a:rPr lang="en-AU" b="0" i="0" dirty="0">
                <a:solidFill>
                  <a:srgbClr val="231F20"/>
                </a:solidFill>
                <a:effectLst/>
                <a:latin typeface="Proxima Nova"/>
              </a:rPr>
              <a:t>This will help prevent any stomach discomfort during exercise. READ</a:t>
            </a:r>
          </a:p>
          <a:p>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24</a:t>
            </a:fld>
            <a:endParaRPr lang="en-AU"/>
          </a:p>
        </p:txBody>
      </p:sp>
    </p:spTree>
    <p:extLst>
      <p:ext uri="{BB962C8B-B14F-4D97-AF65-F5344CB8AC3E}">
        <p14:creationId xmlns:p14="http://schemas.microsoft.com/office/powerpoint/2010/main" val="1792034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AU" b="0" i="0" dirty="0">
                <a:solidFill>
                  <a:srgbClr val="595959"/>
                </a:solidFill>
                <a:effectLst/>
                <a:latin typeface="Helvetica Neue"/>
              </a:rPr>
              <a:t> In general you won’t need extra fuel (carbohydrate) during exercise sessions lasting less than ~60 minutes (and possibly up to 90 minutes if the intensity of the session is low or there are several breaks). </a:t>
            </a:r>
          </a:p>
          <a:p>
            <a:pPr algn="l" fontAlgn="base"/>
            <a:r>
              <a:rPr lang="en-AU" b="0" i="0" dirty="0">
                <a:solidFill>
                  <a:srgbClr val="595959"/>
                </a:solidFill>
                <a:effectLst/>
                <a:latin typeface="Helvetica Neue"/>
              </a:rPr>
              <a:t>However, if your training session or event is longer than 60-90 minutes topping up with extra carbohydrate during the training session can help to:</a:t>
            </a:r>
          </a:p>
          <a:p>
            <a:pPr algn="l" fontAlgn="base">
              <a:buFont typeface="Arial" panose="020B0604020202020204" pitchFamily="34" charset="0"/>
              <a:buChar char="•"/>
            </a:pPr>
            <a:r>
              <a:rPr lang="en-AU" b="0" i="0" dirty="0">
                <a:solidFill>
                  <a:srgbClr val="262626"/>
                </a:solidFill>
                <a:effectLst/>
                <a:latin typeface="inherit"/>
              </a:rPr>
              <a:t>Maintain blood glucose levels to fuel your muscles and brain during exercise</a:t>
            </a:r>
          </a:p>
          <a:p>
            <a:pPr algn="l" fontAlgn="base">
              <a:buFont typeface="Arial" panose="020B0604020202020204" pitchFamily="34" charset="0"/>
              <a:buChar char="•"/>
            </a:pPr>
            <a:r>
              <a:rPr lang="en-AU" b="0" i="0" dirty="0">
                <a:solidFill>
                  <a:srgbClr val="262626"/>
                </a:solidFill>
                <a:effectLst/>
                <a:latin typeface="inherit"/>
              </a:rPr>
              <a:t>Get the most out of your training session by sustaining intensity for longer</a:t>
            </a:r>
          </a:p>
          <a:p>
            <a:pPr algn="l" fontAlgn="base">
              <a:buFont typeface="Arial" panose="020B0604020202020204" pitchFamily="34" charset="0"/>
              <a:buChar char="•"/>
            </a:pPr>
            <a:endParaRPr lang="en-AU" b="0" i="0" dirty="0">
              <a:solidFill>
                <a:srgbClr val="262626"/>
              </a:solidFill>
              <a:effectLst/>
              <a:latin typeface="inherit"/>
            </a:endParaRPr>
          </a:p>
          <a:p>
            <a:endParaRPr lang="en-AU" dirty="0"/>
          </a:p>
        </p:txBody>
      </p:sp>
      <p:sp>
        <p:nvSpPr>
          <p:cNvPr id="4" name="Slide Number Placeholder 3"/>
          <p:cNvSpPr>
            <a:spLocks noGrp="1"/>
          </p:cNvSpPr>
          <p:nvPr>
            <p:ph type="sldNum" sz="quarter" idx="10"/>
          </p:nvPr>
        </p:nvSpPr>
        <p:spPr/>
        <p:txBody>
          <a:bodyPr/>
          <a:lstStyle/>
          <a:p>
            <a:fld id="{C7C2B946-670B-45FA-89E2-0424B973EEEF}" type="slidenum">
              <a:rPr lang="en-AU" smtClean="0"/>
              <a:t>25</a:t>
            </a:fld>
            <a:endParaRPr lang="en-AU"/>
          </a:p>
        </p:txBody>
      </p:sp>
    </p:spTree>
    <p:extLst>
      <p:ext uri="{BB962C8B-B14F-4D97-AF65-F5344CB8AC3E}">
        <p14:creationId xmlns:p14="http://schemas.microsoft.com/office/powerpoint/2010/main" val="1560386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chemeClr val="tx1"/>
                </a:solidFill>
                <a:effectLst/>
              </a:rPr>
              <a:t>Getting your nutrition plans wrong during training or an event usually means that you don’t optimise your potential during the session. </a:t>
            </a:r>
          </a:p>
          <a:p>
            <a:endParaRPr lang="en-AU" sz="1200" b="0" i="0" dirty="0">
              <a:solidFill>
                <a:schemeClr val="tx1"/>
              </a:solidFill>
              <a:effectLst/>
            </a:endParaRPr>
          </a:p>
          <a:p>
            <a:r>
              <a:rPr lang="en-AU" sz="1200" b="0" i="0" dirty="0">
                <a:solidFill>
                  <a:schemeClr val="tx1"/>
                </a:solidFill>
                <a:effectLst/>
              </a:rPr>
              <a:t>Early onset of fatigue (commonly referred to as “hitting the wall” or “bonking”)</a:t>
            </a:r>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26</a:t>
            </a:fld>
            <a:endParaRPr lang="en-AU"/>
          </a:p>
        </p:txBody>
      </p:sp>
    </p:spTree>
    <p:extLst>
      <p:ext uri="{BB962C8B-B14F-4D97-AF65-F5344CB8AC3E}">
        <p14:creationId xmlns:p14="http://schemas.microsoft.com/office/powerpoint/2010/main" val="1063061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have found the fastest  and easiest way to get this perfect blend is through a high quality recovery shake, the fluid makes it easy to consume within the prescribed timing. The best recovery shakes will </a:t>
            </a:r>
            <a:r>
              <a:rPr lang="en-AU" b="0" i="0" dirty="0">
                <a:solidFill>
                  <a:srgbClr val="333333"/>
                </a:solidFill>
                <a:effectLst/>
                <a:latin typeface="Raleway"/>
              </a:rPr>
              <a:t>support maximum Glycogen Replenishment and create a Crucial Anabolic Drive post exercise. </a:t>
            </a:r>
            <a:endParaRPr lang="en-AU" dirty="0"/>
          </a:p>
        </p:txBody>
      </p:sp>
      <p:sp>
        <p:nvSpPr>
          <p:cNvPr id="4" name="Slide Number Placeholder 3"/>
          <p:cNvSpPr>
            <a:spLocks noGrp="1"/>
          </p:cNvSpPr>
          <p:nvPr>
            <p:ph type="sldNum" sz="quarter" idx="5"/>
          </p:nvPr>
        </p:nvSpPr>
        <p:spPr/>
        <p:txBody>
          <a:bodyPr/>
          <a:lstStyle/>
          <a:p>
            <a:fld id="{FC8BD8E7-1312-41F3-99C4-6DA5AF891969}" type="slidenum">
              <a:rPr lang="en-US" smtClean="0"/>
              <a:t>30</a:t>
            </a:fld>
            <a:endParaRPr lang="en-US"/>
          </a:p>
        </p:txBody>
      </p:sp>
    </p:spTree>
    <p:extLst>
      <p:ext uri="{BB962C8B-B14F-4D97-AF65-F5344CB8AC3E}">
        <p14:creationId xmlns:p14="http://schemas.microsoft.com/office/powerpoint/2010/main" val="2041450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dirty="0"/>
              <a:t>My training and competition was fuelled by Gen tecs TR3 shake which allowed me to finish track training at 8pm at night and be ready to hit the gym at 7:30 the next morning. It has the perfect blend of Protein carbohydrate and micro nutrients. </a:t>
            </a:r>
          </a:p>
        </p:txBody>
      </p:sp>
      <p:sp>
        <p:nvSpPr>
          <p:cNvPr id="4" name="Slide Number Placeholder 3"/>
          <p:cNvSpPr>
            <a:spLocks noGrp="1"/>
          </p:cNvSpPr>
          <p:nvPr>
            <p:ph type="sldNum" sz="quarter" idx="5"/>
          </p:nvPr>
        </p:nvSpPr>
        <p:spPr/>
        <p:txBody>
          <a:bodyPr/>
          <a:lstStyle/>
          <a:p>
            <a:fld id="{C7C2B946-670B-45FA-89E2-0424B973EEEF}" type="slidenum">
              <a:rPr lang="en-AU" smtClean="0"/>
              <a:t>31</a:t>
            </a:fld>
            <a:endParaRPr lang="en-AU"/>
          </a:p>
        </p:txBody>
      </p:sp>
    </p:spTree>
    <p:extLst>
      <p:ext uri="{BB962C8B-B14F-4D97-AF65-F5344CB8AC3E}">
        <p14:creationId xmlns:p14="http://schemas.microsoft.com/office/powerpoint/2010/main" val="1911888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AU" b="0" i="0" dirty="0">
                <a:solidFill>
                  <a:srgbClr val="8F8F8F"/>
                </a:solidFill>
                <a:effectLst/>
                <a:latin typeface="robotolight"/>
              </a:rPr>
              <a:t>Let me make a small note here for our vegetarian athletes - As a vegetarian, you need to replace the meat portion of your diet with a variety of healthy meat alternatives such as beans, lentils, chickpeas, tofu and other soy products, nuts, nut butters, seeds, and eggs, dairy and fish (if you eat them)</a:t>
            </a:r>
          </a:p>
          <a:p>
            <a:pPr algn="l">
              <a:buFont typeface="Arial" panose="020B0604020202020204" pitchFamily="34" charset="0"/>
              <a:buChar char="•"/>
            </a:pPr>
            <a:r>
              <a:rPr lang="en-AU" b="0" i="0" dirty="0">
                <a:solidFill>
                  <a:srgbClr val="8F8F8F"/>
                </a:solidFill>
                <a:effectLst/>
                <a:latin typeface="robotolight"/>
              </a:rPr>
              <a:t>If you eliminate dairy products as well, you need to consider calcium and vitamin D, and when you eliminate all foods of animal origin, vitamin B12 also needs special attention.</a:t>
            </a:r>
          </a:p>
          <a:p>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32</a:t>
            </a:fld>
            <a:endParaRPr lang="en-AU"/>
          </a:p>
        </p:txBody>
      </p:sp>
    </p:spTree>
    <p:extLst>
      <p:ext uri="{BB962C8B-B14F-4D97-AF65-F5344CB8AC3E}">
        <p14:creationId xmlns:p14="http://schemas.microsoft.com/office/powerpoint/2010/main" val="3618178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Foe real nutritional success, that is achieving your athletic goals sooner, it’s important to eat clean foods at the right time and in the right amount. Over the next few slides I will show you how to calculate your own personal winning formula. </a:t>
            </a:r>
          </a:p>
        </p:txBody>
      </p:sp>
      <p:sp>
        <p:nvSpPr>
          <p:cNvPr id="4" name="Slide Number Placeholder 3"/>
          <p:cNvSpPr>
            <a:spLocks noGrp="1"/>
          </p:cNvSpPr>
          <p:nvPr>
            <p:ph type="sldNum" sz="quarter" idx="5"/>
          </p:nvPr>
        </p:nvSpPr>
        <p:spPr/>
        <p:txBody>
          <a:bodyPr/>
          <a:lstStyle/>
          <a:p>
            <a:fld id="{C7C2B946-670B-45FA-89E2-0424B973EEEF}" type="slidenum">
              <a:rPr lang="en-AU" smtClean="0"/>
              <a:t>33</a:t>
            </a:fld>
            <a:endParaRPr lang="en-AU"/>
          </a:p>
        </p:txBody>
      </p:sp>
    </p:spTree>
    <p:extLst>
      <p:ext uri="{BB962C8B-B14F-4D97-AF65-F5344CB8AC3E}">
        <p14:creationId xmlns:p14="http://schemas.microsoft.com/office/powerpoint/2010/main" val="3454529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advice on this slide is based on my own research over many years, for your exact personalised requirements please see a qualified dietician or nutritionist. </a:t>
            </a:r>
          </a:p>
          <a:p>
            <a:r>
              <a:rPr lang="en-AU" dirty="0"/>
              <a:t>The numbers represent calories per kg of </a:t>
            </a:r>
            <a:r>
              <a:rPr lang="en-AU" dirty="0" err="1"/>
              <a:t>bw</a:t>
            </a:r>
            <a:r>
              <a:rPr lang="en-AU" dirty="0"/>
              <a:t> per day, if you are accustomed to using kilojoules then multiply the numbers by 4.1. Remember this webinar is all about athletic nutrition, most athletes train more than 5 times per week. If you are a novice or recreational athlete you will need less energy than the above recommendations. These recommendations are for strength oriented athletes who for example may do 3 to 4 strength and an additional 3-4 team or conditioning training sessions each week. These quantities are not for general population or for novice athletes who have far less energy needs. </a:t>
            </a:r>
          </a:p>
          <a:p>
            <a:endParaRPr lang="en-AU" dirty="0"/>
          </a:p>
          <a:p>
            <a:endParaRPr lang="en-AU" dirty="0"/>
          </a:p>
          <a:p>
            <a:r>
              <a:rPr lang="en-AU" dirty="0"/>
              <a:t>Let’s look at the macro nutrient requirements. Each figure is the number of grams per kg of BW per day. </a:t>
            </a:r>
          </a:p>
          <a:p>
            <a:r>
              <a:rPr lang="en-AU" dirty="0"/>
              <a:t>Vegetarians need to add 10% more protein than suggested above. </a:t>
            </a:r>
          </a:p>
          <a:p>
            <a:r>
              <a:rPr lang="en-AU" dirty="0"/>
              <a:t>Endurance athletes training for events such as the marathon or ironman triathlons etc will need 8-10 grams of CHO per day. </a:t>
            </a:r>
          </a:p>
        </p:txBody>
      </p:sp>
      <p:sp>
        <p:nvSpPr>
          <p:cNvPr id="4" name="Slide Number Placeholder 3"/>
          <p:cNvSpPr>
            <a:spLocks noGrp="1"/>
          </p:cNvSpPr>
          <p:nvPr>
            <p:ph type="sldNum" sz="quarter" idx="5"/>
          </p:nvPr>
        </p:nvSpPr>
        <p:spPr/>
        <p:txBody>
          <a:bodyPr/>
          <a:lstStyle/>
          <a:p>
            <a:fld id="{C7C2B946-670B-45FA-89E2-0424B973EEEF}" type="slidenum">
              <a:rPr lang="en-AU" smtClean="0"/>
              <a:t>34</a:t>
            </a:fld>
            <a:endParaRPr lang="en-AU"/>
          </a:p>
        </p:txBody>
      </p:sp>
    </p:spTree>
    <p:extLst>
      <p:ext uri="{BB962C8B-B14F-4D97-AF65-F5344CB8AC3E}">
        <p14:creationId xmlns:p14="http://schemas.microsoft.com/office/powerpoint/2010/main" val="4003967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Example: </a:t>
            </a:r>
            <a:r>
              <a:rPr lang="en-AU" dirty="0"/>
              <a:t>A 19yr old female athlete at 176cm tall and weighing 65kg, training intensively 7 times a week requires around 2,500 calories a day to maintain her current body composition. </a:t>
            </a:r>
          </a:p>
          <a:p>
            <a:r>
              <a:rPr lang="en-AU" dirty="0"/>
              <a:t>Protein at 1.4 grams per kg = 91 grams @ 4 calories per gram = 364 calories</a:t>
            </a:r>
          </a:p>
          <a:p>
            <a:r>
              <a:rPr lang="en-AU" dirty="0"/>
              <a:t>Carbohydrate at 6 grams per kg = 390 grams @ 4 calories per gram = 1560 calories.</a:t>
            </a:r>
          </a:p>
          <a:p>
            <a:r>
              <a:rPr lang="en-AU" dirty="0"/>
              <a:t>Protein + Carbohydrate calories = 1924 calories </a:t>
            </a:r>
          </a:p>
          <a:p>
            <a:r>
              <a:rPr lang="en-AU" dirty="0"/>
              <a:t>2500 – 1924 = 576 calories from fat / 9 calories per gram = 64 grams of fat per day</a:t>
            </a:r>
          </a:p>
          <a:p>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36</a:t>
            </a:fld>
            <a:endParaRPr lang="en-AU"/>
          </a:p>
        </p:txBody>
      </p:sp>
    </p:spTree>
    <p:extLst>
      <p:ext uri="{BB962C8B-B14F-4D97-AF65-F5344CB8AC3E}">
        <p14:creationId xmlns:p14="http://schemas.microsoft.com/office/powerpoint/2010/main" val="111091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 are two ways to think about food, either the deliciousness of it, savouring the taste and the experience of the meal OR, as fuel for performance, fuel for training, nutrients for recovery and growth and maintenance of health and well being. As an athlete your focus should be on food as a fuel for enhanced athletic performance.</a:t>
            </a:r>
          </a:p>
          <a:p>
            <a:endParaRPr lang="en-AU" dirty="0"/>
          </a:p>
        </p:txBody>
      </p:sp>
      <p:sp>
        <p:nvSpPr>
          <p:cNvPr id="4" name="Slide Number Placeholder 3"/>
          <p:cNvSpPr>
            <a:spLocks noGrp="1"/>
          </p:cNvSpPr>
          <p:nvPr>
            <p:ph type="sldNum" sz="quarter" idx="5"/>
          </p:nvPr>
        </p:nvSpPr>
        <p:spPr/>
        <p:txBody>
          <a:bodyPr/>
          <a:lstStyle/>
          <a:p>
            <a:fld id="{FC8BD8E7-1312-41F3-99C4-6DA5AF891969}" type="slidenum">
              <a:rPr lang="en-US" smtClean="0"/>
              <a:t>4</a:t>
            </a:fld>
            <a:endParaRPr lang="en-US"/>
          </a:p>
        </p:txBody>
      </p:sp>
    </p:spTree>
    <p:extLst>
      <p:ext uri="{BB962C8B-B14F-4D97-AF65-F5344CB8AC3E}">
        <p14:creationId xmlns:p14="http://schemas.microsoft.com/office/powerpoint/2010/main" val="1408295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larger and more muscular a woman is the more kilojoules she can handle for maintenance.</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A smaller woman may need fewer than 9 calories or 38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kj</a:t>
            </a:r>
            <a:r>
              <a:rPr lang="en-AU" sz="1800" dirty="0">
                <a:effectLst/>
                <a:latin typeface="Calibri" panose="020F0502020204030204" pitchFamily="34" charset="0"/>
                <a:ea typeface="Calibri" panose="020F0502020204030204" pitchFamily="34" charset="0"/>
                <a:cs typeface="Times New Roman" panose="02020603050405020304" pitchFamily="18" charset="0"/>
              </a:rPr>
              <a:t> per  kg of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bw</a:t>
            </a:r>
            <a:r>
              <a:rPr lang="en-AU" sz="1800" dirty="0">
                <a:effectLst/>
                <a:latin typeface="Calibri" panose="020F0502020204030204" pitchFamily="34" charset="0"/>
                <a:ea typeface="Calibri" panose="020F0502020204030204" pitchFamily="34" charset="0"/>
                <a:cs typeface="Times New Roman" panose="02020603050405020304" pitchFamily="18" charset="0"/>
              </a:rPr>
              <a:t> per day to maintain weight. There is a lot of trial and error when it comes to female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prescrption</a:t>
            </a:r>
            <a:r>
              <a:rPr lang="en-AU" sz="1800" dirty="0">
                <a:effectLst/>
                <a:latin typeface="Calibri" panose="020F0502020204030204" pitchFamily="34" charset="0"/>
                <a:ea typeface="Calibri" panose="020F0502020204030204" pitchFamily="34" charset="0"/>
                <a:cs typeface="Times New Roman" panose="02020603050405020304" pitchFamily="18" charset="0"/>
              </a:rPr>
              <a:t> as all the research is done on men. Keep a journal . </a:t>
            </a:r>
          </a:p>
          <a:p>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37</a:t>
            </a:fld>
            <a:endParaRPr lang="en-AU"/>
          </a:p>
        </p:txBody>
      </p:sp>
    </p:spTree>
    <p:extLst>
      <p:ext uri="{BB962C8B-B14F-4D97-AF65-F5344CB8AC3E}">
        <p14:creationId xmlns:p14="http://schemas.microsoft.com/office/powerpoint/2010/main" val="156630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8BD8E7-1312-41F3-99C4-6DA5AF891969}" type="slidenum">
              <a:rPr lang="en-US" smtClean="0"/>
              <a:t>42</a:t>
            </a:fld>
            <a:endParaRPr lang="en-US"/>
          </a:p>
        </p:txBody>
      </p:sp>
    </p:spTree>
    <p:extLst>
      <p:ext uri="{BB962C8B-B14F-4D97-AF65-F5344CB8AC3E}">
        <p14:creationId xmlns:p14="http://schemas.microsoft.com/office/powerpoint/2010/main" val="317206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Some of my fav meal prep ideas are chicken and rice with vegetables, salmon, sweet potato and broccoli, mixed fruits and nuts </a:t>
            </a:r>
          </a:p>
          <a:p>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43</a:t>
            </a:fld>
            <a:endParaRPr lang="en-AU"/>
          </a:p>
        </p:txBody>
      </p:sp>
    </p:spTree>
    <p:extLst>
      <p:ext uri="{BB962C8B-B14F-4D97-AF65-F5344CB8AC3E}">
        <p14:creationId xmlns:p14="http://schemas.microsoft.com/office/powerpoint/2010/main" val="1192928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Some of my fav meal prep ideas are chicken and rice with vegetables, salmon, sweet potato and broccoli, mixed fruits and nuts </a:t>
            </a:r>
          </a:p>
          <a:p>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44</a:t>
            </a:fld>
            <a:endParaRPr lang="en-AU"/>
          </a:p>
        </p:txBody>
      </p:sp>
    </p:spTree>
    <p:extLst>
      <p:ext uri="{BB962C8B-B14F-4D97-AF65-F5344CB8AC3E}">
        <p14:creationId xmlns:p14="http://schemas.microsoft.com/office/powerpoint/2010/main" val="3679433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8F8F8F"/>
                </a:solidFill>
                <a:effectLst/>
                <a:latin typeface="robotolight"/>
              </a:rPr>
              <a:t>Remember the 80-20 rule: Eat well at least 80 percent of the time but leave some room for soul nourishment and pure pleasure.</a:t>
            </a:r>
          </a:p>
          <a:p>
            <a:r>
              <a:rPr lang="en-AU" b="0" i="0" dirty="0">
                <a:solidFill>
                  <a:srgbClr val="8F8F8F"/>
                </a:solidFill>
                <a:effectLst/>
                <a:latin typeface="robotolight"/>
              </a:rPr>
              <a:t> If you're going to ingest foods or drinks that offer little nutritional value -such as coffee, ice cream, chocolate and so on, make the indulgence worthwhile. </a:t>
            </a:r>
          </a:p>
          <a:p>
            <a:r>
              <a:rPr lang="en-AU" b="0" i="0" dirty="0">
                <a:solidFill>
                  <a:srgbClr val="8F8F8F"/>
                </a:solidFill>
                <a:effectLst/>
                <a:latin typeface="robotolight"/>
              </a:rPr>
              <a:t>If the food offers no nutritional value at least aim to get maximum psychological pleasure out of it. Then get back on track otherwise you will feel sluggish and sorry </a:t>
            </a:r>
            <a:r>
              <a:rPr lang="en-AU" b="0" i="0" dirty="0">
                <a:solidFill>
                  <a:srgbClr val="8F8F8F"/>
                </a:solidFill>
                <a:effectLst/>
                <a:latin typeface="robotolight"/>
                <a:sym typeface="Wingdings" panose="05000000000000000000" pitchFamily="2" charset="2"/>
              </a:rPr>
              <a:t></a:t>
            </a:r>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45</a:t>
            </a:fld>
            <a:endParaRPr lang="en-AU"/>
          </a:p>
        </p:txBody>
      </p:sp>
    </p:spTree>
    <p:extLst>
      <p:ext uri="{BB962C8B-B14F-4D97-AF65-F5344CB8AC3E}">
        <p14:creationId xmlns:p14="http://schemas.microsoft.com/office/powerpoint/2010/main" val="4039288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AU" sz="1600" b="0" i="0" dirty="0">
                <a:solidFill>
                  <a:srgbClr val="1A2D59"/>
                </a:solidFill>
                <a:effectLst/>
                <a:latin typeface="Open Sans"/>
              </a:rPr>
              <a:t>We want to choose Foods that are choc full of nutrition which we call nutrient dense foods, these foods positively impact our </a:t>
            </a:r>
          </a:p>
          <a:p>
            <a:pPr algn="l">
              <a:buFont typeface="Arial" panose="020B0604020202020204" pitchFamily="34" charset="0"/>
              <a:buChar char="•"/>
            </a:pPr>
            <a:endParaRPr lang="en-AU" sz="1600" b="0" i="0" dirty="0">
              <a:solidFill>
                <a:srgbClr val="1A2D59"/>
              </a:solidFill>
              <a:effectLst/>
              <a:latin typeface="Open Sans"/>
            </a:endParaRPr>
          </a:p>
          <a:p>
            <a:pPr algn="l">
              <a:buFont typeface="Arial" panose="020B0604020202020204" pitchFamily="34" charset="0"/>
              <a:buChar char="•"/>
            </a:pPr>
            <a:r>
              <a:rPr lang="en-AU" sz="1600" b="0" i="0" dirty="0">
                <a:solidFill>
                  <a:srgbClr val="1A2D59"/>
                </a:solidFill>
                <a:effectLst/>
                <a:latin typeface="Open Sans"/>
              </a:rPr>
              <a:t>Energy levels – so you aren’t heading into training or spending your day tired, flat and exhausted, instead you will attend training full of energy and buzzing with enthusiasm for the session ahead. </a:t>
            </a:r>
          </a:p>
          <a:p>
            <a:pPr algn="l">
              <a:buFont typeface="Arial" panose="020B0604020202020204" pitchFamily="34" charset="0"/>
              <a:buChar char="•"/>
            </a:pPr>
            <a:r>
              <a:rPr lang="en-AU" sz="1600" b="0" i="0" dirty="0">
                <a:solidFill>
                  <a:srgbClr val="1A2D59"/>
                </a:solidFill>
                <a:effectLst/>
                <a:latin typeface="Open Sans"/>
              </a:rPr>
              <a:t>Our nutritional choices can positively or negatively effect our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i="0" dirty="0">
                <a:solidFill>
                  <a:srgbClr val="1A2D59"/>
                </a:solidFill>
                <a:effectLst/>
                <a:latin typeface="Open Sans"/>
              </a:rPr>
              <a:t>Immune system – if as an athlete you are constantly suffering from a sniffle or sore throat, this is a sign that your nutrition needs reworking, </a:t>
            </a:r>
            <a:r>
              <a:rPr lang="en-AU" sz="1600" b="0" i="0" dirty="0">
                <a:solidFill>
                  <a:schemeClr val="tx1"/>
                </a:solidFill>
                <a:effectLst/>
                <a:latin typeface="Open Sans"/>
              </a:rPr>
              <a:t>prevention of illness and lessening the duration of sickness is a real benefit from choosing nutrient dense foods</a:t>
            </a:r>
            <a:r>
              <a:rPr lang="en-AU" sz="1600" b="0" i="0" dirty="0">
                <a:solidFill>
                  <a:srgbClr val="1A2D59"/>
                </a:solidFill>
                <a:effectLst/>
                <a:latin typeface="Open Sans"/>
              </a:rPr>
              <a:t> </a:t>
            </a:r>
          </a:p>
          <a:p>
            <a:pPr algn="l">
              <a:buFont typeface="Arial" panose="020B0604020202020204" pitchFamily="34" charset="0"/>
              <a:buChar char="•"/>
            </a:pPr>
            <a:r>
              <a:rPr lang="en-AU" sz="1600" b="0" i="0" dirty="0">
                <a:solidFill>
                  <a:srgbClr val="1A2D59"/>
                </a:solidFill>
                <a:effectLst/>
                <a:latin typeface="Open Sans"/>
              </a:rPr>
              <a:t>Mental health is also influenced – the right foods help you to access your intellect and have increasing focus and concentration, but the wrong foods make you moody, negative and can even cause depression</a:t>
            </a:r>
          </a:p>
          <a:p>
            <a:pPr algn="l">
              <a:buFont typeface="Arial" panose="020B0604020202020204" pitchFamily="34" charset="0"/>
              <a:buNone/>
            </a:pPr>
            <a:r>
              <a:rPr lang="en-AU" sz="1600" b="0" i="0" dirty="0">
                <a:solidFill>
                  <a:srgbClr val="1A2D59"/>
                </a:solidFill>
                <a:effectLst/>
                <a:latin typeface="Open Sans"/>
              </a:rPr>
              <a:t>And of course</a:t>
            </a:r>
          </a:p>
          <a:p>
            <a:pPr algn="l">
              <a:buFont typeface="Arial" panose="020B0604020202020204" pitchFamily="34" charset="0"/>
              <a:buChar char="•"/>
            </a:pPr>
            <a:r>
              <a:rPr lang="en-AU" sz="1600" b="0" i="0" dirty="0">
                <a:solidFill>
                  <a:srgbClr val="1A2D59"/>
                </a:solidFill>
                <a:effectLst/>
                <a:latin typeface="Open Sans"/>
              </a:rPr>
              <a:t>Body composition – eating a healthy nutrient dense diet keeps you lean and helps you maintain muscle created through training. There are different choices to be made if our goal is to increase muscle, maintain our current body composition or decrease fat mass, but more of that later</a:t>
            </a:r>
          </a:p>
          <a:p>
            <a:pPr algn="l">
              <a:buFont typeface="Arial" panose="020B0604020202020204" pitchFamily="34" charset="0"/>
              <a:buChar char="•"/>
            </a:pPr>
            <a:endParaRPr lang="en-AU" sz="1600" b="0" i="0" dirty="0">
              <a:solidFill>
                <a:srgbClr val="1A2D59"/>
              </a:solidFill>
              <a:effectLst/>
              <a:latin typeface="Open Sans"/>
            </a:endParaRPr>
          </a:p>
          <a:p>
            <a:pPr algn="l">
              <a:buFont typeface="Arial" panose="020B0604020202020204" pitchFamily="34" charset="0"/>
              <a:buChar char="•"/>
            </a:pPr>
            <a:r>
              <a:rPr lang="en-AU" sz="1600" b="0" i="0" dirty="0">
                <a:solidFill>
                  <a:srgbClr val="1A2D59"/>
                </a:solidFill>
                <a:effectLst/>
                <a:latin typeface="Open Sans"/>
              </a:rPr>
              <a:t>The important thing is Your food choices matter</a:t>
            </a:r>
            <a:endParaRPr lang="en-AU" sz="1600" dirty="0"/>
          </a:p>
        </p:txBody>
      </p:sp>
      <p:sp>
        <p:nvSpPr>
          <p:cNvPr id="4" name="Slide Number Placeholder 3"/>
          <p:cNvSpPr>
            <a:spLocks noGrp="1"/>
          </p:cNvSpPr>
          <p:nvPr>
            <p:ph type="sldNum" sz="quarter" idx="5"/>
          </p:nvPr>
        </p:nvSpPr>
        <p:spPr/>
        <p:txBody>
          <a:bodyPr/>
          <a:lstStyle/>
          <a:p>
            <a:fld id="{C7C2B946-670B-45FA-89E2-0424B973EEEF}" type="slidenum">
              <a:rPr lang="en-AU" smtClean="0"/>
              <a:t>5</a:t>
            </a:fld>
            <a:endParaRPr lang="en-AU"/>
          </a:p>
        </p:txBody>
      </p:sp>
    </p:spTree>
    <p:extLst>
      <p:ext uri="{BB962C8B-B14F-4D97-AF65-F5344CB8AC3E}">
        <p14:creationId xmlns:p14="http://schemas.microsoft.com/office/powerpoint/2010/main" val="277176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READ If it came out of the ground or off a tree, if it was made by nature and it’s real. </a:t>
            </a:r>
            <a:r>
              <a:rPr lang="en-AU" b="1" i="0" dirty="0">
                <a:solidFill>
                  <a:srgbClr val="222222"/>
                </a:solidFill>
                <a:effectLst/>
                <a:latin typeface="arial" panose="020B0604020202020204" pitchFamily="34" charset="0"/>
              </a:rPr>
              <a:t>Raw fruits</a:t>
            </a:r>
            <a:r>
              <a:rPr lang="en-AU" b="0" i="0" dirty="0">
                <a:solidFill>
                  <a:srgbClr val="222222"/>
                </a:solidFill>
                <a:effectLst/>
                <a:latin typeface="arial" panose="020B0604020202020204" pitchFamily="34" charset="0"/>
              </a:rPr>
              <a:t>, </a:t>
            </a:r>
            <a:r>
              <a:rPr lang="en-AU" b="1" i="0" dirty="0">
                <a:solidFill>
                  <a:srgbClr val="222222"/>
                </a:solidFill>
                <a:effectLst/>
                <a:latin typeface="arial" panose="020B0604020202020204" pitchFamily="34" charset="0"/>
              </a:rPr>
              <a:t>vegetables</a:t>
            </a:r>
            <a:r>
              <a:rPr lang="en-AU" b="0" i="0" dirty="0">
                <a:solidFill>
                  <a:srgbClr val="222222"/>
                </a:solidFill>
                <a:effectLst/>
                <a:latin typeface="arial" panose="020B0604020202020204" pitchFamily="34" charset="0"/>
              </a:rPr>
              <a:t>, and </a:t>
            </a:r>
            <a:r>
              <a:rPr lang="en-AU" b="1" i="0" dirty="0">
                <a:solidFill>
                  <a:srgbClr val="222222"/>
                </a:solidFill>
                <a:effectLst/>
                <a:latin typeface="arial" panose="020B0604020202020204" pitchFamily="34" charset="0"/>
              </a:rPr>
              <a:t>fish</a:t>
            </a:r>
            <a:r>
              <a:rPr lang="en-AU" b="0" i="0" dirty="0">
                <a:solidFill>
                  <a:srgbClr val="222222"/>
                </a:solidFill>
                <a:effectLst/>
                <a:latin typeface="arial" panose="020B0604020202020204" pitchFamily="34" charset="0"/>
              </a:rPr>
              <a:t> are exempt from nutrition fact labelling because they are natural and from the earth. </a:t>
            </a:r>
          </a:p>
          <a:p>
            <a:r>
              <a:rPr lang="en-AU" dirty="0"/>
              <a:t>A lot of the foods we eat are made in a factory by remnants of food particles, they have added flavourings and preservatives, this is not real food.  Eating the wrong foods for your unique system can cause havoc on athletic performance and wellness. Foods such as sugar, trans fats, dairy, farm-raised fish, factory farmed animals and even white bread can cause hormonal imbalances, hives, asthma, moodiness, sore throats, gastrointestinal disorders and inflammation throughout the body. </a:t>
            </a:r>
          </a:p>
          <a:p>
            <a:endParaRPr lang="en-AU" dirty="0"/>
          </a:p>
          <a:p>
            <a:r>
              <a:rPr lang="en-AU" dirty="0"/>
              <a:t>Try your best for the most part to eat real food in it’s most natural state. </a:t>
            </a:r>
          </a:p>
          <a:p>
            <a:endParaRPr lang="en-AU" dirty="0"/>
          </a:p>
        </p:txBody>
      </p:sp>
      <p:sp>
        <p:nvSpPr>
          <p:cNvPr id="4" name="Slide Number Placeholder 3"/>
          <p:cNvSpPr>
            <a:spLocks noGrp="1"/>
          </p:cNvSpPr>
          <p:nvPr>
            <p:ph type="sldNum" sz="quarter" idx="5"/>
          </p:nvPr>
        </p:nvSpPr>
        <p:spPr/>
        <p:txBody>
          <a:bodyPr/>
          <a:lstStyle/>
          <a:p>
            <a:fld id="{FC8BD8E7-1312-41F3-99C4-6DA5AF891969}" type="slidenum">
              <a:rPr lang="en-US" smtClean="0"/>
              <a:t>6</a:t>
            </a:fld>
            <a:endParaRPr lang="en-US"/>
          </a:p>
        </p:txBody>
      </p:sp>
    </p:spTree>
    <p:extLst>
      <p:ext uri="{BB962C8B-B14F-4D97-AF65-F5344CB8AC3E}">
        <p14:creationId xmlns:p14="http://schemas.microsoft.com/office/powerpoint/2010/main" val="838994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 We have decided for enhanced athletic performance and well being to eat clean,  this means choosing (READ) foods filled with preservatives, flavourings basically a whole lot of chemicals to make it seem somewhat like food, shop on the perimeter, eat clean  </a:t>
            </a:r>
          </a:p>
          <a:p>
            <a:endParaRPr lang="en-AU" dirty="0"/>
          </a:p>
        </p:txBody>
      </p:sp>
      <p:sp>
        <p:nvSpPr>
          <p:cNvPr id="4" name="Slide Number Placeholder 3"/>
          <p:cNvSpPr>
            <a:spLocks noGrp="1"/>
          </p:cNvSpPr>
          <p:nvPr>
            <p:ph type="sldNum" sz="quarter" idx="5"/>
          </p:nvPr>
        </p:nvSpPr>
        <p:spPr/>
        <p:txBody>
          <a:bodyPr/>
          <a:lstStyle/>
          <a:p>
            <a:fld id="{FC8BD8E7-1312-41F3-99C4-6DA5AF891969}" type="slidenum">
              <a:rPr lang="en-US" smtClean="0"/>
              <a:t>7</a:t>
            </a:fld>
            <a:endParaRPr lang="en-US"/>
          </a:p>
        </p:txBody>
      </p:sp>
    </p:spTree>
    <p:extLst>
      <p:ext uri="{BB962C8B-B14F-4D97-AF65-F5344CB8AC3E}">
        <p14:creationId xmlns:p14="http://schemas.microsoft.com/office/powerpoint/2010/main" val="599951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READ You have to think out your nutrition just as you do your training schedule, individual training sessions etc, think of it as an addition to the thought you put into your strength, speed and mobilisation sessions. Not giving nutrition your time and consideration will slow and dampen results from training and hinder recovery. It’s importance cannot be understated. </a:t>
            </a:r>
          </a:p>
        </p:txBody>
      </p:sp>
      <p:sp>
        <p:nvSpPr>
          <p:cNvPr id="4" name="Slide Number Placeholder 3"/>
          <p:cNvSpPr>
            <a:spLocks noGrp="1"/>
          </p:cNvSpPr>
          <p:nvPr>
            <p:ph type="sldNum" sz="quarter" idx="5"/>
          </p:nvPr>
        </p:nvSpPr>
        <p:spPr/>
        <p:txBody>
          <a:bodyPr/>
          <a:lstStyle/>
          <a:p>
            <a:fld id="{C7C2B946-670B-45FA-89E2-0424B973EEEF}" type="slidenum">
              <a:rPr lang="en-AU" smtClean="0"/>
              <a:t>8</a:t>
            </a:fld>
            <a:endParaRPr lang="en-AU"/>
          </a:p>
        </p:txBody>
      </p:sp>
    </p:spTree>
    <p:extLst>
      <p:ext uri="{BB962C8B-B14F-4D97-AF65-F5344CB8AC3E}">
        <p14:creationId xmlns:p14="http://schemas.microsoft.com/office/powerpoint/2010/main" val="4198058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Let’s look at our macronutrients that is Carbohydrates, Proteins and Fats what types should we eat and how much of each is a question frequently asked. </a:t>
            </a:r>
          </a:p>
        </p:txBody>
      </p:sp>
      <p:sp>
        <p:nvSpPr>
          <p:cNvPr id="4" name="Slide Number Placeholder 3"/>
          <p:cNvSpPr>
            <a:spLocks noGrp="1"/>
          </p:cNvSpPr>
          <p:nvPr>
            <p:ph type="sldNum" sz="quarter" idx="5"/>
          </p:nvPr>
        </p:nvSpPr>
        <p:spPr/>
        <p:txBody>
          <a:bodyPr/>
          <a:lstStyle/>
          <a:p>
            <a:fld id="{C7C2B946-670B-45FA-89E2-0424B973EEEF}" type="slidenum">
              <a:rPr lang="en-AU" smtClean="0"/>
              <a:t>9</a:t>
            </a:fld>
            <a:endParaRPr lang="en-AU"/>
          </a:p>
        </p:txBody>
      </p:sp>
    </p:spTree>
    <p:extLst>
      <p:ext uri="{BB962C8B-B14F-4D97-AF65-F5344CB8AC3E}">
        <p14:creationId xmlns:p14="http://schemas.microsoft.com/office/powerpoint/2010/main" val="2812432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342900" indent="-342900">
              <a:lnSpc>
                <a:spcPct val="150000"/>
              </a:lnSpc>
              <a:buClr>
                <a:schemeClr val="accent3"/>
              </a:buClr>
              <a:buFont typeface="Wingdings" panose="05000000000000000000" pitchFamily="2" charset="2"/>
              <a:buChar char="ü"/>
            </a:pPr>
            <a:r>
              <a:rPr lang="en-AU" dirty="0">
                <a:solidFill>
                  <a:schemeClr val="tx1"/>
                </a:solidFill>
              </a:rPr>
              <a:t>Is stored in the body as Glycogen in the muscles and liver</a:t>
            </a:r>
          </a:p>
          <a:p>
            <a:pPr marL="342900" indent="-342900">
              <a:lnSpc>
                <a:spcPct val="150000"/>
              </a:lnSpc>
              <a:buClr>
                <a:schemeClr val="accent3"/>
              </a:buClr>
              <a:buFont typeface="Wingdings" panose="05000000000000000000" pitchFamily="2" charset="2"/>
              <a:buChar char="ü"/>
            </a:pPr>
            <a:r>
              <a:rPr lang="en-AU" dirty="0">
                <a:solidFill>
                  <a:schemeClr val="tx1"/>
                </a:solidFill>
              </a:rPr>
              <a:t>Glycogen is then broken down into glucose and used as a </a:t>
            </a:r>
            <a:r>
              <a:rPr lang="en-AU" dirty="0">
                <a:solidFill>
                  <a:schemeClr val="accent3"/>
                </a:solidFill>
              </a:rPr>
              <a:t>fuel source</a:t>
            </a:r>
          </a:p>
          <a:p>
            <a:pPr marL="342900" indent="-342900">
              <a:lnSpc>
                <a:spcPct val="150000"/>
              </a:lnSpc>
              <a:buClr>
                <a:schemeClr val="accent3"/>
              </a:buClr>
              <a:buFont typeface="Wingdings" panose="05000000000000000000" pitchFamily="2" charset="2"/>
              <a:buChar char="ü"/>
            </a:pPr>
            <a:r>
              <a:rPr lang="en-AU" dirty="0">
                <a:solidFill>
                  <a:schemeClr val="tx1"/>
                </a:solidFill>
              </a:rPr>
              <a:t>It’s our primary Fuel for Training and for life</a:t>
            </a:r>
          </a:p>
          <a:p>
            <a:pPr marL="342900" indent="-342900">
              <a:lnSpc>
                <a:spcPct val="150000"/>
              </a:lnSpc>
              <a:buClr>
                <a:schemeClr val="accent3"/>
              </a:buClr>
              <a:buFont typeface="Wingdings" panose="05000000000000000000" pitchFamily="2" charset="2"/>
              <a:buChar char="ü"/>
            </a:pPr>
            <a:r>
              <a:rPr lang="en-AU" dirty="0">
                <a:solidFill>
                  <a:schemeClr val="tx1"/>
                </a:solidFill>
              </a:rPr>
              <a:t>Glycogen depletion is a major cause of fatigue during exercise and training,  Without it we have low energy, decreased focus and sometimes nasty mood swings</a:t>
            </a:r>
          </a:p>
          <a:p>
            <a:pPr marL="342900" indent="-342900">
              <a:lnSpc>
                <a:spcPct val="150000"/>
              </a:lnSpc>
              <a:buClr>
                <a:schemeClr val="accent3"/>
              </a:buClr>
              <a:buFont typeface="Wingdings" panose="05000000000000000000" pitchFamily="2" charset="2"/>
              <a:buChar char="ü"/>
            </a:pPr>
            <a:r>
              <a:rPr lang="en-AU" dirty="0">
                <a:solidFill>
                  <a:schemeClr val="tx1"/>
                </a:solidFill>
              </a:rPr>
              <a:t>The goal is to eat Less processed CHO, we want more stable energy without insulin spikes</a:t>
            </a:r>
          </a:p>
          <a:p>
            <a:endParaRPr lang="en-AU" b="1" i="0" dirty="0">
              <a:solidFill>
                <a:srgbClr val="5F6368"/>
              </a:solidFill>
              <a:effectLst/>
              <a:latin typeface="arial" panose="020B0604020202020204" pitchFamily="34" charset="0"/>
            </a:endParaRPr>
          </a:p>
          <a:p>
            <a:r>
              <a:rPr lang="en-AU" b="1" i="0" dirty="0">
                <a:solidFill>
                  <a:srgbClr val="5F6368"/>
                </a:solidFill>
                <a:effectLst/>
                <a:latin typeface="arial" panose="020B0604020202020204" pitchFamily="34" charset="0"/>
              </a:rPr>
              <a:t>Insulin</a:t>
            </a:r>
            <a:r>
              <a:rPr lang="en-AU" b="0" i="0" dirty="0">
                <a:solidFill>
                  <a:srgbClr val="4D5156"/>
                </a:solidFill>
                <a:effectLst/>
                <a:latin typeface="arial" panose="020B0604020202020204" pitchFamily="34" charset="0"/>
              </a:rPr>
              <a:t> is a hormone made by the pancreas that allows your body to use sugar (glucose) from carbohydrates in the food that you eat for energy or to store glucose for future use. </a:t>
            </a:r>
          </a:p>
          <a:p>
            <a:r>
              <a:rPr lang="en-AU" b="1" i="0" dirty="0">
                <a:solidFill>
                  <a:srgbClr val="5F6368"/>
                </a:solidFill>
                <a:effectLst/>
                <a:latin typeface="arial" panose="020B0604020202020204" pitchFamily="34" charset="0"/>
              </a:rPr>
              <a:t>Insulin</a:t>
            </a:r>
            <a:r>
              <a:rPr lang="en-AU" b="0" i="0" dirty="0">
                <a:solidFill>
                  <a:srgbClr val="4D5156"/>
                </a:solidFill>
                <a:effectLst/>
                <a:latin typeface="arial" panose="020B0604020202020204" pitchFamily="34" charset="0"/>
              </a:rPr>
              <a:t> helps keeps your blood sugar level from getting too high (</a:t>
            </a:r>
            <a:r>
              <a:rPr lang="en-AU" b="0" i="0" dirty="0" err="1">
                <a:solidFill>
                  <a:srgbClr val="4D5156"/>
                </a:solidFill>
                <a:effectLst/>
                <a:latin typeface="arial" panose="020B0604020202020204" pitchFamily="34" charset="0"/>
              </a:rPr>
              <a:t>hyperglycemia</a:t>
            </a:r>
            <a:r>
              <a:rPr lang="en-AU" b="0" i="0" dirty="0">
                <a:solidFill>
                  <a:srgbClr val="4D5156"/>
                </a:solidFill>
                <a:effectLst/>
                <a:latin typeface="arial" panose="020B0604020202020204" pitchFamily="34" charset="0"/>
              </a:rPr>
              <a:t>) or too low (</a:t>
            </a:r>
            <a:r>
              <a:rPr lang="en-AU" b="0" i="0" dirty="0" err="1">
                <a:solidFill>
                  <a:srgbClr val="4D5156"/>
                </a:solidFill>
                <a:effectLst/>
                <a:latin typeface="arial" panose="020B0604020202020204" pitchFamily="34" charset="0"/>
              </a:rPr>
              <a:t>hypoglycemia</a:t>
            </a:r>
            <a:r>
              <a:rPr lang="en-AU" b="0" i="0" dirty="0">
                <a:solidFill>
                  <a:srgbClr val="4D5156"/>
                </a:solidFill>
                <a:effectLst/>
                <a:latin typeface="arial" panose="020B0604020202020204" pitchFamily="34" charset="0"/>
              </a:rPr>
              <a:t>). </a:t>
            </a:r>
          </a:p>
          <a:p>
            <a:r>
              <a:rPr lang="en-AU" b="0" i="0" dirty="0">
                <a:solidFill>
                  <a:srgbClr val="4D5156"/>
                </a:solidFill>
                <a:effectLst/>
                <a:latin typeface="arial" panose="020B0604020202020204" pitchFamily="34" charset="0"/>
              </a:rPr>
              <a:t>The insulin response to recovery nutrition is also important but more of that later, </a:t>
            </a:r>
          </a:p>
          <a:p>
            <a:r>
              <a:rPr lang="en-AU" b="0" i="0" dirty="0">
                <a:solidFill>
                  <a:srgbClr val="4D5156"/>
                </a:solidFill>
                <a:effectLst/>
                <a:latin typeface="arial" panose="020B0604020202020204" pitchFamily="34" charset="0"/>
              </a:rPr>
              <a:t>It’s important to </a:t>
            </a:r>
            <a:r>
              <a:rPr lang="en-AU" dirty="0">
                <a:solidFill>
                  <a:schemeClr val="tx1"/>
                </a:solidFill>
              </a:rPr>
              <a:t>Choose carbohydrates and grains with at least 3 grams of fibre to stabilise energy, keep you full and protect the heart. </a:t>
            </a:r>
          </a:p>
          <a:p>
            <a:endParaRPr lang="en-AU" b="0" i="0" dirty="0">
              <a:solidFill>
                <a:srgbClr val="4D5156"/>
              </a:solidFill>
              <a:effectLst/>
              <a:latin typeface="arial" panose="020B0604020202020204" pitchFamily="34" charset="0"/>
            </a:endParaRPr>
          </a:p>
          <a:p>
            <a:r>
              <a:rPr lang="en-AU" b="0" i="0" dirty="0">
                <a:solidFill>
                  <a:srgbClr val="4D5156"/>
                </a:solidFill>
                <a:effectLst/>
                <a:latin typeface="arial" panose="020B0604020202020204" pitchFamily="34" charset="0"/>
              </a:rPr>
              <a:t>If your looking to control your weight then Eating high amounts of fibre between 5 to 8 grams per day really helps</a:t>
            </a:r>
            <a:endParaRPr lang="en-AU" dirty="0"/>
          </a:p>
        </p:txBody>
      </p:sp>
      <p:sp>
        <p:nvSpPr>
          <p:cNvPr id="4" name="Slide Number Placeholder 3"/>
          <p:cNvSpPr>
            <a:spLocks noGrp="1"/>
          </p:cNvSpPr>
          <p:nvPr>
            <p:ph type="sldNum" sz="quarter" idx="5"/>
          </p:nvPr>
        </p:nvSpPr>
        <p:spPr/>
        <p:txBody>
          <a:bodyPr/>
          <a:lstStyle/>
          <a:p>
            <a:fld id="{C7C2B946-670B-45FA-89E2-0424B973EEEF}" type="slidenum">
              <a:rPr lang="en-AU" smtClean="0"/>
              <a:t>10</a:t>
            </a:fld>
            <a:endParaRPr lang="en-AU"/>
          </a:p>
        </p:txBody>
      </p:sp>
    </p:spTree>
    <p:extLst>
      <p:ext uri="{BB962C8B-B14F-4D97-AF65-F5344CB8AC3E}">
        <p14:creationId xmlns:p14="http://schemas.microsoft.com/office/powerpoint/2010/main" val="727271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28650" y="1548245"/>
            <a:ext cx="7886700" cy="2240280"/>
          </a:xfrm>
        </p:spPr>
        <p:txBody>
          <a:bodyPr anchor="b">
            <a:normAutofit/>
          </a:bodyPr>
          <a:lstStyle>
            <a:lvl1pPr algn="ctr">
              <a:defRPr sz="3300">
                <a:solidFill>
                  <a:schemeClr val="bg1"/>
                </a:solidFill>
              </a:defRPr>
            </a:lvl1pPr>
          </a:lstStyle>
          <a:p>
            <a:r>
              <a:rPr lang="en-US"/>
              <a:t>Click to edit Master title style</a:t>
            </a:r>
          </a:p>
        </p:txBody>
      </p:sp>
      <p:sp>
        <p:nvSpPr>
          <p:cNvPr id="3" name="Subtitle 2"/>
          <p:cNvSpPr>
            <a:spLocks noGrp="1"/>
          </p:cNvSpPr>
          <p:nvPr>
            <p:ph type="subTitle" idx="1"/>
          </p:nvPr>
        </p:nvSpPr>
        <p:spPr>
          <a:xfrm>
            <a:off x="628650" y="3854659"/>
            <a:ext cx="7886700" cy="1143000"/>
          </a:xfrm>
        </p:spPr>
        <p:txBody>
          <a:bodyPr>
            <a:normAutofit/>
          </a:bodyPr>
          <a:lstStyle>
            <a:lvl1pPr marL="0" indent="0" algn="ctr">
              <a:buNone/>
              <a:defRPr sz="15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6115050" y="0"/>
            <a:ext cx="302895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399610" y="1683327"/>
            <a:ext cx="2344340" cy="2877260"/>
          </a:xfrm>
        </p:spPr>
        <p:txBody>
          <a:bodyPr anchor="b">
            <a:normAutofit/>
          </a:bodyPr>
          <a:lstStyle>
            <a:lvl1pPr>
              <a:defRPr sz="225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1"/>
            <a:ext cx="6076188" cy="6857999"/>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399610" y="4591761"/>
            <a:ext cx="2344340" cy="1580440"/>
          </a:xfrm>
        </p:spPr>
        <p:txBody>
          <a:bodyPr/>
          <a:lstStyle>
            <a:lvl1pPr marL="0" indent="0">
              <a:spcBef>
                <a:spcPts val="600"/>
              </a:spcBef>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7/22/2024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57200"/>
            <a:ext cx="1457325"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457200"/>
            <a:ext cx="5286375" cy="5719762"/>
          </a:xfrm>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7/22/2024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955800" y="1603828"/>
            <a:ext cx="3048000" cy="3505200"/>
          </a:xfrm>
        </p:spPr>
        <p:txBody>
          <a:bodyPr/>
          <a:lstStyle>
            <a:lvl1pPr marL="0" indent="0" algn="ctr">
              <a:lnSpc>
                <a:spcPts val="1200"/>
              </a:lnSpc>
              <a:buNone/>
              <a:defRPr sz="10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a:t>Copyright 2010</a:t>
            </a:r>
            <a:endParaRPr lang="en-US" dirty="0"/>
          </a:p>
        </p:txBody>
      </p:sp>
      <p:sp>
        <p:nvSpPr>
          <p:cNvPr id="6" name="Title 1"/>
          <p:cNvSpPr>
            <a:spLocks noGrp="1"/>
          </p:cNvSpPr>
          <p:nvPr>
            <p:ph type="title"/>
          </p:nvPr>
        </p:nvSpPr>
        <p:spPr>
          <a:xfrm>
            <a:off x="457200" y="274638"/>
            <a:ext cx="6172200" cy="1143000"/>
          </a:xfrm>
        </p:spPr>
        <p:txBody>
          <a:bodyPr/>
          <a:lstStyle/>
          <a:p>
            <a:r>
              <a:rPr lang="en-US"/>
              <a:t>Click to edit Master title style</a:t>
            </a:r>
          </a:p>
        </p:txBody>
      </p:sp>
    </p:spTree>
    <p:extLst>
      <p:ext uri="{BB962C8B-B14F-4D97-AF65-F5344CB8AC3E}">
        <p14:creationId xmlns:p14="http://schemas.microsoft.com/office/powerpoint/2010/main" val="4072685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6E954C-33E4-4627-A740-E1DD4076F55A}"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133D1-BC88-4E63-A7C9-81F3E65E97C8}" type="slidenum">
              <a:rPr lang="en-US" smtClean="0"/>
              <a:t>‹#›</a:t>
            </a:fld>
            <a:endParaRPr lang="en-US"/>
          </a:p>
        </p:txBody>
      </p:sp>
    </p:spTree>
    <p:extLst>
      <p:ext uri="{BB962C8B-B14F-4D97-AF65-F5344CB8AC3E}">
        <p14:creationId xmlns:p14="http://schemas.microsoft.com/office/powerpoint/2010/main" val="721707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400050" y="5084483"/>
            <a:ext cx="8343900" cy="914400"/>
          </a:xfrm>
        </p:spPr>
        <p:txBody>
          <a:bodyPr anchor="b">
            <a:normAutofit/>
          </a:bodyPr>
          <a:lstStyle>
            <a:lvl1pPr algn="ctr">
              <a:defRPr sz="3300" spc="-38"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3017520" cy="4745736"/>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3063240" y="1"/>
            <a:ext cx="3017520" cy="4745736"/>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6126480" y="1"/>
            <a:ext cx="3017520" cy="4745736"/>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Subtitle 2"/>
          <p:cNvSpPr>
            <a:spLocks noGrp="1"/>
          </p:cNvSpPr>
          <p:nvPr>
            <p:ph type="subTitle" idx="1"/>
          </p:nvPr>
        </p:nvSpPr>
        <p:spPr>
          <a:xfrm>
            <a:off x="400050" y="6043123"/>
            <a:ext cx="8343900" cy="571500"/>
          </a:xfrm>
        </p:spPr>
        <p:txBody>
          <a:bodyPr>
            <a:normAutofit/>
          </a:bodyPr>
          <a:lstStyle>
            <a:lvl1pPr marL="0" indent="0" algn="ctr">
              <a:spcBef>
                <a:spcPts val="0"/>
              </a:spcBef>
              <a:buNone/>
              <a:defRPr sz="15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46374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7/22/2024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3888" y="2483427"/>
            <a:ext cx="7886700" cy="2743200"/>
          </a:xfrm>
        </p:spPr>
        <p:txBody>
          <a:bodyPr anchor="b">
            <a:normAutofit/>
          </a:bodyPr>
          <a:lstStyle>
            <a:lvl1pPr algn="ctr">
              <a:defRPr sz="3300" spc="-38"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26269" y="5257800"/>
            <a:ext cx="7886700" cy="914400"/>
          </a:xfrm>
        </p:spPr>
        <p:txBody>
          <a:bodyPr>
            <a:normAutofit/>
          </a:bodyPr>
          <a:lstStyle>
            <a:lvl1pPr marL="0" indent="0" algn="ctr">
              <a:spcBef>
                <a:spcPts val="0"/>
              </a:spcBef>
              <a:buFontTx/>
              <a:buNone/>
              <a:defRPr sz="1500" cap="all" spc="38" baseline="0">
                <a:solidFill>
                  <a:schemeClr val="bg1"/>
                </a:solidFill>
              </a:defRPr>
            </a:lvl1pPr>
            <a:lvl2pPr marL="274320" indent="0" algn="ctr">
              <a:buNone/>
              <a:defRPr sz="1500" cap="all" spc="38" baseline="0">
                <a:solidFill>
                  <a:schemeClr val="bg1"/>
                </a:solidFill>
              </a:defRPr>
            </a:lvl2pPr>
            <a:lvl3pPr algn="ctr">
              <a:defRPr sz="1500" cap="all" spc="38" baseline="0">
                <a:solidFill>
                  <a:schemeClr val="bg1"/>
                </a:solidFill>
              </a:defRPr>
            </a:lvl3pPr>
            <a:lvl4pPr algn="ctr">
              <a:defRPr sz="1500" cap="all" spc="38" baseline="0">
                <a:solidFill>
                  <a:schemeClr val="bg1"/>
                </a:solidFill>
              </a:defRPr>
            </a:lvl4pPr>
            <a:lvl5pPr algn="ctr">
              <a:defRPr sz="1500" cap="all" spc="38"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0677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714500"/>
            <a:ext cx="3371850" cy="446227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714500"/>
            <a:ext cx="3371850" cy="446227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7/22/2024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5286" y="1733162"/>
            <a:ext cx="3374136" cy="685800"/>
          </a:xfrm>
        </p:spPr>
        <p:txBody>
          <a:bodyPr anchor="b">
            <a:normAutofit/>
          </a:bodyPr>
          <a:lstStyle>
            <a:lvl1pPr marL="0" indent="0">
              <a:spcBef>
                <a:spcPts val="0"/>
              </a:spcBef>
              <a:buNone/>
              <a:defRPr sz="1350" b="1" cap="all"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45286" y="2481944"/>
            <a:ext cx="3374136" cy="3690257"/>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733162"/>
            <a:ext cx="3374136" cy="685800"/>
          </a:xfrm>
        </p:spPr>
        <p:txBody>
          <a:bodyPr anchor="b">
            <a:normAutofit/>
          </a:bodyPr>
          <a:lstStyle>
            <a:lvl1pPr marL="0" indent="0">
              <a:spcBef>
                <a:spcPts val="0"/>
              </a:spcBef>
              <a:buNone/>
              <a:defRPr sz="1350" b="1" cap="all"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481944"/>
            <a:ext cx="3374136" cy="3690257"/>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7CC0096-1860-4642-9CD2-0079EA5E7CD1}" type="datetimeFigureOut">
              <a:rPr lang="en-US" smtClean="0"/>
              <a:t>7/22/2024</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7CC0096-1860-4642-9CD2-0079EA5E7CD1}" type="datetimeFigureOut">
              <a:rPr lang="en-US" smtClean="0"/>
              <a:t>7/22/2024</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3859" y="1672934"/>
            <a:ext cx="2630091" cy="2880360"/>
          </a:xfrm>
        </p:spPr>
        <p:txBody>
          <a:bodyPr anchor="b">
            <a:normAutofit/>
          </a:bodyPr>
          <a:lstStyle>
            <a:lvl1pPr>
              <a:defRPr sz="2250"/>
            </a:lvl1pPr>
          </a:lstStyle>
          <a:p>
            <a:r>
              <a:rPr lang="en-US"/>
              <a:t>Click to edit Master title style</a:t>
            </a:r>
            <a:endParaRPr lang="en-US" dirty="0"/>
          </a:p>
        </p:txBody>
      </p:sp>
      <p:sp>
        <p:nvSpPr>
          <p:cNvPr id="3" name="Content Placeholder 2"/>
          <p:cNvSpPr>
            <a:spLocks noGrp="1"/>
          </p:cNvSpPr>
          <p:nvPr>
            <p:ph idx="1"/>
          </p:nvPr>
        </p:nvSpPr>
        <p:spPr>
          <a:xfrm>
            <a:off x="397765" y="457200"/>
            <a:ext cx="5431583" cy="57150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13859" y="4590288"/>
            <a:ext cx="2635923" cy="1581912"/>
          </a:xfrm>
        </p:spPr>
        <p:txBody>
          <a:bodyPr/>
          <a:lstStyle>
            <a:lvl1pPr marL="0" indent="0">
              <a:spcBef>
                <a:spcPts val="6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7/22/2024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457200"/>
            <a:ext cx="68580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1714500"/>
            <a:ext cx="68580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3680"/>
            <a:ext cx="9144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p:cNvSpPr>
            <a:spLocks noGrp="1"/>
          </p:cNvSpPr>
          <p:nvPr>
            <p:ph type="ftr" sz="quarter" idx="3"/>
          </p:nvPr>
        </p:nvSpPr>
        <p:spPr>
          <a:xfrm>
            <a:off x="1143000" y="6601556"/>
            <a:ext cx="4868536" cy="228600"/>
          </a:xfrm>
          <a:prstGeom prst="rect">
            <a:avLst/>
          </a:prstGeom>
        </p:spPr>
        <p:txBody>
          <a:bodyPr vert="horz" lIns="91440" tIns="45720" rIns="91440" bIns="45720" rtlCol="0" anchor="ctr"/>
          <a:lstStyle>
            <a:lvl1pPr algn="l">
              <a:defRPr sz="825">
                <a:solidFill>
                  <a:schemeClr val="bg1"/>
                </a:solidFill>
              </a:defRPr>
            </a:lvl1pPr>
          </a:lstStyle>
          <a:p>
            <a:r>
              <a:rPr lang="en-US"/>
              <a:t>Add a footer</a:t>
            </a:r>
            <a:endParaRPr lang="en-US" dirty="0"/>
          </a:p>
        </p:txBody>
      </p:sp>
      <p:sp>
        <p:nvSpPr>
          <p:cNvPr id="4" name="Date Placeholder 3"/>
          <p:cNvSpPr>
            <a:spLocks noGrp="1"/>
          </p:cNvSpPr>
          <p:nvPr>
            <p:ph type="dt" sz="half" idx="2"/>
          </p:nvPr>
        </p:nvSpPr>
        <p:spPr>
          <a:xfrm>
            <a:off x="6140931" y="6601556"/>
            <a:ext cx="1150548" cy="228600"/>
          </a:xfrm>
          <a:prstGeom prst="rect">
            <a:avLst/>
          </a:prstGeom>
        </p:spPr>
        <p:txBody>
          <a:bodyPr vert="horz" lIns="91440" tIns="45720" rIns="91440" bIns="45720" rtlCol="0" anchor="ctr"/>
          <a:lstStyle>
            <a:lvl1pPr algn="r">
              <a:defRPr sz="825">
                <a:solidFill>
                  <a:schemeClr val="bg1"/>
                </a:solidFill>
              </a:defRPr>
            </a:lvl1pPr>
          </a:lstStyle>
          <a:p>
            <a:fld id="{37CC0096-1860-4642-9CD2-0079EA5E7CD1}" type="datetimeFigureOut">
              <a:rPr lang="en-US" smtClean="0"/>
              <a:pPr/>
              <a:t>7/22/2024</a:t>
            </a:fld>
            <a:endParaRPr lang="en-US"/>
          </a:p>
        </p:txBody>
      </p:sp>
      <p:sp>
        <p:nvSpPr>
          <p:cNvPr id="6" name="Slide Number Placeholder 5"/>
          <p:cNvSpPr>
            <a:spLocks noGrp="1"/>
          </p:cNvSpPr>
          <p:nvPr>
            <p:ph type="sldNum" sz="quarter" idx="4"/>
          </p:nvPr>
        </p:nvSpPr>
        <p:spPr>
          <a:xfrm>
            <a:off x="7420874" y="6601556"/>
            <a:ext cx="580127" cy="228600"/>
          </a:xfrm>
          <a:prstGeom prst="rect">
            <a:avLst/>
          </a:prstGeom>
        </p:spPr>
        <p:txBody>
          <a:bodyPr vert="horz" lIns="91440" tIns="45720" rIns="91440" bIns="45720" rtlCol="0" anchor="ctr"/>
          <a:lstStyle>
            <a:lvl1pPr algn="r">
              <a:defRPr sz="825">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550" kern="1200" cap="all" baseline="0">
          <a:solidFill>
            <a:schemeClr val="accent1">
              <a:lumMod val="75000"/>
            </a:schemeClr>
          </a:solidFill>
          <a:latin typeface="+mj-lt"/>
          <a:ea typeface="+mj-ea"/>
          <a:cs typeface="+mj-cs"/>
        </a:defRPr>
      </a:lvl1pPr>
    </p:titleStyle>
    <p:bodyStyle>
      <a:lvl1pPr marL="205740" indent="-171450" algn="l" defTabSz="685800" rtl="0" eaLnBrk="1" latinLnBrk="0" hangingPunct="1">
        <a:lnSpc>
          <a:spcPct val="90000"/>
        </a:lnSpc>
        <a:spcBef>
          <a:spcPts val="1350"/>
        </a:spcBef>
        <a:buClr>
          <a:schemeClr val="accent1">
            <a:lumMod val="50000"/>
          </a:schemeClr>
        </a:buClr>
        <a:buSzPct val="100000"/>
        <a:buFont typeface="Arial" pitchFamily="34" charset="0"/>
        <a:buChar char="▪"/>
        <a:defRPr sz="1500" kern="1200">
          <a:solidFill>
            <a:schemeClr val="tx1"/>
          </a:solidFill>
          <a:latin typeface="+mn-lt"/>
          <a:ea typeface="+mn-ea"/>
          <a:cs typeface="+mn-cs"/>
        </a:defRPr>
      </a:lvl1pPr>
      <a:lvl2pPr marL="445770" indent="-171450" algn="l" defTabSz="685800" rtl="0" eaLnBrk="1" latinLnBrk="0" hangingPunct="1">
        <a:lnSpc>
          <a:spcPct val="90000"/>
        </a:lnSpc>
        <a:spcBef>
          <a:spcPts val="600"/>
        </a:spcBef>
        <a:buClr>
          <a:schemeClr val="accent1">
            <a:lumMod val="50000"/>
          </a:schemeClr>
        </a:buClr>
        <a:buSzPct val="100000"/>
        <a:buFont typeface="Arial" pitchFamily="34" charset="0"/>
        <a:buChar char="▪"/>
        <a:defRPr sz="1350" kern="1200">
          <a:solidFill>
            <a:schemeClr val="tx1"/>
          </a:solidFill>
          <a:latin typeface="+mn-lt"/>
          <a:ea typeface="+mn-ea"/>
          <a:cs typeface="+mn-cs"/>
        </a:defRPr>
      </a:lvl2pPr>
      <a:lvl3pPr marL="685800" indent="-171450" algn="l" defTabSz="685800" rtl="0" eaLnBrk="1" latinLnBrk="0" hangingPunct="1">
        <a:lnSpc>
          <a:spcPct val="90000"/>
        </a:lnSpc>
        <a:spcBef>
          <a:spcPts val="600"/>
        </a:spcBef>
        <a:buClr>
          <a:schemeClr val="accent1">
            <a:lumMod val="50000"/>
          </a:schemeClr>
        </a:buClr>
        <a:buSzPct val="100000"/>
        <a:buFont typeface="Arial" pitchFamily="34" charset="0"/>
        <a:buChar char="▪"/>
        <a:defRPr sz="1200" kern="1200">
          <a:solidFill>
            <a:schemeClr val="tx1"/>
          </a:solidFill>
          <a:latin typeface="+mn-lt"/>
          <a:ea typeface="+mn-ea"/>
          <a:cs typeface="+mn-cs"/>
        </a:defRPr>
      </a:lvl3pPr>
      <a:lvl4pPr marL="89154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4pPr>
      <a:lvl5pPr marL="109728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5pPr>
      <a:lvl6pPr marL="126873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3.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gif"/><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57.gif"/></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8.png"/><Relationship Id="rId1" Type="http://schemas.openxmlformats.org/officeDocument/2006/relationships/slideLayout" Target="../slideLayouts/slideLayout10.xml"/><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6760" y="5427964"/>
            <a:ext cx="8343900" cy="685800"/>
          </a:xfrm>
        </p:spPr>
        <p:txBody>
          <a:bodyPr>
            <a:noAutofit/>
          </a:bodyPr>
          <a:lstStyle/>
          <a:p>
            <a:r>
              <a:rPr lang="en-US" sz="5400" b="1" dirty="0"/>
              <a:t>ATHLETIC NUTRITION 24</a:t>
            </a:r>
          </a:p>
        </p:txBody>
      </p:sp>
      <p:pic>
        <p:nvPicPr>
          <p:cNvPr id="8" name="Picture Placeholder 7" descr="Closeup of Granny Smith apple and tape measure"/>
          <p:cNvPicPr>
            <a:picLocks noGrp="1" noChangeAspect="1"/>
          </p:cNvPicPr>
          <p:nvPr>
            <p:ph type="pic" idx="11"/>
          </p:nvPr>
        </p:nvPicPr>
        <p:blipFill rotWithShape="1">
          <a:blip r:embed="rId3" cstate="print">
            <a:extLst>
              <a:ext uri="{28A0092B-C50C-407E-A947-70E740481C1C}">
                <a14:useLocalDpi xmlns:a14="http://schemas.microsoft.com/office/drawing/2010/main" val="0"/>
              </a:ext>
            </a:extLst>
          </a:blip>
          <a:srcRect t="19" b="19"/>
          <a:stretch/>
        </p:blipFill>
        <p:spPr/>
      </p:pic>
      <p:pic>
        <p:nvPicPr>
          <p:cNvPr id="9" name="Picture Placeholder 8"/>
          <p:cNvPicPr>
            <a:picLocks noGrp="1" noChangeAspect="1"/>
          </p:cNvPicPr>
          <p:nvPr>
            <p:ph type="pic" idx="12"/>
          </p:nvPr>
        </p:nvPicPr>
        <p:blipFill>
          <a:blip r:embed="rId4">
            <a:extLst>
              <a:ext uri="{28A0092B-C50C-407E-A947-70E740481C1C}">
                <a14:useLocalDpi xmlns:a14="http://schemas.microsoft.com/office/drawing/2010/main" val="0"/>
              </a:ext>
            </a:extLst>
          </a:blip>
          <a:srcRect l="28763" r="28763"/>
          <a:stretch/>
        </p:blipFill>
        <p:spPr/>
      </p:pic>
      <p:pic>
        <p:nvPicPr>
          <p:cNvPr id="5" name="Picture 4">
            <a:extLst>
              <a:ext uri="{FF2B5EF4-FFF2-40B4-BE49-F238E27FC236}">
                <a16:creationId xmlns:a16="http://schemas.microsoft.com/office/drawing/2014/main" id="{603CBD6D-7B8E-498A-B20F-CFE49276FCF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65541" y="78827"/>
            <a:ext cx="2812917" cy="562332"/>
          </a:xfrm>
          <a:prstGeom prst="rect">
            <a:avLst/>
          </a:prstGeom>
        </p:spPr>
      </p:pic>
      <p:pic>
        <p:nvPicPr>
          <p:cNvPr id="22" name="Picture 21">
            <a:extLst>
              <a:ext uri="{FF2B5EF4-FFF2-40B4-BE49-F238E27FC236}">
                <a16:creationId xmlns:a16="http://schemas.microsoft.com/office/drawing/2014/main" id="{432F89AB-25F6-4B96-8C5C-93948960E1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82" t="21160" r="28782"/>
          <a:stretch/>
        </p:blipFill>
        <p:spPr>
          <a:xfrm>
            <a:off x="0" y="0"/>
            <a:ext cx="3017519" cy="4745735"/>
          </a:xfrm>
          <a:prstGeom prst="rect">
            <a:avLst/>
          </a:prstGeom>
        </p:spPr>
      </p:pic>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5921C-A826-47F7-9852-8E226F39AD14}"/>
              </a:ext>
            </a:extLst>
          </p:cNvPr>
          <p:cNvSpPr>
            <a:spLocks noGrp="1"/>
          </p:cNvSpPr>
          <p:nvPr>
            <p:ph type="title"/>
          </p:nvPr>
        </p:nvSpPr>
        <p:spPr>
          <a:xfrm>
            <a:off x="417787" y="571500"/>
            <a:ext cx="6858000" cy="502526"/>
          </a:xfrm>
        </p:spPr>
        <p:txBody>
          <a:bodyPr>
            <a:noAutofit/>
          </a:bodyPr>
          <a:lstStyle/>
          <a:p>
            <a:r>
              <a:rPr lang="en-AU" sz="4400" b="1" dirty="0"/>
              <a:t>Carbohydrates</a:t>
            </a:r>
          </a:p>
        </p:txBody>
      </p:sp>
      <p:sp>
        <p:nvSpPr>
          <p:cNvPr id="5" name="Content Placeholder 4">
            <a:extLst>
              <a:ext uri="{FF2B5EF4-FFF2-40B4-BE49-F238E27FC236}">
                <a16:creationId xmlns:a16="http://schemas.microsoft.com/office/drawing/2014/main" id="{9C429516-9F6C-4319-92EC-3D226DA9DA3B}"/>
              </a:ext>
            </a:extLst>
          </p:cNvPr>
          <p:cNvSpPr>
            <a:spLocks noGrp="1"/>
          </p:cNvSpPr>
          <p:nvPr>
            <p:ph idx="1"/>
          </p:nvPr>
        </p:nvSpPr>
        <p:spPr>
          <a:xfrm>
            <a:off x="805982" y="1450428"/>
            <a:ext cx="7989176" cy="5242034"/>
          </a:xfrm>
        </p:spPr>
        <p:txBody>
          <a:bodyPr>
            <a:normAutofit/>
          </a:bodyPr>
          <a:lstStyle/>
          <a:p>
            <a:pPr marL="257175" indent="-257175">
              <a:lnSpc>
                <a:spcPct val="150000"/>
              </a:lnSpc>
              <a:buClr>
                <a:schemeClr val="accent3"/>
              </a:buClr>
              <a:buFont typeface="Wingdings" panose="05000000000000000000" pitchFamily="2" charset="2"/>
              <a:buChar char="ü"/>
            </a:pPr>
            <a:r>
              <a:rPr lang="en-AU" sz="2000" dirty="0">
                <a:solidFill>
                  <a:schemeClr val="tx1"/>
                </a:solidFill>
              </a:rPr>
              <a:t>Is stored in the body as Glycogen in the muscles and liver</a:t>
            </a:r>
          </a:p>
          <a:p>
            <a:pPr marL="257175" indent="-257175">
              <a:lnSpc>
                <a:spcPct val="150000"/>
              </a:lnSpc>
              <a:buClr>
                <a:schemeClr val="accent3"/>
              </a:buClr>
              <a:buFont typeface="Wingdings" panose="05000000000000000000" pitchFamily="2" charset="2"/>
              <a:buChar char="ü"/>
            </a:pPr>
            <a:r>
              <a:rPr lang="en-AU" sz="2000" dirty="0">
                <a:solidFill>
                  <a:schemeClr val="accent1">
                    <a:lumMod val="75000"/>
                  </a:schemeClr>
                </a:solidFill>
              </a:rPr>
              <a:t>Glycogen is broken down into glucose and used as a fuel source</a:t>
            </a:r>
          </a:p>
          <a:p>
            <a:pPr marL="257175" indent="-257175">
              <a:lnSpc>
                <a:spcPct val="150000"/>
              </a:lnSpc>
              <a:buClr>
                <a:schemeClr val="accent3"/>
              </a:buClr>
              <a:buFont typeface="Wingdings" panose="05000000000000000000" pitchFamily="2" charset="2"/>
              <a:buChar char="ü"/>
            </a:pPr>
            <a:r>
              <a:rPr lang="en-AU" sz="2000" dirty="0">
                <a:solidFill>
                  <a:schemeClr val="tx1"/>
                </a:solidFill>
              </a:rPr>
              <a:t>It’s our primary Fuel for Training </a:t>
            </a:r>
          </a:p>
          <a:p>
            <a:pPr marL="257175" indent="-257175">
              <a:lnSpc>
                <a:spcPct val="150000"/>
              </a:lnSpc>
              <a:buClr>
                <a:schemeClr val="accent3"/>
              </a:buClr>
              <a:buFont typeface="Wingdings" panose="05000000000000000000" pitchFamily="2" charset="2"/>
              <a:buChar char="ü"/>
            </a:pPr>
            <a:r>
              <a:rPr lang="en-AU" sz="2000" dirty="0">
                <a:solidFill>
                  <a:schemeClr val="accent1">
                    <a:lumMod val="75000"/>
                  </a:schemeClr>
                </a:solidFill>
              </a:rPr>
              <a:t>Without it – low energy, decreased focus, nasty mood swings</a:t>
            </a:r>
          </a:p>
          <a:p>
            <a:pPr marL="257175" indent="-257175">
              <a:lnSpc>
                <a:spcPct val="150000"/>
              </a:lnSpc>
              <a:buClr>
                <a:schemeClr val="accent3"/>
              </a:buClr>
              <a:buFont typeface="Wingdings" panose="05000000000000000000" pitchFamily="2" charset="2"/>
              <a:buChar char="ü"/>
            </a:pPr>
            <a:r>
              <a:rPr lang="en-AU" sz="2000" dirty="0">
                <a:solidFill>
                  <a:schemeClr val="tx1"/>
                </a:solidFill>
              </a:rPr>
              <a:t>Less processed = more stable energy without insulin spikes</a:t>
            </a:r>
          </a:p>
          <a:p>
            <a:pPr marL="257175" indent="-257175">
              <a:lnSpc>
                <a:spcPct val="150000"/>
              </a:lnSpc>
              <a:buClr>
                <a:schemeClr val="accent3"/>
              </a:buClr>
              <a:buFont typeface="Wingdings" panose="05000000000000000000" pitchFamily="2" charset="2"/>
              <a:buChar char="ü"/>
            </a:pPr>
            <a:r>
              <a:rPr lang="en-AU" sz="2000" dirty="0">
                <a:solidFill>
                  <a:schemeClr val="accent1">
                    <a:lumMod val="75000"/>
                  </a:schemeClr>
                </a:solidFill>
              </a:rPr>
              <a:t>Choose carbohydrates and grains with at least 3 grams of fibre to stabilise energy, keep you full and protect the heart. </a:t>
            </a:r>
          </a:p>
        </p:txBody>
      </p:sp>
      <p:pic>
        <p:nvPicPr>
          <p:cNvPr id="6" name="Logo">
            <a:extLst>
              <a:ext uri="{FF2B5EF4-FFF2-40B4-BE49-F238E27FC236}">
                <a16:creationId xmlns:a16="http://schemas.microsoft.com/office/drawing/2014/main" id="{F2AAA401-4CA5-4B5F-A5D4-DE589B2EE4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659" y="5803681"/>
            <a:ext cx="1162646" cy="628650"/>
          </a:xfrm>
          <a:prstGeom prst="rect">
            <a:avLst/>
          </a:prstGeom>
        </p:spPr>
      </p:pic>
    </p:spTree>
    <p:extLst>
      <p:ext uri="{BB962C8B-B14F-4D97-AF65-F5344CB8AC3E}">
        <p14:creationId xmlns:p14="http://schemas.microsoft.com/office/powerpoint/2010/main" val="151442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2C4BE2-0640-4865-8247-81F2ED12D8FA}"/>
              </a:ext>
            </a:extLst>
          </p:cNvPr>
          <p:cNvSpPr>
            <a:spLocks noGrp="1"/>
          </p:cNvSpPr>
          <p:nvPr>
            <p:ph type="body" sz="half" idx="2"/>
          </p:nvPr>
        </p:nvSpPr>
        <p:spPr>
          <a:xfrm>
            <a:off x="1275031" y="1939159"/>
            <a:ext cx="4536537" cy="3532975"/>
          </a:xfrm>
        </p:spPr>
        <p:txBody>
          <a:bodyPr>
            <a:normAutofit fontScale="92500" lnSpcReduction="20000"/>
          </a:bodyPr>
          <a:lstStyle/>
          <a:p>
            <a:pPr>
              <a:lnSpc>
                <a:spcPct val="100000"/>
              </a:lnSpc>
            </a:pPr>
            <a:r>
              <a:rPr lang="en-AU" sz="2700" dirty="0">
                <a:solidFill>
                  <a:schemeClr val="accent1">
                    <a:lumMod val="75000"/>
                  </a:schemeClr>
                </a:solidFill>
              </a:rPr>
              <a:t>Steel Cut Oats</a:t>
            </a:r>
          </a:p>
          <a:p>
            <a:pPr>
              <a:lnSpc>
                <a:spcPct val="100000"/>
              </a:lnSpc>
            </a:pPr>
            <a:r>
              <a:rPr lang="en-AU" sz="2700" dirty="0">
                <a:solidFill>
                  <a:schemeClr val="accent1">
                    <a:lumMod val="75000"/>
                  </a:schemeClr>
                </a:solidFill>
              </a:rPr>
              <a:t>Quinoa </a:t>
            </a:r>
          </a:p>
          <a:p>
            <a:pPr>
              <a:lnSpc>
                <a:spcPct val="100000"/>
              </a:lnSpc>
            </a:pPr>
            <a:r>
              <a:rPr lang="en-AU" sz="2700" dirty="0">
                <a:solidFill>
                  <a:schemeClr val="accent1">
                    <a:lumMod val="75000"/>
                  </a:schemeClr>
                </a:solidFill>
              </a:rPr>
              <a:t>Lentils </a:t>
            </a:r>
          </a:p>
          <a:p>
            <a:pPr>
              <a:lnSpc>
                <a:spcPct val="100000"/>
              </a:lnSpc>
            </a:pPr>
            <a:r>
              <a:rPr lang="en-AU" sz="2700" dirty="0">
                <a:solidFill>
                  <a:schemeClr val="accent1">
                    <a:lumMod val="75000"/>
                  </a:schemeClr>
                </a:solidFill>
              </a:rPr>
              <a:t>100% whole wheat bread </a:t>
            </a:r>
          </a:p>
          <a:p>
            <a:pPr>
              <a:lnSpc>
                <a:spcPct val="100000"/>
              </a:lnSpc>
            </a:pPr>
            <a:r>
              <a:rPr lang="en-AU" sz="2700" dirty="0">
                <a:solidFill>
                  <a:schemeClr val="accent1">
                    <a:lumMod val="75000"/>
                  </a:schemeClr>
                </a:solidFill>
              </a:rPr>
              <a:t>Sweet Potatoes</a:t>
            </a:r>
          </a:p>
          <a:p>
            <a:pPr>
              <a:lnSpc>
                <a:spcPct val="100000"/>
              </a:lnSpc>
            </a:pPr>
            <a:r>
              <a:rPr lang="en-AU" sz="2700" dirty="0">
                <a:solidFill>
                  <a:schemeClr val="accent1">
                    <a:lumMod val="75000"/>
                  </a:schemeClr>
                </a:solidFill>
              </a:rPr>
              <a:t>Vegetables</a:t>
            </a:r>
          </a:p>
          <a:p>
            <a:pPr>
              <a:lnSpc>
                <a:spcPct val="100000"/>
              </a:lnSpc>
            </a:pPr>
            <a:r>
              <a:rPr lang="en-AU" sz="2700" dirty="0">
                <a:solidFill>
                  <a:schemeClr val="accent1">
                    <a:lumMod val="75000"/>
                  </a:schemeClr>
                </a:solidFill>
              </a:rPr>
              <a:t>Fruits</a:t>
            </a:r>
          </a:p>
        </p:txBody>
      </p:sp>
      <p:sp>
        <p:nvSpPr>
          <p:cNvPr id="3" name="Title 2">
            <a:extLst>
              <a:ext uri="{FF2B5EF4-FFF2-40B4-BE49-F238E27FC236}">
                <a16:creationId xmlns:a16="http://schemas.microsoft.com/office/drawing/2014/main" id="{820206C5-10AD-48B6-AC26-3F2F857DEC19}"/>
              </a:ext>
            </a:extLst>
          </p:cNvPr>
          <p:cNvSpPr>
            <a:spLocks noGrp="1"/>
          </p:cNvSpPr>
          <p:nvPr>
            <p:ph type="title"/>
          </p:nvPr>
        </p:nvSpPr>
        <p:spPr/>
        <p:txBody>
          <a:bodyPr>
            <a:normAutofit/>
          </a:bodyPr>
          <a:lstStyle/>
          <a:p>
            <a:r>
              <a:rPr lang="en-AU" sz="4400" b="1" dirty="0"/>
              <a:t>Examples: </a:t>
            </a:r>
          </a:p>
        </p:txBody>
      </p:sp>
      <p:sp>
        <p:nvSpPr>
          <p:cNvPr id="4" name="Explosion: 14 Points 3">
            <a:extLst>
              <a:ext uri="{FF2B5EF4-FFF2-40B4-BE49-F238E27FC236}">
                <a16:creationId xmlns:a16="http://schemas.microsoft.com/office/drawing/2014/main" id="{519F655B-D5D5-4619-A7B3-E86CA4D8D257}"/>
              </a:ext>
            </a:extLst>
          </p:cNvPr>
          <p:cNvSpPr/>
          <p:nvPr/>
        </p:nvSpPr>
        <p:spPr>
          <a:xfrm>
            <a:off x="5953403" y="3013184"/>
            <a:ext cx="3009900" cy="257175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350" b="1" dirty="0"/>
              <a:t>Nutrient Dense</a:t>
            </a:r>
          </a:p>
          <a:p>
            <a:pPr algn="ctr">
              <a:lnSpc>
                <a:spcPct val="150000"/>
              </a:lnSpc>
            </a:pPr>
            <a:r>
              <a:rPr lang="en-AU" sz="1350" b="1" dirty="0"/>
              <a:t>Colourful Foods</a:t>
            </a:r>
          </a:p>
        </p:txBody>
      </p:sp>
      <p:pic>
        <p:nvPicPr>
          <p:cNvPr id="5" name="Logo">
            <a:extLst>
              <a:ext uri="{FF2B5EF4-FFF2-40B4-BE49-F238E27FC236}">
                <a16:creationId xmlns:a16="http://schemas.microsoft.com/office/drawing/2014/main" id="{8F151CE5-DF9D-4BED-A3F5-5BCD6772C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0657" y="274638"/>
            <a:ext cx="1162646" cy="628650"/>
          </a:xfrm>
          <a:prstGeom prst="rect">
            <a:avLst/>
          </a:prstGeom>
        </p:spPr>
      </p:pic>
    </p:spTree>
    <p:extLst>
      <p:ext uri="{BB962C8B-B14F-4D97-AF65-F5344CB8AC3E}">
        <p14:creationId xmlns:p14="http://schemas.microsoft.com/office/powerpoint/2010/main" val="339026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E526-E8B1-4135-928B-398D2DE6C55B}"/>
              </a:ext>
            </a:extLst>
          </p:cNvPr>
          <p:cNvSpPr>
            <a:spLocks noGrp="1"/>
          </p:cNvSpPr>
          <p:nvPr>
            <p:ph type="title"/>
          </p:nvPr>
        </p:nvSpPr>
        <p:spPr>
          <a:xfrm>
            <a:off x="508438" y="574497"/>
            <a:ext cx="7114190" cy="479822"/>
          </a:xfrm>
        </p:spPr>
        <p:txBody>
          <a:bodyPr>
            <a:noAutofit/>
          </a:bodyPr>
          <a:lstStyle/>
          <a:p>
            <a:r>
              <a:rPr lang="en-AU" sz="4400" b="1" dirty="0"/>
              <a:t>Carbohydrate: How Much?</a:t>
            </a:r>
          </a:p>
        </p:txBody>
      </p:sp>
      <p:sp>
        <p:nvSpPr>
          <p:cNvPr id="3" name="Content Placeholder 2">
            <a:extLst>
              <a:ext uri="{FF2B5EF4-FFF2-40B4-BE49-F238E27FC236}">
                <a16:creationId xmlns:a16="http://schemas.microsoft.com/office/drawing/2014/main" id="{CA5B65FE-E5E6-48D7-B41B-D0CEF12E654F}"/>
              </a:ext>
            </a:extLst>
          </p:cNvPr>
          <p:cNvSpPr>
            <a:spLocks noGrp="1"/>
          </p:cNvSpPr>
          <p:nvPr>
            <p:ph idx="1"/>
          </p:nvPr>
        </p:nvSpPr>
        <p:spPr>
          <a:xfrm>
            <a:off x="425669" y="1420867"/>
            <a:ext cx="6457950" cy="2114550"/>
          </a:xfrm>
        </p:spPr>
        <p:txBody>
          <a:bodyPr>
            <a:normAutofit fontScale="92500" lnSpcReduction="10000"/>
          </a:bodyPr>
          <a:lstStyle/>
          <a:p>
            <a:pPr>
              <a:lnSpc>
                <a:spcPct val="200000"/>
              </a:lnSpc>
            </a:pPr>
            <a:r>
              <a:rPr lang="en-AU" sz="2100" dirty="0"/>
              <a:t>4.5 to 7 grams /kg/</a:t>
            </a:r>
            <a:r>
              <a:rPr lang="en-AU" sz="2100" dirty="0" err="1"/>
              <a:t>bw</a:t>
            </a:r>
            <a:r>
              <a:rPr lang="en-AU" sz="2100" dirty="0"/>
              <a:t>/day (Strength &amp; Power athletes)</a:t>
            </a:r>
          </a:p>
          <a:p>
            <a:pPr>
              <a:lnSpc>
                <a:spcPct val="200000"/>
              </a:lnSpc>
            </a:pPr>
            <a:r>
              <a:rPr lang="en-AU" sz="2100" dirty="0"/>
              <a:t>8 to 10 grams /kg/</a:t>
            </a:r>
            <a:r>
              <a:rPr lang="en-AU" sz="2100" dirty="0" err="1"/>
              <a:t>bw</a:t>
            </a:r>
            <a:r>
              <a:rPr lang="en-AU" sz="2100" dirty="0"/>
              <a:t>/day (Endurance athletes) </a:t>
            </a:r>
          </a:p>
          <a:p>
            <a:pPr>
              <a:lnSpc>
                <a:spcPct val="200000"/>
              </a:lnSpc>
            </a:pPr>
            <a:r>
              <a:rPr lang="en-AU" sz="2100" dirty="0"/>
              <a:t>2.5 to 3.5 grams /kg/</a:t>
            </a:r>
            <a:r>
              <a:rPr lang="en-AU" sz="2100" dirty="0" err="1"/>
              <a:t>bw</a:t>
            </a:r>
            <a:r>
              <a:rPr lang="en-AU" sz="2100" dirty="0"/>
              <a:t>/day (Fat loss) </a:t>
            </a:r>
          </a:p>
          <a:p>
            <a:endParaRPr lang="en-AU" dirty="0"/>
          </a:p>
          <a:p>
            <a:endParaRPr lang="en-AU" dirty="0"/>
          </a:p>
          <a:p>
            <a:endParaRPr lang="en-AU" dirty="0"/>
          </a:p>
          <a:p>
            <a:endParaRPr lang="en-AU" dirty="0"/>
          </a:p>
        </p:txBody>
      </p:sp>
      <p:pic>
        <p:nvPicPr>
          <p:cNvPr id="6" name="Picture 5">
            <a:extLst>
              <a:ext uri="{FF2B5EF4-FFF2-40B4-BE49-F238E27FC236}">
                <a16:creationId xmlns:a16="http://schemas.microsoft.com/office/drawing/2014/main" id="{245C385A-7718-4C1B-938F-F804A4446FC4}"/>
              </a:ext>
            </a:extLst>
          </p:cNvPr>
          <p:cNvPicPr>
            <a:picLocks noChangeAspect="1"/>
          </p:cNvPicPr>
          <p:nvPr/>
        </p:nvPicPr>
        <p:blipFill>
          <a:blip r:embed="rId3"/>
          <a:stretch>
            <a:fillRect/>
          </a:stretch>
        </p:blipFill>
        <p:spPr>
          <a:xfrm>
            <a:off x="6451381" y="1420867"/>
            <a:ext cx="2266950" cy="2019300"/>
          </a:xfrm>
          <a:prstGeom prst="rect">
            <a:avLst/>
          </a:prstGeom>
        </p:spPr>
      </p:pic>
      <p:pic>
        <p:nvPicPr>
          <p:cNvPr id="7" name="Picture 6">
            <a:extLst>
              <a:ext uri="{FF2B5EF4-FFF2-40B4-BE49-F238E27FC236}">
                <a16:creationId xmlns:a16="http://schemas.microsoft.com/office/drawing/2014/main" id="{4D6FAEF7-AC59-4F7D-ADA9-523DE0820B7F}"/>
              </a:ext>
            </a:extLst>
          </p:cNvPr>
          <p:cNvPicPr>
            <a:picLocks noChangeAspect="1"/>
          </p:cNvPicPr>
          <p:nvPr/>
        </p:nvPicPr>
        <p:blipFill rotWithShape="1">
          <a:blip r:embed="rId4"/>
          <a:srcRect r="4571" b="13123"/>
          <a:stretch/>
        </p:blipFill>
        <p:spPr>
          <a:xfrm>
            <a:off x="4794344" y="3563663"/>
            <a:ext cx="2999569" cy="2019300"/>
          </a:xfrm>
          <a:prstGeom prst="rect">
            <a:avLst/>
          </a:prstGeom>
        </p:spPr>
      </p:pic>
      <p:pic>
        <p:nvPicPr>
          <p:cNvPr id="8" name="Picture 7">
            <a:extLst>
              <a:ext uri="{FF2B5EF4-FFF2-40B4-BE49-F238E27FC236}">
                <a16:creationId xmlns:a16="http://schemas.microsoft.com/office/drawing/2014/main" id="{F843A816-0B5B-4FF4-BFD4-59C1DA21106E}"/>
              </a:ext>
            </a:extLst>
          </p:cNvPr>
          <p:cNvPicPr>
            <a:picLocks noChangeAspect="1"/>
          </p:cNvPicPr>
          <p:nvPr/>
        </p:nvPicPr>
        <p:blipFill>
          <a:blip r:embed="rId5"/>
          <a:stretch>
            <a:fillRect/>
          </a:stretch>
        </p:blipFill>
        <p:spPr>
          <a:xfrm>
            <a:off x="832780" y="4078342"/>
            <a:ext cx="3095625" cy="1476375"/>
          </a:xfrm>
          <a:prstGeom prst="rect">
            <a:avLst/>
          </a:prstGeom>
        </p:spPr>
      </p:pic>
      <p:pic>
        <p:nvPicPr>
          <p:cNvPr id="10" name="Picture 9">
            <a:extLst>
              <a:ext uri="{FF2B5EF4-FFF2-40B4-BE49-F238E27FC236}">
                <a16:creationId xmlns:a16="http://schemas.microsoft.com/office/drawing/2014/main" id="{DC4EEAC1-F23C-4994-B8DC-0E472836AB7F}"/>
              </a:ext>
            </a:extLst>
          </p:cNvPr>
          <p:cNvPicPr>
            <a:picLocks noChangeAspect="1"/>
          </p:cNvPicPr>
          <p:nvPr/>
        </p:nvPicPr>
        <p:blipFill>
          <a:blip r:embed="rId6"/>
          <a:stretch>
            <a:fillRect/>
          </a:stretch>
        </p:blipFill>
        <p:spPr>
          <a:xfrm>
            <a:off x="253610" y="5783671"/>
            <a:ext cx="1158340" cy="627942"/>
          </a:xfrm>
          <a:prstGeom prst="rect">
            <a:avLst/>
          </a:prstGeom>
        </p:spPr>
      </p:pic>
    </p:spTree>
    <p:extLst>
      <p:ext uri="{BB962C8B-B14F-4D97-AF65-F5344CB8AC3E}">
        <p14:creationId xmlns:p14="http://schemas.microsoft.com/office/powerpoint/2010/main" val="223936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FCC35-C186-4E74-9998-F386ACFC5FFB}"/>
              </a:ext>
            </a:extLst>
          </p:cNvPr>
          <p:cNvSpPr>
            <a:spLocks noGrp="1"/>
          </p:cNvSpPr>
          <p:nvPr>
            <p:ph type="title"/>
          </p:nvPr>
        </p:nvSpPr>
        <p:spPr>
          <a:xfrm>
            <a:off x="733097" y="504496"/>
            <a:ext cx="6858000" cy="559676"/>
          </a:xfrm>
        </p:spPr>
        <p:txBody>
          <a:bodyPr>
            <a:noAutofit/>
          </a:bodyPr>
          <a:lstStyle/>
          <a:p>
            <a:r>
              <a:rPr lang="en-AU" sz="4400" b="1" dirty="0"/>
              <a:t>What about Fruit ? </a:t>
            </a:r>
          </a:p>
        </p:txBody>
      </p:sp>
      <p:sp>
        <p:nvSpPr>
          <p:cNvPr id="3" name="Content Placeholder 2">
            <a:extLst>
              <a:ext uri="{FF2B5EF4-FFF2-40B4-BE49-F238E27FC236}">
                <a16:creationId xmlns:a16="http://schemas.microsoft.com/office/drawing/2014/main" id="{A30CF549-D687-4A9E-A992-F57F00F16AE3}"/>
              </a:ext>
            </a:extLst>
          </p:cNvPr>
          <p:cNvSpPr>
            <a:spLocks noGrp="1"/>
          </p:cNvSpPr>
          <p:nvPr>
            <p:ph idx="1"/>
          </p:nvPr>
        </p:nvSpPr>
        <p:spPr>
          <a:xfrm>
            <a:off x="304799" y="1295400"/>
            <a:ext cx="4653455" cy="4837386"/>
          </a:xfrm>
        </p:spPr>
        <p:txBody>
          <a:bodyPr>
            <a:normAutofit/>
          </a:bodyPr>
          <a:lstStyle/>
          <a:p>
            <a:pPr marL="342900" indent="-342900" algn="l">
              <a:buClr>
                <a:schemeClr val="accent3"/>
              </a:buClr>
              <a:buFont typeface="Wingdings" panose="05000000000000000000" pitchFamily="2" charset="2"/>
              <a:buChar char="ü"/>
            </a:pPr>
            <a:r>
              <a:rPr lang="en-AU" sz="2400" b="0" i="0" dirty="0">
                <a:solidFill>
                  <a:srgbClr val="333333"/>
                </a:solidFill>
                <a:effectLst/>
                <a:latin typeface="Arial" panose="020B0604020202020204" pitchFamily="34" charset="0"/>
              </a:rPr>
              <a:t>A medium sized piece of fruit contains about 15 grams of CHO.</a:t>
            </a:r>
          </a:p>
          <a:p>
            <a:pPr marL="342900" indent="-342900" algn="l">
              <a:buClr>
                <a:schemeClr val="accent3"/>
              </a:buClr>
              <a:buFont typeface="Wingdings" panose="05000000000000000000" pitchFamily="2" charset="2"/>
              <a:buChar char="ü"/>
            </a:pPr>
            <a:endParaRPr lang="en-AU" sz="2400" dirty="0">
              <a:solidFill>
                <a:srgbClr val="333333"/>
              </a:solidFill>
              <a:latin typeface="Arial" panose="020B0604020202020204" pitchFamily="34" charset="0"/>
            </a:endParaRPr>
          </a:p>
          <a:p>
            <a:pPr marL="342900" indent="-342900" algn="l">
              <a:buClr>
                <a:schemeClr val="accent3"/>
              </a:buClr>
              <a:buFont typeface="Wingdings" panose="05000000000000000000" pitchFamily="2" charset="2"/>
              <a:buChar char="ü"/>
            </a:pPr>
            <a:r>
              <a:rPr lang="en-AU" sz="2400" b="0" i="0" dirty="0">
                <a:solidFill>
                  <a:srgbClr val="333333"/>
                </a:solidFill>
                <a:effectLst/>
                <a:latin typeface="Arial" panose="020B0604020202020204" pitchFamily="34" charset="0"/>
              </a:rPr>
              <a:t>2 to 3 grams of that will be fibre the rest is natural fruit sugar.</a:t>
            </a:r>
          </a:p>
          <a:p>
            <a:pPr marL="342900" indent="-342900" algn="l">
              <a:buClr>
                <a:schemeClr val="accent3"/>
              </a:buClr>
              <a:buFont typeface="Wingdings" panose="05000000000000000000" pitchFamily="2" charset="2"/>
              <a:buChar char="ü"/>
            </a:pPr>
            <a:endParaRPr lang="en-AU" sz="2400" dirty="0">
              <a:solidFill>
                <a:srgbClr val="333333"/>
              </a:solidFill>
              <a:latin typeface="Arial" panose="020B0604020202020204" pitchFamily="34" charset="0"/>
            </a:endParaRPr>
          </a:p>
          <a:p>
            <a:pPr marL="342900" indent="-342900" algn="l">
              <a:buClr>
                <a:schemeClr val="accent3"/>
              </a:buClr>
              <a:buFont typeface="Wingdings" panose="05000000000000000000" pitchFamily="2" charset="2"/>
              <a:buChar char="ü"/>
            </a:pPr>
            <a:r>
              <a:rPr lang="en-AU" sz="2400" b="0" i="0" dirty="0">
                <a:solidFill>
                  <a:srgbClr val="333333"/>
                </a:solidFill>
                <a:effectLst/>
                <a:latin typeface="Arial" panose="020B0604020202020204" pitchFamily="34" charset="0"/>
              </a:rPr>
              <a:t>Eat a rainbow of colours for good health</a:t>
            </a:r>
          </a:p>
          <a:p>
            <a:endParaRPr lang="en-AU" dirty="0"/>
          </a:p>
        </p:txBody>
      </p:sp>
      <p:pic>
        <p:nvPicPr>
          <p:cNvPr id="5" name="Picture 4">
            <a:extLst>
              <a:ext uri="{FF2B5EF4-FFF2-40B4-BE49-F238E27FC236}">
                <a16:creationId xmlns:a16="http://schemas.microsoft.com/office/drawing/2014/main" id="{269DB3E6-0FD3-4E7A-988E-C905AE035EA3}"/>
              </a:ext>
            </a:extLst>
          </p:cNvPr>
          <p:cNvPicPr>
            <a:picLocks noChangeAspect="1"/>
          </p:cNvPicPr>
          <p:nvPr/>
        </p:nvPicPr>
        <p:blipFill rotWithShape="1">
          <a:blip r:embed="rId3"/>
          <a:srcRect r="3121"/>
          <a:stretch/>
        </p:blipFill>
        <p:spPr>
          <a:xfrm rot="2619568">
            <a:off x="5221265" y="1734401"/>
            <a:ext cx="4027838" cy="3184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6863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5A79E-C412-49D7-A377-BB729547FD3D}"/>
              </a:ext>
            </a:extLst>
          </p:cNvPr>
          <p:cNvSpPr>
            <a:spLocks noGrp="1"/>
          </p:cNvSpPr>
          <p:nvPr>
            <p:ph type="title"/>
          </p:nvPr>
        </p:nvSpPr>
        <p:spPr>
          <a:xfrm>
            <a:off x="701566" y="274638"/>
            <a:ext cx="5927834" cy="587043"/>
          </a:xfrm>
        </p:spPr>
        <p:txBody>
          <a:bodyPr>
            <a:noAutofit/>
          </a:bodyPr>
          <a:lstStyle/>
          <a:p>
            <a:r>
              <a:rPr lang="en-AU" sz="4400" b="1" dirty="0"/>
              <a:t>Proteins</a:t>
            </a:r>
          </a:p>
        </p:txBody>
      </p:sp>
      <p:sp>
        <p:nvSpPr>
          <p:cNvPr id="3" name="Content Placeholder 2">
            <a:extLst>
              <a:ext uri="{FF2B5EF4-FFF2-40B4-BE49-F238E27FC236}">
                <a16:creationId xmlns:a16="http://schemas.microsoft.com/office/drawing/2014/main" id="{CF44ABD4-AB35-4E4D-90B9-66F6700EE1FF}"/>
              </a:ext>
            </a:extLst>
          </p:cNvPr>
          <p:cNvSpPr>
            <a:spLocks noGrp="1"/>
          </p:cNvSpPr>
          <p:nvPr>
            <p:ph idx="1"/>
          </p:nvPr>
        </p:nvSpPr>
        <p:spPr>
          <a:xfrm>
            <a:off x="329802" y="990600"/>
            <a:ext cx="8484395" cy="3510455"/>
          </a:xfrm>
        </p:spPr>
        <p:txBody>
          <a:bodyPr>
            <a:normAutofit lnSpcReduction="10000"/>
          </a:bodyPr>
          <a:lstStyle/>
          <a:p>
            <a:pPr marL="342900" indent="-342900">
              <a:lnSpc>
                <a:spcPct val="150000"/>
              </a:lnSpc>
              <a:buClr>
                <a:schemeClr val="accent3"/>
              </a:buClr>
              <a:buFont typeface="Wingdings" panose="05000000000000000000" pitchFamily="2" charset="2"/>
              <a:buChar char="ü"/>
            </a:pPr>
            <a:r>
              <a:rPr lang="en-AU" sz="1800" dirty="0">
                <a:solidFill>
                  <a:schemeClr val="tx1"/>
                </a:solidFill>
              </a:rPr>
              <a:t>Stabilisers energy and Promotes satiety</a:t>
            </a:r>
          </a:p>
          <a:p>
            <a:pPr marL="342900" indent="-342900">
              <a:lnSpc>
                <a:spcPct val="150000"/>
              </a:lnSpc>
              <a:buClr>
                <a:schemeClr val="accent3"/>
              </a:buClr>
              <a:buFont typeface="Wingdings" panose="05000000000000000000" pitchFamily="2" charset="2"/>
              <a:buChar char="ü"/>
            </a:pPr>
            <a:r>
              <a:rPr lang="en-AU" sz="1800" dirty="0">
                <a:solidFill>
                  <a:schemeClr val="tx1"/>
                </a:solidFill>
              </a:rPr>
              <a:t>Provides the amino acids necessary to rebuild muscle tissue that is damaged during intense exercise</a:t>
            </a:r>
          </a:p>
          <a:p>
            <a:pPr marL="342900" indent="-342900">
              <a:lnSpc>
                <a:spcPct val="150000"/>
              </a:lnSpc>
              <a:buClr>
                <a:schemeClr val="accent3"/>
              </a:buClr>
              <a:buFont typeface="Wingdings" panose="05000000000000000000" pitchFamily="2" charset="2"/>
              <a:buChar char="ü"/>
            </a:pPr>
            <a:r>
              <a:rPr lang="en-AU" sz="1800" dirty="0">
                <a:solidFill>
                  <a:schemeClr val="tx1"/>
                </a:solidFill>
              </a:rPr>
              <a:t>Increases the absorption of water from the intestines and improves muscle hydration </a:t>
            </a:r>
          </a:p>
          <a:p>
            <a:pPr marL="342900" indent="-342900">
              <a:lnSpc>
                <a:spcPct val="150000"/>
              </a:lnSpc>
              <a:buClr>
                <a:schemeClr val="accent3"/>
              </a:buClr>
              <a:buFont typeface="Wingdings" panose="05000000000000000000" pitchFamily="2" charset="2"/>
              <a:buChar char="ü"/>
            </a:pPr>
            <a:r>
              <a:rPr lang="en-AU" sz="1800" dirty="0">
                <a:solidFill>
                  <a:schemeClr val="tx1"/>
                </a:solidFill>
              </a:rPr>
              <a:t>Stimulate the immune system, making you more resistant to colds and other infections</a:t>
            </a:r>
          </a:p>
          <a:p>
            <a:pPr marL="342900" indent="-342900">
              <a:lnSpc>
                <a:spcPct val="150000"/>
              </a:lnSpc>
              <a:buClr>
                <a:schemeClr val="accent3"/>
              </a:buClr>
              <a:buFont typeface="Wingdings" panose="05000000000000000000" pitchFamily="2" charset="2"/>
              <a:buChar char="ü"/>
            </a:pPr>
            <a:r>
              <a:rPr lang="en-AU" sz="1800" dirty="0">
                <a:solidFill>
                  <a:schemeClr val="tx1"/>
                </a:solidFill>
              </a:rPr>
              <a:t>Increases metabolism</a:t>
            </a:r>
          </a:p>
          <a:p>
            <a:pPr>
              <a:buClr>
                <a:schemeClr val="accent3"/>
              </a:buClr>
            </a:pPr>
            <a:endParaRPr lang="en-AU" dirty="0">
              <a:solidFill>
                <a:srgbClr val="00B050"/>
              </a:solidFill>
            </a:endParaRPr>
          </a:p>
          <a:p>
            <a:pPr marL="342900" indent="-342900">
              <a:buClr>
                <a:schemeClr val="accent3"/>
              </a:buClr>
              <a:buFont typeface="Wingdings" panose="05000000000000000000" pitchFamily="2" charset="2"/>
              <a:buChar char="ü"/>
            </a:pPr>
            <a:endParaRPr lang="en-AU" dirty="0">
              <a:solidFill>
                <a:srgbClr val="00B050"/>
              </a:solidFill>
            </a:endParaRPr>
          </a:p>
          <a:p>
            <a:pPr marL="342900" indent="-342900">
              <a:buClr>
                <a:schemeClr val="accent3"/>
              </a:buClr>
              <a:buFont typeface="Wingdings" panose="05000000000000000000" pitchFamily="2" charset="2"/>
              <a:buChar char="ü"/>
            </a:pPr>
            <a:endParaRPr lang="en-AU" dirty="0">
              <a:solidFill>
                <a:srgbClr val="00B050"/>
              </a:solidFill>
            </a:endParaRPr>
          </a:p>
        </p:txBody>
      </p:sp>
      <p:pic>
        <p:nvPicPr>
          <p:cNvPr id="4" name="Logo">
            <a:extLst>
              <a:ext uri="{FF2B5EF4-FFF2-40B4-BE49-F238E27FC236}">
                <a16:creationId xmlns:a16="http://schemas.microsoft.com/office/drawing/2014/main" id="{F4A8A3AB-D5F2-4CD1-80D2-A720F649FB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7962" y="5745162"/>
            <a:ext cx="1550195" cy="838200"/>
          </a:xfrm>
          <a:prstGeom prst="rect">
            <a:avLst/>
          </a:prstGeom>
        </p:spPr>
      </p:pic>
      <p:pic>
        <p:nvPicPr>
          <p:cNvPr id="7" name="Picture 6">
            <a:extLst>
              <a:ext uri="{FF2B5EF4-FFF2-40B4-BE49-F238E27FC236}">
                <a16:creationId xmlns:a16="http://schemas.microsoft.com/office/drawing/2014/main" id="{F205EDA0-4314-4D8C-AE2C-4F6835C555F7}"/>
              </a:ext>
            </a:extLst>
          </p:cNvPr>
          <p:cNvPicPr>
            <a:picLocks noChangeAspect="1"/>
          </p:cNvPicPr>
          <p:nvPr/>
        </p:nvPicPr>
        <p:blipFill>
          <a:blip r:embed="rId4"/>
          <a:stretch>
            <a:fillRect/>
          </a:stretch>
        </p:blipFill>
        <p:spPr>
          <a:xfrm>
            <a:off x="701566" y="4629974"/>
            <a:ext cx="4210119" cy="1773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862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DE08FB-1F6B-4C8C-A356-C8F53C14016D}"/>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9143999" cy="6858000"/>
          </a:xfrm>
          <a:prstGeom prst="rect">
            <a:avLst/>
          </a:prstGeom>
        </p:spPr>
      </p:pic>
      <p:sp>
        <p:nvSpPr>
          <p:cNvPr id="2" name="Title 1">
            <a:extLst>
              <a:ext uri="{FF2B5EF4-FFF2-40B4-BE49-F238E27FC236}">
                <a16:creationId xmlns:a16="http://schemas.microsoft.com/office/drawing/2014/main" id="{B19AC7B1-043E-4F00-9291-310582495A33}"/>
              </a:ext>
            </a:extLst>
          </p:cNvPr>
          <p:cNvSpPr>
            <a:spLocks noGrp="1"/>
          </p:cNvSpPr>
          <p:nvPr>
            <p:ph type="title"/>
          </p:nvPr>
        </p:nvSpPr>
        <p:spPr>
          <a:xfrm>
            <a:off x="457200" y="274638"/>
            <a:ext cx="6172200" cy="715962"/>
          </a:xfrm>
        </p:spPr>
        <p:txBody>
          <a:bodyPr>
            <a:normAutofit/>
          </a:bodyPr>
          <a:lstStyle/>
          <a:p>
            <a:r>
              <a:rPr lang="en-AU" sz="4400" b="1" dirty="0"/>
              <a:t>Examples: </a:t>
            </a:r>
          </a:p>
        </p:txBody>
      </p:sp>
      <p:sp>
        <p:nvSpPr>
          <p:cNvPr id="7" name="Content Placeholder 6">
            <a:extLst>
              <a:ext uri="{FF2B5EF4-FFF2-40B4-BE49-F238E27FC236}">
                <a16:creationId xmlns:a16="http://schemas.microsoft.com/office/drawing/2014/main" id="{34C78DFA-0EE1-4119-8243-DDB168DEA75A}"/>
              </a:ext>
            </a:extLst>
          </p:cNvPr>
          <p:cNvSpPr>
            <a:spLocks noGrp="1"/>
          </p:cNvSpPr>
          <p:nvPr>
            <p:ph idx="1"/>
          </p:nvPr>
        </p:nvSpPr>
        <p:spPr>
          <a:xfrm>
            <a:off x="457200" y="838200"/>
            <a:ext cx="8610600" cy="5745162"/>
          </a:xfrm>
        </p:spPr>
        <p:txBody>
          <a:bodyPr>
            <a:normAutofit/>
          </a:bodyPr>
          <a:lstStyle/>
          <a:p>
            <a:endParaRPr lang="en-AU" dirty="0"/>
          </a:p>
          <a:p>
            <a:pPr marL="0" indent="0" algn="l">
              <a:lnSpc>
                <a:spcPct val="160000"/>
              </a:lnSpc>
              <a:buNone/>
            </a:pPr>
            <a:r>
              <a:rPr lang="en-AU" sz="2000" dirty="0">
                <a:solidFill>
                  <a:schemeClr val="tx2"/>
                </a:solidFill>
              </a:rPr>
              <a:t>Foods from this food group fall into 6 categories. </a:t>
            </a:r>
          </a:p>
          <a:p>
            <a:pPr marL="0" indent="0" algn="l">
              <a:lnSpc>
                <a:spcPct val="160000"/>
              </a:lnSpc>
              <a:buNone/>
            </a:pPr>
            <a:r>
              <a:rPr lang="en-AU" sz="2000" b="1" dirty="0">
                <a:solidFill>
                  <a:schemeClr val="tx2"/>
                </a:solidFill>
              </a:rPr>
              <a:t>Lean meats </a:t>
            </a:r>
            <a:r>
              <a:rPr lang="en-AU" sz="2000" dirty="0">
                <a:solidFill>
                  <a:schemeClr val="tx2"/>
                </a:solidFill>
              </a:rPr>
              <a:t>- </a:t>
            </a:r>
            <a:r>
              <a:rPr lang="en-AU" sz="2000" dirty="0">
                <a:solidFill>
                  <a:schemeClr val="accent1">
                    <a:lumMod val="75000"/>
                  </a:schemeClr>
                </a:solidFill>
              </a:rPr>
              <a:t>Beef, lamb, veal, pork, kangaroo</a:t>
            </a:r>
          </a:p>
          <a:p>
            <a:pPr marL="0" indent="0" algn="l">
              <a:lnSpc>
                <a:spcPct val="160000"/>
              </a:lnSpc>
              <a:buNone/>
            </a:pPr>
            <a:r>
              <a:rPr lang="en-AU" sz="2000" b="1" dirty="0">
                <a:solidFill>
                  <a:schemeClr val="tx2"/>
                </a:solidFill>
              </a:rPr>
              <a:t>Poultry</a:t>
            </a:r>
            <a:r>
              <a:rPr lang="en-AU" sz="2000" dirty="0">
                <a:solidFill>
                  <a:schemeClr val="tx2"/>
                </a:solidFill>
              </a:rPr>
              <a:t> - </a:t>
            </a:r>
            <a:r>
              <a:rPr lang="en-AU" sz="2000" dirty="0">
                <a:solidFill>
                  <a:schemeClr val="accent1">
                    <a:lumMod val="75000"/>
                  </a:schemeClr>
                </a:solidFill>
              </a:rPr>
              <a:t>Chicken, turkey, duck, emu, goose</a:t>
            </a:r>
          </a:p>
          <a:p>
            <a:pPr marL="0" indent="0">
              <a:lnSpc>
                <a:spcPct val="160000"/>
              </a:lnSpc>
              <a:buNone/>
            </a:pPr>
            <a:r>
              <a:rPr lang="en-AU" sz="2000" b="1" dirty="0">
                <a:solidFill>
                  <a:schemeClr val="tx2"/>
                </a:solidFill>
              </a:rPr>
              <a:t>Fish and seafood </a:t>
            </a:r>
            <a:r>
              <a:rPr lang="en-AU" sz="2000" dirty="0">
                <a:solidFill>
                  <a:schemeClr val="tx2"/>
                </a:solidFill>
              </a:rPr>
              <a:t>- </a:t>
            </a:r>
            <a:r>
              <a:rPr lang="en-AU" sz="2000" dirty="0">
                <a:solidFill>
                  <a:schemeClr val="accent1">
                    <a:lumMod val="75000"/>
                  </a:schemeClr>
                </a:solidFill>
              </a:rPr>
              <a:t>Fish, prawns, crab, lobster, mussels, oysters, scallops, clams</a:t>
            </a:r>
          </a:p>
          <a:p>
            <a:pPr marL="0" indent="0">
              <a:lnSpc>
                <a:spcPct val="160000"/>
              </a:lnSpc>
              <a:buNone/>
            </a:pPr>
            <a:r>
              <a:rPr lang="en-AU" sz="2000" b="1" dirty="0">
                <a:solidFill>
                  <a:schemeClr val="tx2"/>
                </a:solidFill>
              </a:rPr>
              <a:t>Eggs</a:t>
            </a:r>
            <a:r>
              <a:rPr lang="en-AU" sz="2000" dirty="0">
                <a:solidFill>
                  <a:schemeClr val="tx2"/>
                </a:solidFill>
              </a:rPr>
              <a:t> - </a:t>
            </a:r>
            <a:r>
              <a:rPr lang="en-AU" sz="2000" dirty="0">
                <a:solidFill>
                  <a:schemeClr val="accent1">
                    <a:lumMod val="75000"/>
                  </a:schemeClr>
                </a:solidFill>
              </a:rPr>
              <a:t>Chicken eggs, duck eggs</a:t>
            </a:r>
          </a:p>
          <a:p>
            <a:pPr marL="0" indent="0">
              <a:lnSpc>
                <a:spcPct val="160000"/>
              </a:lnSpc>
              <a:buNone/>
            </a:pPr>
            <a:r>
              <a:rPr lang="en-AU" sz="2000" b="1" dirty="0">
                <a:solidFill>
                  <a:schemeClr val="tx2"/>
                </a:solidFill>
              </a:rPr>
              <a:t>Nuts and seeds </a:t>
            </a:r>
            <a:r>
              <a:rPr lang="en-AU" sz="2000" dirty="0">
                <a:solidFill>
                  <a:schemeClr val="tx2"/>
                </a:solidFill>
              </a:rPr>
              <a:t>- </a:t>
            </a:r>
            <a:r>
              <a:rPr lang="en-AU" sz="2000" dirty="0">
                <a:solidFill>
                  <a:schemeClr val="accent1">
                    <a:lumMod val="75000"/>
                  </a:schemeClr>
                </a:solidFill>
              </a:rPr>
              <a:t>Almonds, pine nuts, walnut, macadamia, hazelnut, cashew, peanut, nut spreads, pumpkin seeds, sesame  seeds, sunflower seeds, brazil nuts</a:t>
            </a:r>
          </a:p>
          <a:p>
            <a:pPr marL="0" indent="0">
              <a:lnSpc>
                <a:spcPct val="160000"/>
              </a:lnSpc>
              <a:buNone/>
            </a:pPr>
            <a:r>
              <a:rPr lang="en-AU" sz="2000" b="1" dirty="0">
                <a:solidFill>
                  <a:schemeClr val="tx2"/>
                </a:solidFill>
              </a:rPr>
              <a:t>Legumes/beans </a:t>
            </a:r>
            <a:r>
              <a:rPr lang="en-AU" sz="2000" dirty="0">
                <a:solidFill>
                  <a:schemeClr val="tx2"/>
                </a:solidFill>
              </a:rPr>
              <a:t>- </a:t>
            </a:r>
            <a:r>
              <a:rPr lang="en-AU" sz="2000" dirty="0">
                <a:solidFill>
                  <a:schemeClr val="accent1">
                    <a:lumMod val="75000"/>
                  </a:schemeClr>
                </a:solidFill>
              </a:rPr>
              <a:t>All beans, lentils, chickpeas, split peas, tofu.</a:t>
            </a:r>
          </a:p>
          <a:p>
            <a:pPr marL="0" indent="0">
              <a:lnSpc>
                <a:spcPct val="160000"/>
              </a:lnSpc>
              <a:buNone/>
            </a:pPr>
            <a:endParaRPr lang="en-AU" dirty="0"/>
          </a:p>
          <a:p>
            <a:endParaRPr lang="en-AU" dirty="0"/>
          </a:p>
        </p:txBody>
      </p:sp>
    </p:spTree>
    <p:extLst>
      <p:ext uri="{BB962C8B-B14F-4D97-AF65-F5344CB8AC3E}">
        <p14:creationId xmlns:p14="http://schemas.microsoft.com/office/powerpoint/2010/main" val="61033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207576F-A4EE-47D5-AD75-BE4294205277}"/>
              </a:ext>
            </a:extLst>
          </p:cNvPr>
          <p:cNvSpPr>
            <a:spLocks noGrp="1"/>
          </p:cNvSpPr>
          <p:nvPr>
            <p:ph type="body" sz="half" idx="2"/>
          </p:nvPr>
        </p:nvSpPr>
        <p:spPr>
          <a:xfrm>
            <a:off x="513112" y="1161798"/>
            <a:ext cx="5430488" cy="3505200"/>
          </a:xfrm>
        </p:spPr>
        <p:txBody>
          <a:bodyPr>
            <a:normAutofit/>
          </a:bodyPr>
          <a:lstStyle/>
          <a:p>
            <a:pPr algn="l">
              <a:lnSpc>
                <a:spcPct val="250000"/>
              </a:lnSpc>
            </a:pPr>
            <a:r>
              <a:rPr lang="en-AU" sz="2400" dirty="0">
                <a:solidFill>
                  <a:schemeClr val="tx1"/>
                </a:solidFill>
              </a:rPr>
              <a:t>Maintenance: 1 – 1.4 grams/kg/</a:t>
            </a:r>
            <a:r>
              <a:rPr lang="en-AU" sz="2400" dirty="0" err="1">
                <a:solidFill>
                  <a:schemeClr val="tx1"/>
                </a:solidFill>
              </a:rPr>
              <a:t>bw</a:t>
            </a:r>
            <a:r>
              <a:rPr lang="en-AU" sz="2400" dirty="0">
                <a:solidFill>
                  <a:schemeClr val="tx1"/>
                </a:solidFill>
              </a:rPr>
              <a:t>/day</a:t>
            </a:r>
          </a:p>
          <a:p>
            <a:pPr algn="l">
              <a:lnSpc>
                <a:spcPct val="250000"/>
              </a:lnSpc>
            </a:pPr>
            <a:r>
              <a:rPr lang="en-AU" sz="2400" dirty="0">
                <a:solidFill>
                  <a:schemeClr val="tx1"/>
                </a:solidFill>
              </a:rPr>
              <a:t>Building muscle: 2- 2.5 grams/kg/</a:t>
            </a:r>
            <a:r>
              <a:rPr lang="en-AU" sz="2400" dirty="0" err="1">
                <a:solidFill>
                  <a:schemeClr val="tx1"/>
                </a:solidFill>
              </a:rPr>
              <a:t>bw</a:t>
            </a:r>
            <a:r>
              <a:rPr lang="en-AU" sz="2400" dirty="0">
                <a:solidFill>
                  <a:schemeClr val="tx1"/>
                </a:solidFill>
              </a:rPr>
              <a:t>/day </a:t>
            </a:r>
          </a:p>
          <a:p>
            <a:pPr algn="l">
              <a:lnSpc>
                <a:spcPct val="250000"/>
              </a:lnSpc>
            </a:pPr>
            <a:r>
              <a:rPr lang="en-AU" sz="2400" dirty="0">
                <a:solidFill>
                  <a:schemeClr val="tx1"/>
                </a:solidFill>
              </a:rPr>
              <a:t>Fat loss: 2.2 grams/kg/</a:t>
            </a:r>
            <a:r>
              <a:rPr lang="en-AU" sz="2400" dirty="0" err="1">
                <a:solidFill>
                  <a:schemeClr val="tx1"/>
                </a:solidFill>
              </a:rPr>
              <a:t>bw</a:t>
            </a:r>
            <a:r>
              <a:rPr lang="en-AU" sz="2400" dirty="0">
                <a:solidFill>
                  <a:schemeClr val="tx1"/>
                </a:solidFill>
              </a:rPr>
              <a:t>/day</a:t>
            </a:r>
          </a:p>
        </p:txBody>
      </p:sp>
      <p:sp>
        <p:nvSpPr>
          <p:cNvPr id="3" name="Title 2">
            <a:extLst>
              <a:ext uri="{FF2B5EF4-FFF2-40B4-BE49-F238E27FC236}">
                <a16:creationId xmlns:a16="http://schemas.microsoft.com/office/drawing/2014/main" id="{820206C5-10AD-48B6-AC26-3F2F857DEC19}"/>
              </a:ext>
            </a:extLst>
          </p:cNvPr>
          <p:cNvSpPr>
            <a:spLocks noGrp="1"/>
          </p:cNvSpPr>
          <p:nvPr>
            <p:ph type="title"/>
          </p:nvPr>
        </p:nvSpPr>
        <p:spPr>
          <a:xfrm>
            <a:off x="457200" y="274638"/>
            <a:ext cx="6172200" cy="742238"/>
          </a:xfrm>
        </p:spPr>
        <p:txBody>
          <a:bodyPr>
            <a:normAutofit/>
          </a:bodyPr>
          <a:lstStyle/>
          <a:p>
            <a:r>
              <a:rPr lang="en-AU" sz="4400" b="1" dirty="0"/>
              <a:t>Protein: How Much? </a:t>
            </a:r>
          </a:p>
        </p:txBody>
      </p:sp>
      <p:pic>
        <p:nvPicPr>
          <p:cNvPr id="5" name="Logo">
            <a:extLst>
              <a:ext uri="{FF2B5EF4-FFF2-40B4-BE49-F238E27FC236}">
                <a16:creationId xmlns:a16="http://schemas.microsoft.com/office/drawing/2014/main" id="{D14B293C-AA81-48FC-9816-44A8C15F2A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4517" y="163141"/>
            <a:ext cx="1216492" cy="657765"/>
          </a:xfrm>
          <a:prstGeom prst="rect">
            <a:avLst/>
          </a:prstGeom>
        </p:spPr>
      </p:pic>
      <p:pic>
        <p:nvPicPr>
          <p:cNvPr id="9" name="Picture 8">
            <a:extLst>
              <a:ext uri="{FF2B5EF4-FFF2-40B4-BE49-F238E27FC236}">
                <a16:creationId xmlns:a16="http://schemas.microsoft.com/office/drawing/2014/main" id="{44A5FFB5-7570-4491-AB89-F06FCD4274C7}"/>
              </a:ext>
            </a:extLst>
          </p:cNvPr>
          <p:cNvPicPr>
            <a:picLocks noChangeAspect="1"/>
          </p:cNvPicPr>
          <p:nvPr/>
        </p:nvPicPr>
        <p:blipFill>
          <a:blip r:embed="rId3">
            <a:duotone>
              <a:schemeClr val="accent2">
                <a:shade val="45000"/>
                <a:satMod val="135000"/>
              </a:schemeClr>
              <a:prstClr val="white"/>
            </a:duotone>
          </a:blip>
          <a:stretch>
            <a:fillRect/>
          </a:stretch>
        </p:blipFill>
        <p:spPr>
          <a:xfrm>
            <a:off x="5625196" y="797258"/>
            <a:ext cx="3676461" cy="3269802"/>
          </a:xfrm>
          <a:prstGeom prst="rect">
            <a:avLst/>
          </a:prstGeom>
        </p:spPr>
      </p:pic>
      <p:pic>
        <p:nvPicPr>
          <p:cNvPr id="2" name="Picture 1">
            <a:extLst>
              <a:ext uri="{FF2B5EF4-FFF2-40B4-BE49-F238E27FC236}">
                <a16:creationId xmlns:a16="http://schemas.microsoft.com/office/drawing/2014/main" id="{7E237CCF-6C1D-4852-970F-D531A1DB869F}"/>
              </a:ext>
            </a:extLst>
          </p:cNvPr>
          <p:cNvPicPr>
            <a:picLocks noChangeAspect="1"/>
          </p:cNvPicPr>
          <p:nvPr/>
        </p:nvPicPr>
        <p:blipFill>
          <a:blip r:embed="rId4"/>
          <a:stretch>
            <a:fillRect/>
          </a:stretch>
        </p:blipFill>
        <p:spPr>
          <a:xfrm>
            <a:off x="6361634" y="4525194"/>
            <a:ext cx="2619375" cy="1685925"/>
          </a:xfrm>
          <a:prstGeom prst="rect">
            <a:avLst/>
          </a:prstGeom>
        </p:spPr>
      </p:pic>
      <p:pic>
        <p:nvPicPr>
          <p:cNvPr id="6" name="Picture 5">
            <a:extLst>
              <a:ext uri="{FF2B5EF4-FFF2-40B4-BE49-F238E27FC236}">
                <a16:creationId xmlns:a16="http://schemas.microsoft.com/office/drawing/2014/main" id="{8464380A-3BB9-4328-8B58-F8B379452A40}"/>
              </a:ext>
            </a:extLst>
          </p:cNvPr>
          <p:cNvPicPr>
            <a:picLocks noChangeAspect="1"/>
          </p:cNvPicPr>
          <p:nvPr/>
        </p:nvPicPr>
        <p:blipFill>
          <a:blip r:embed="rId5"/>
          <a:stretch>
            <a:fillRect/>
          </a:stretch>
        </p:blipFill>
        <p:spPr>
          <a:xfrm>
            <a:off x="200025" y="4525195"/>
            <a:ext cx="2714625" cy="1685925"/>
          </a:xfrm>
          <a:prstGeom prst="rect">
            <a:avLst/>
          </a:prstGeom>
        </p:spPr>
      </p:pic>
      <p:pic>
        <p:nvPicPr>
          <p:cNvPr id="8" name="Picture 7">
            <a:extLst>
              <a:ext uri="{FF2B5EF4-FFF2-40B4-BE49-F238E27FC236}">
                <a16:creationId xmlns:a16="http://schemas.microsoft.com/office/drawing/2014/main" id="{EE00EF6C-0881-4B65-970E-CCF9ED1E5343}"/>
              </a:ext>
            </a:extLst>
          </p:cNvPr>
          <p:cNvPicPr>
            <a:picLocks noChangeAspect="1"/>
          </p:cNvPicPr>
          <p:nvPr/>
        </p:nvPicPr>
        <p:blipFill>
          <a:blip r:embed="rId6"/>
          <a:stretch>
            <a:fillRect/>
          </a:stretch>
        </p:blipFill>
        <p:spPr>
          <a:xfrm>
            <a:off x="3123667" y="4525194"/>
            <a:ext cx="3028950" cy="1685925"/>
          </a:xfrm>
          <a:prstGeom prst="rect">
            <a:avLst/>
          </a:prstGeom>
        </p:spPr>
      </p:pic>
    </p:spTree>
    <p:extLst>
      <p:ext uri="{BB962C8B-B14F-4D97-AF65-F5344CB8AC3E}">
        <p14:creationId xmlns:p14="http://schemas.microsoft.com/office/powerpoint/2010/main" val="156001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5A79E-C412-49D7-A377-BB729547FD3D}"/>
              </a:ext>
            </a:extLst>
          </p:cNvPr>
          <p:cNvSpPr>
            <a:spLocks noGrp="1"/>
          </p:cNvSpPr>
          <p:nvPr>
            <p:ph type="title"/>
          </p:nvPr>
        </p:nvSpPr>
        <p:spPr>
          <a:xfrm>
            <a:off x="838200" y="296637"/>
            <a:ext cx="2286000" cy="792162"/>
          </a:xfrm>
        </p:spPr>
        <p:txBody>
          <a:bodyPr>
            <a:normAutofit/>
          </a:bodyPr>
          <a:lstStyle/>
          <a:p>
            <a:r>
              <a:rPr lang="en-AU" sz="4400" b="1" dirty="0"/>
              <a:t>Fats</a:t>
            </a:r>
          </a:p>
        </p:txBody>
      </p:sp>
      <p:sp>
        <p:nvSpPr>
          <p:cNvPr id="3" name="Content Placeholder 2">
            <a:extLst>
              <a:ext uri="{FF2B5EF4-FFF2-40B4-BE49-F238E27FC236}">
                <a16:creationId xmlns:a16="http://schemas.microsoft.com/office/drawing/2014/main" id="{CF44ABD4-AB35-4E4D-90B9-66F6700EE1FF}"/>
              </a:ext>
            </a:extLst>
          </p:cNvPr>
          <p:cNvSpPr>
            <a:spLocks noGrp="1"/>
          </p:cNvSpPr>
          <p:nvPr>
            <p:ph idx="1"/>
          </p:nvPr>
        </p:nvSpPr>
        <p:spPr>
          <a:xfrm>
            <a:off x="457200" y="1219200"/>
            <a:ext cx="8458200" cy="4906963"/>
          </a:xfrm>
        </p:spPr>
        <p:txBody>
          <a:bodyPr/>
          <a:lstStyle/>
          <a:p>
            <a:pPr marL="342900" indent="-342900">
              <a:lnSpc>
                <a:spcPct val="150000"/>
              </a:lnSpc>
              <a:buClr>
                <a:schemeClr val="accent2"/>
              </a:buClr>
              <a:buSzPct val="90000"/>
              <a:buFont typeface="Wingdings" panose="05000000000000000000" pitchFamily="2" charset="2"/>
              <a:buChar char="ü"/>
            </a:pPr>
            <a:r>
              <a:rPr lang="en-AU" sz="2400" dirty="0">
                <a:solidFill>
                  <a:schemeClr val="tx1"/>
                </a:solidFill>
              </a:rPr>
              <a:t>Crucial to good health (cell membranes)</a:t>
            </a:r>
          </a:p>
          <a:p>
            <a:pPr marL="342900" indent="-342900">
              <a:lnSpc>
                <a:spcPct val="150000"/>
              </a:lnSpc>
              <a:buClr>
                <a:schemeClr val="accent2"/>
              </a:buClr>
              <a:buSzPct val="90000"/>
              <a:buFont typeface="Wingdings" panose="05000000000000000000" pitchFamily="2" charset="2"/>
              <a:buChar char="ü"/>
            </a:pPr>
            <a:r>
              <a:rPr lang="en-AU" sz="2400" dirty="0">
                <a:solidFill>
                  <a:schemeClr val="tx1"/>
                </a:solidFill>
              </a:rPr>
              <a:t>Needed to absorb vitamins and anti-oxidants</a:t>
            </a:r>
          </a:p>
          <a:p>
            <a:pPr marL="342900" indent="-342900">
              <a:lnSpc>
                <a:spcPct val="150000"/>
              </a:lnSpc>
              <a:buClr>
                <a:schemeClr val="accent2"/>
              </a:buClr>
              <a:buSzPct val="90000"/>
              <a:buFont typeface="Wingdings" panose="05000000000000000000" pitchFamily="2" charset="2"/>
              <a:buChar char="ü"/>
            </a:pPr>
            <a:r>
              <a:rPr lang="en-AU" sz="2400" dirty="0">
                <a:solidFill>
                  <a:schemeClr val="tx1"/>
                </a:solidFill>
              </a:rPr>
              <a:t>Omega 3 fatty acids are ESSENTIAL for brain function and as a natural inflammatory</a:t>
            </a:r>
          </a:p>
          <a:p>
            <a:pPr marL="342900" indent="-342900">
              <a:lnSpc>
                <a:spcPct val="150000"/>
              </a:lnSpc>
              <a:buClr>
                <a:schemeClr val="accent2"/>
              </a:buClr>
              <a:buSzPct val="90000"/>
              <a:buFont typeface="Wingdings" panose="05000000000000000000" pitchFamily="2" charset="2"/>
              <a:buChar char="ü"/>
            </a:pPr>
            <a:r>
              <a:rPr lang="en-AU" sz="2400" dirty="0">
                <a:solidFill>
                  <a:schemeClr val="tx1"/>
                </a:solidFill>
              </a:rPr>
              <a:t>Needed for cellular repair of joints, organs, skin and hair</a:t>
            </a:r>
          </a:p>
          <a:p>
            <a:pPr marL="342900" indent="-342900">
              <a:lnSpc>
                <a:spcPct val="150000"/>
              </a:lnSpc>
              <a:buClr>
                <a:schemeClr val="accent2"/>
              </a:buClr>
              <a:buSzPct val="90000"/>
              <a:buFont typeface="Wingdings" panose="05000000000000000000" pitchFamily="2" charset="2"/>
              <a:buChar char="ü"/>
            </a:pPr>
            <a:r>
              <a:rPr lang="en-AU" sz="2400" dirty="0">
                <a:solidFill>
                  <a:schemeClr val="tx1"/>
                </a:solidFill>
              </a:rPr>
              <a:t>Promotes satiety</a:t>
            </a:r>
          </a:p>
          <a:p>
            <a:pPr marL="342900" indent="-342900">
              <a:lnSpc>
                <a:spcPct val="150000"/>
              </a:lnSpc>
              <a:buClr>
                <a:schemeClr val="accent2"/>
              </a:buClr>
              <a:buSzPct val="90000"/>
              <a:buFont typeface="Wingdings" panose="05000000000000000000" pitchFamily="2" charset="2"/>
              <a:buChar char="ü"/>
            </a:pPr>
            <a:r>
              <a:rPr lang="en-AU" sz="2400" dirty="0">
                <a:solidFill>
                  <a:schemeClr val="tx1"/>
                </a:solidFill>
              </a:rPr>
              <a:t>Regulates blood sugars</a:t>
            </a:r>
          </a:p>
          <a:p>
            <a:pPr>
              <a:lnSpc>
                <a:spcPct val="150000"/>
              </a:lnSpc>
              <a:buClr>
                <a:schemeClr val="accent3"/>
              </a:buClr>
            </a:pPr>
            <a:endParaRPr lang="en-AU" dirty="0">
              <a:solidFill>
                <a:srgbClr val="00B050"/>
              </a:solidFill>
            </a:endParaRPr>
          </a:p>
          <a:p>
            <a:pPr>
              <a:buClr>
                <a:schemeClr val="accent3"/>
              </a:buClr>
            </a:pPr>
            <a:endParaRPr lang="en-AU" dirty="0">
              <a:solidFill>
                <a:srgbClr val="00B050"/>
              </a:solidFill>
            </a:endParaRPr>
          </a:p>
        </p:txBody>
      </p:sp>
      <p:pic>
        <p:nvPicPr>
          <p:cNvPr id="5" name="Picture 4">
            <a:extLst>
              <a:ext uri="{FF2B5EF4-FFF2-40B4-BE49-F238E27FC236}">
                <a16:creationId xmlns:a16="http://schemas.microsoft.com/office/drawing/2014/main" id="{CB1551B4-DC43-49A2-B248-E2D09FAE7D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484" y="4762666"/>
            <a:ext cx="3725916" cy="1919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Logo">
            <a:extLst>
              <a:ext uri="{FF2B5EF4-FFF2-40B4-BE49-F238E27FC236}">
                <a16:creationId xmlns:a16="http://schemas.microsoft.com/office/drawing/2014/main" id="{EC8160F7-1674-423A-9012-2A5417021F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5917" y="266470"/>
            <a:ext cx="1379483" cy="745895"/>
          </a:xfrm>
          <a:prstGeom prst="rect">
            <a:avLst/>
          </a:prstGeom>
        </p:spPr>
      </p:pic>
    </p:spTree>
    <p:extLst>
      <p:ext uri="{BB962C8B-B14F-4D97-AF65-F5344CB8AC3E}">
        <p14:creationId xmlns:p14="http://schemas.microsoft.com/office/powerpoint/2010/main" val="103054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2C4BE2-0640-4865-8247-81F2ED12D8FA}"/>
              </a:ext>
            </a:extLst>
          </p:cNvPr>
          <p:cNvSpPr>
            <a:spLocks noGrp="1"/>
          </p:cNvSpPr>
          <p:nvPr>
            <p:ph type="body" sz="half" idx="2"/>
          </p:nvPr>
        </p:nvSpPr>
        <p:spPr>
          <a:xfrm>
            <a:off x="5207795" y="3542725"/>
            <a:ext cx="3733800" cy="2773362"/>
          </a:xfrm>
        </p:spPr>
        <p:txBody>
          <a:bodyPr>
            <a:normAutofit/>
          </a:bodyPr>
          <a:lstStyle/>
          <a:p>
            <a:pPr>
              <a:lnSpc>
                <a:spcPct val="100000"/>
              </a:lnSpc>
            </a:pPr>
            <a:r>
              <a:rPr lang="en-AU" sz="3600" dirty="0">
                <a:solidFill>
                  <a:schemeClr val="tx2"/>
                </a:solidFill>
              </a:rPr>
              <a:t>Omega 3 sources = </a:t>
            </a:r>
          </a:p>
          <a:p>
            <a:pPr>
              <a:lnSpc>
                <a:spcPct val="100000"/>
              </a:lnSpc>
            </a:pPr>
            <a:r>
              <a:rPr lang="en-AU" sz="3600" dirty="0">
                <a:solidFill>
                  <a:schemeClr val="tx2"/>
                </a:solidFill>
              </a:rPr>
              <a:t>Walnuts, salmon, tuna, flaxseed</a:t>
            </a:r>
          </a:p>
          <a:p>
            <a:pPr>
              <a:lnSpc>
                <a:spcPct val="100000"/>
              </a:lnSpc>
            </a:pPr>
            <a:r>
              <a:rPr lang="en-AU" sz="3600" dirty="0">
                <a:solidFill>
                  <a:schemeClr val="tx2"/>
                </a:solidFill>
              </a:rPr>
              <a:t>Chia seeds </a:t>
            </a:r>
          </a:p>
        </p:txBody>
      </p:sp>
      <p:sp>
        <p:nvSpPr>
          <p:cNvPr id="3" name="Title 2">
            <a:extLst>
              <a:ext uri="{FF2B5EF4-FFF2-40B4-BE49-F238E27FC236}">
                <a16:creationId xmlns:a16="http://schemas.microsoft.com/office/drawing/2014/main" id="{820206C5-10AD-48B6-AC26-3F2F857DEC19}"/>
              </a:ext>
            </a:extLst>
          </p:cNvPr>
          <p:cNvSpPr>
            <a:spLocks noGrp="1"/>
          </p:cNvSpPr>
          <p:nvPr>
            <p:ph type="title"/>
          </p:nvPr>
        </p:nvSpPr>
        <p:spPr>
          <a:xfrm>
            <a:off x="457200" y="274638"/>
            <a:ext cx="6172200" cy="750121"/>
          </a:xfrm>
        </p:spPr>
        <p:txBody>
          <a:bodyPr>
            <a:normAutofit/>
          </a:bodyPr>
          <a:lstStyle/>
          <a:p>
            <a:r>
              <a:rPr lang="en-AU" sz="4400" b="1" dirty="0"/>
              <a:t>Examples: </a:t>
            </a:r>
          </a:p>
        </p:txBody>
      </p:sp>
      <p:sp>
        <p:nvSpPr>
          <p:cNvPr id="5" name="Text Placeholder 1">
            <a:extLst>
              <a:ext uri="{FF2B5EF4-FFF2-40B4-BE49-F238E27FC236}">
                <a16:creationId xmlns:a16="http://schemas.microsoft.com/office/drawing/2014/main" id="{D9CEEDFE-95AA-4CFD-AE44-E67158433DF2}"/>
              </a:ext>
            </a:extLst>
          </p:cNvPr>
          <p:cNvSpPr txBox="1">
            <a:spLocks/>
          </p:cNvSpPr>
          <p:nvPr/>
        </p:nvSpPr>
        <p:spPr>
          <a:xfrm>
            <a:off x="152400" y="1451797"/>
            <a:ext cx="5042338" cy="4751934"/>
          </a:xfrm>
          <a:prstGeom prst="rect">
            <a:avLst/>
          </a:prstGeom>
        </p:spPr>
        <p:txBody>
          <a:bodyPr vert="horz" lIns="91440" tIns="45720" rIns="91440" bIns="45720" rtlCol="0">
            <a:normAutofit/>
          </a:bodyPr>
          <a:lstStyle>
            <a:lvl1pPr marL="0" indent="0" algn="ctr" defTabSz="914400" rtl="0" eaLnBrk="1" latinLnBrk="0" hangingPunct="1">
              <a:lnSpc>
                <a:spcPts val="1600"/>
              </a:lnSpc>
              <a:spcBef>
                <a:spcPct val="20000"/>
              </a:spcBef>
              <a:buFontTx/>
              <a:buNone/>
              <a:defRPr sz="1400" kern="1200">
                <a:solidFill>
                  <a:schemeClr val="bg1"/>
                </a:solidFill>
                <a:latin typeface="+mn-lt"/>
                <a:ea typeface="+mn-ea"/>
                <a:cs typeface="+mn-cs"/>
              </a:defRPr>
            </a:lvl1pPr>
            <a:lvl2pPr marL="457200" indent="0" algn="l" defTabSz="914400" rtl="0" eaLnBrk="1" latinLnBrk="0" hangingPunct="1">
              <a:spcBef>
                <a:spcPct val="20000"/>
              </a:spcBef>
              <a:buFontTx/>
              <a:buNone/>
              <a:defRPr sz="1200" kern="1200">
                <a:solidFill>
                  <a:schemeClr val="tx1">
                    <a:lumMod val="95000"/>
                    <a:lumOff val="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tx1">
                    <a:lumMod val="95000"/>
                    <a:lumOff val="5000"/>
                  </a:schemeClr>
                </a:solidFill>
                <a:latin typeface="+mn-lt"/>
                <a:ea typeface="+mn-ea"/>
                <a:cs typeface="+mn-cs"/>
              </a:defRPr>
            </a:lvl3pPr>
            <a:lvl4pPr marL="1371600" indent="0" algn="l" defTabSz="914400" rtl="0" eaLnBrk="1" latinLnBrk="0" hangingPunct="1">
              <a:spcBef>
                <a:spcPct val="20000"/>
              </a:spcBef>
              <a:buFontTx/>
              <a:buNone/>
              <a:defRPr sz="900" kern="1200">
                <a:solidFill>
                  <a:schemeClr val="tx1">
                    <a:lumMod val="95000"/>
                    <a:lumOff val="5000"/>
                  </a:schemeClr>
                </a:solidFill>
                <a:latin typeface="+mn-lt"/>
                <a:ea typeface="+mn-ea"/>
                <a:cs typeface="+mn-cs"/>
              </a:defRPr>
            </a:lvl4pPr>
            <a:lvl5pPr marL="1828800" indent="0" algn="l" defTabSz="914400" rtl="0" eaLnBrk="1" latinLnBrk="0" hangingPunct="1">
              <a:spcBef>
                <a:spcPct val="20000"/>
              </a:spcBef>
              <a:buFontTx/>
              <a:buNone/>
              <a:defRPr sz="900" kern="1200">
                <a:solidFill>
                  <a:schemeClr val="tx1">
                    <a:lumMod val="95000"/>
                    <a:lumOff val="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nSpc>
                <a:spcPct val="100000"/>
              </a:lnSpc>
            </a:pPr>
            <a:r>
              <a:rPr lang="en-AU" sz="4600" dirty="0">
                <a:solidFill>
                  <a:schemeClr val="accent2">
                    <a:lumMod val="75000"/>
                  </a:schemeClr>
                </a:solidFill>
              </a:rPr>
              <a:t>Pecans, almonds, walnuts</a:t>
            </a:r>
          </a:p>
          <a:p>
            <a:pPr>
              <a:lnSpc>
                <a:spcPct val="100000"/>
              </a:lnSpc>
            </a:pPr>
            <a:r>
              <a:rPr lang="en-AU" sz="4600" dirty="0">
                <a:solidFill>
                  <a:schemeClr val="accent2">
                    <a:lumMod val="75000"/>
                  </a:schemeClr>
                </a:solidFill>
              </a:rPr>
              <a:t>Natural nut butters</a:t>
            </a:r>
          </a:p>
          <a:p>
            <a:pPr>
              <a:lnSpc>
                <a:spcPct val="100000"/>
              </a:lnSpc>
            </a:pPr>
            <a:r>
              <a:rPr lang="en-AU" sz="4600" dirty="0">
                <a:solidFill>
                  <a:schemeClr val="accent2">
                    <a:lumMod val="75000"/>
                  </a:schemeClr>
                </a:solidFill>
              </a:rPr>
              <a:t>Olive oil</a:t>
            </a:r>
          </a:p>
          <a:p>
            <a:pPr>
              <a:lnSpc>
                <a:spcPct val="100000"/>
              </a:lnSpc>
            </a:pPr>
            <a:r>
              <a:rPr lang="en-AU" sz="4600" dirty="0">
                <a:solidFill>
                  <a:schemeClr val="accent2">
                    <a:lumMod val="75000"/>
                  </a:schemeClr>
                </a:solidFill>
              </a:rPr>
              <a:t>Avocado</a:t>
            </a:r>
          </a:p>
          <a:p>
            <a:pPr>
              <a:lnSpc>
                <a:spcPct val="100000"/>
              </a:lnSpc>
            </a:pPr>
            <a:r>
              <a:rPr lang="en-AU" sz="3600" dirty="0">
                <a:solidFill>
                  <a:schemeClr val="accent3"/>
                </a:solidFill>
              </a:rPr>
              <a:t> </a:t>
            </a:r>
          </a:p>
        </p:txBody>
      </p:sp>
      <p:pic>
        <p:nvPicPr>
          <p:cNvPr id="6" name="Logo">
            <a:extLst>
              <a:ext uri="{FF2B5EF4-FFF2-40B4-BE49-F238E27FC236}">
                <a16:creationId xmlns:a16="http://schemas.microsoft.com/office/drawing/2014/main" id="{2987738C-BB7C-4CCB-8243-5ACAE25F39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05" y="5602013"/>
            <a:ext cx="1550195" cy="838200"/>
          </a:xfrm>
          <a:prstGeom prst="rect">
            <a:avLst/>
          </a:prstGeom>
        </p:spPr>
      </p:pic>
      <p:pic>
        <p:nvPicPr>
          <p:cNvPr id="8" name="Picture 7">
            <a:extLst>
              <a:ext uri="{FF2B5EF4-FFF2-40B4-BE49-F238E27FC236}">
                <a16:creationId xmlns:a16="http://schemas.microsoft.com/office/drawing/2014/main" id="{6BC2ACCD-90A8-4B63-8E57-2F5178661E25}"/>
              </a:ext>
            </a:extLst>
          </p:cNvPr>
          <p:cNvPicPr>
            <a:picLocks noChangeAspect="1"/>
          </p:cNvPicPr>
          <p:nvPr/>
        </p:nvPicPr>
        <p:blipFill>
          <a:blip r:embed="rId4"/>
          <a:stretch>
            <a:fillRect/>
          </a:stretch>
        </p:blipFill>
        <p:spPr>
          <a:xfrm rot="20123909">
            <a:off x="5098518" y="800008"/>
            <a:ext cx="3503163" cy="1888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81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5A79E-C412-49D7-A377-BB729547FD3D}"/>
              </a:ext>
            </a:extLst>
          </p:cNvPr>
          <p:cNvSpPr>
            <a:spLocks noGrp="1"/>
          </p:cNvSpPr>
          <p:nvPr>
            <p:ph type="title"/>
          </p:nvPr>
        </p:nvSpPr>
        <p:spPr>
          <a:xfrm>
            <a:off x="457200" y="523789"/>
            <a:ext cx="6347713" cy="556149"/>
          </a:xfrm>
        </p:spPr>
        <p:txBody>
          <a:bodyPr>
            <a:noAutofit/>
          </a:bodyPr>
          <a:lstStyle/>
          <a:p>
            <a:r>
              <a:rPr lang="en-AU" sz="4400" b="1" dirty="0"/>
              <a:t>Water &amp; Hydration</a:t>
            </a:r>
          </a:p>
        </p:txBody>
      </p:sp>
      <p:pic>
        <p:nvPicPr>
          <p:cNvPr id="5" name="Content Placeholder 4">
            <a:extLst>
              <a:ext uri="{FF2B5EF4-FFF2-40B4-BE49-F238E27FC236}">
                <a16:creationId xmlns:a16="http://schemas.microsoft.com/office/drawing/2014/main" id="{EDF6AE8C-7DDB-4CA9-B7F0-13ED3D0876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5600" y="1905000"/>
            <a:ext cx="1980819" cy="3429000"/>
          </a:xfrm>
        </p:spPr>
      </p:pic>
      <p:sp>
        <p:nvSpPr>
          <p:cNvPr id="7" name="TextBox 6">
            <a:extLst>
              <a:ext uri="{FF2B5EF4-FFF2-40B4-BE49-F238E27FC236}">
                <a16:creationId xmlns:a16="http://schemas.microsoft.com/office/drawing/2014/main" id="{FD0D53CC-FBE1-4BBE-81E2-956647A18194}"/>
              </a:ext>
            </a:extLst>
          </p:cNvPr>
          <p:cNvSpPr txBox="1"/>
          <p:nvPr/>
        </p:nvSpPr>
        <p:spPr>
          <a:xfrm>
            <a:off x="543911" y="1363620"/>
            <a:ext cx="8397684" cy="4862870"/>
          </a:xfrm>
          <a:prstGeom prst="rect">
            <a:avLst/>
          </a:prstGeom>
          <a:noFill/>
        </p:spPr>
        <p:txBody>
          <a:bodyPr wrap="square" rtlCol="0">
            <a:spAutoFit/>
          </a:bodyPr>
          <a:lstStyle/>
          <a:p>
            <a:r>
              <a:rPr lang="en-AU" sz="2800" b="1" dirty="0">
                <a:solidFill>
                  <a:schemeClr val="accent2">
                    <a:lumMod val="75000"/>
                  </a:schemeClr>
                </a:solidFill>
              </a:rPr>
              <a:t>There is nothing better to drink than water  </a:t>
            </a:r>
          </a:p>
          <a:p>
            <a:r>
              <a:rPr lang="en-AU" sz="2800" b="1" dirty="0">
                <a:solidFill>
                  <a:schemeClr val="accent2">
                    <a:lumMod val="75000"/>
                  </a:schemeClr>
                </a:solidFill>
              </a:rPr>
              <a:t>We simply don’t drink enough </a:t>
            </a:r>
          </a:p>
          <a:p>
            <a:endParaRPr lang="en-AU" dirty="0"/>
          </a:p>
          <a:p>
            <a:r>
              <a:rPr lang="en-AU" b="1" dirty="0"/>
              <a:t>Drinking sufficient water:</a:t>
            </a:r>
          </a:p>
          <a:p>
            <a:pPr marL="285750" indent="-285750">
              <a:lnSpc>
                <a:spcPct val="150000"/>
              </a:lnSpc>
              <a:buClr>
                <a:schemeClr val="accent2">
                  <a:lumMod val="75000"/>
                </a:schemeClr>
              </a:buClr>
              <a:buFont typeface="Wingdings" panose="05000000000000000000" pitchFamily="2" charset="2"/>
              <a:buChar char="ü"/>
            </a:pPr>
            <a:r>
              <a:rPr lang="en-AU" sz="2000" dirty="0"/>
              <a:t>Increases energy</a:t>
            </a:r>
          </a:p>
          <a:p>
            <a:pPr marL="285750" indent="-285750">
              <a:lnSpc>
                <a:spcPct val="150000"/>
              </a:lnSpc>
              <a:buClr>
                <a:schemeClr val="accent2">
                  <a:lumMod val="75000"/>
                </a:schemeClr>
              </a:buClr>
              <a:buFont typeface="Wingdings" panose="05000000000000000000" pitchFamily="2" charset="2"/>
              <a:buChar char="ü"/>
            </a:pPr>
            <a:r>
              <a:rPr lang="en-AU" sz="2000" dirty="0"/>
              <a:t>Improves quality of skin and fascia</a:t>
            </a:r>
          </a:p>
          <a:p>
            <a:pPr marL="285750" indent="-285750">
              <a:lnSpc>
                <a:spcPct val="150000"/>
              </a:lnSpc>
              <a:buClr>
                <a:schemeClr val="accent2">
                  <a:lumMod val="75000"/>
                </a:schemeClr>
              </a:buClr>
              <a:buFont typeface="Wingdings" panose="05000000000000000000" pitchFamily="2" charset="2"/>
              <a:buChar char="ü"/>
            </a:pPr>
            <a:r>
              <a:rPr lang="en-AU" sz="2000" dirty="0"/>
              <a:t>Lubricates joints and Muscles</a:t>
            </a:r>
          </a:p>
          <a:p>
            <a:pPr marL="285750" indent="-285750">
              <a:lnSpc>
                <a:spcPct val="150000"/>
              </a:lnSpc>
              <a:buClr>
                <a:schemeClr val="accent2">
                  <a:lumMod val="75000"/>
                </a:schemeClr>
              </a:buClr>
              <a:buFont typeface="Wingdings" panose="05000000000000000000" pitchFamily="2" charset="2"/>
              <a:buChar char="ü"/>
            </a:pPr>
            <a:r>
              <a:rPr lang="en-AU" sz="2000" dirty="0"/>
              <a:t>Prevents over eating</a:t>
            </a:r>
          </a:p>
          <a:p>
            <a:pPr marL="285750" indent="-285750">
              <a:lnSpc>
                <a:spcPct val="150000"/>
              </a:lnSpc>
              <a:buClr>
                <a:schemeClr val="accent2">
                  <a:lumMod val="75000"/>
                </a:schemeClr>
              </a:buClr>
              <a:buFont typeface="Wingdings" panose="05000000000000000000" pitchFamily="2" charset="2"/>
              <a:buChar char="ü"/>
            </a:pPr>
            <a:r>
              <a:rPr lang="en-AU" sz="2000" dirty="0"/>
              <a:t>Regulates appetite</a:t>
            </a:r>
          </a:p>
          <a:p>
            <a:pPr marL="285750" indent="-285750">
              <a:lnSpc>
                <a:spcPct val="150000"/>
              </a:lnSpc>
              <a:buClr>
                <a:schemeClr val="accent2">
                  <a:lumMod val="75000"/>
                </a:schemeClr>
              </a:buClr>
              <a:buFont typeface="Wingdings" panose="05000000000000000000" pitchFamily="2" charset="2"/>
              <a:buChar char="ü"/>
            </a:pPr>
            <a:r>
              <a:rPr lang="en-AU" sz="2000" dirty="0"/>
              <a:t>Impacts mental abilities – dehydration increases cortisol (stress hormone</a:t>
            </a:r>
            <a:r>
              <a:rPr lang="en-AU" sz="2000" b="1" dirty="0"/>
              <a:t>)</a:t>
            </a:r>
          </a:p>
          <a:p>
            <a:pPr>
              <a:buClr>
                <a:schemeClr val="accent2">
                  <a:lumMod val="75000"/>
                </a:schemeClr>
              </a:buClr>
            </a:pPr>
            <a:r>
              <a:rPr lang="en-AU" sz="2000" b="1" dirty="0"/>
              <a:t> </a:t>
            </a:r>
          </a:p>
          <a:p>
            <a:endParaRPr lang="en-AU" dirty="0"/>
          </a:p>
        </p:txBody>
      </p:sp>
      <p:pic>
        <p:nvPicPr>
          <p:cNvPr id="6" name="Logo">
            <a:extLst>
              <a:ext uri="{FF2B5EF4-FFF2-40B4-BE49-F238E27FC236}">
                <a16:creationId xmlns:a16="http://schemas.microsoft.com/office/drawing/2014/main" id="{7406115C-0A8E-4EFF-A9E9-4351F48339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76200"/>
            <a:ext cx="1550195" cy="838200"/>
          </a:xfrm>
          <a:prstGeom prst="rect">
            <a:avLst/>
          </a:prstGeom>
        </p:spPr>
      </p:pic>
    </p:spTree>
    <p:extLst>
      <p:ext uri="{BB962C8B-B14F-4D97-AF65-F5344CB8AC3E}">
        <p14:creationId xmlns:p14="http://schemas.microsoft.com/office/powerpoint/2010/main" val="180891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D85FC9-E28B-4A24-AD24-2308487AF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066" y="2661987"/>
            <a:ext cx="5278677" cy="3338763"/>
          </a:xfrm>
          <a:prstGeom prst="rect">
            <a:avLst/>
          </a:prstGeom>
        </p:spPr>
      </p:pic>
      <p:sp>
        <p:nvSpPr>
          <p:cNvPr id="2" name="Title 1"/>
          <p:cNvSpPr>
            <a:spLocks noGrp="1"/>
          </p:cNvSpPr>
          <p:nvPr>
            <p:ph type="title"/>
          </p:nvPr>
        </p:nvSpPr>
        <p:spPr>
          <a:xfrm>
            <a:off x="377792" y="942974"/>
            <a:ext cx="6858000" cy="857250"/>
          </a:xfrm>
        </p:spPr>
        <p:txBody>
          <a:bodyPr>
            <a:normAutofit/>
          </a:bodyPr>
          <a:lstStyle/>
          <a:p>
            <a:r>
              <a:rPr lang="en-US" sz="3300" b="1" dirty="0"/>
              <a:t>NUTRITIONAL ADVICE FOR ATHLETES</a:t>
            </a:r>
          </a:p>
        </p:txBody>
      </p:sp>
      <p:pic>
        <p:nvPicPr>
          <p:cNvPr id="5" name="Picture 4">
            <a:extLst>
              <a:ext uri="{FF2B5EF4-FFF2-40B4-BE49-F238E27FC236}">
                <a16:creationId xmlns:a16="http://schemas.microsoft.com/office/drawing/2014/main" id="{2C048C8C-0442-4C9D-9BEF-5B5957100159}"/>
              </a:ext>
            </a:extLst>
          </p:cNvPr>
          <p:cNvPicPr>
            <a:picLocks noChangeAspect="1"/>
          </p:cNvPicPr>
          <p:nvPr/>
        </p:nvPicPr>
        <p:blipFill>
          <a:blip r:embed="rId4"/>
          <a:stretch>
            <a:fillRect/>
          </a:stretch>
        </p:blipFill>
        <p:spPr>
          <a:xfrm>
            <a:off x="7725136" y="226259"/>
            <a:ext cx="1161389" cy="630991"/>
          </a:xfrm>
          <a:prstGeom prst="rect">
            <a:avLst/>
          </a:prstGeom>
        </p:spPr>
      </p:pic>
      <p:sp>
        <p:nvSpPr>
          <p:cNvPr id="9" name="TextBox 8">
            <a:extLst>
              <a:ext uri="{FF2B5EF4-FFF2-40B4-BE49-F238E27FC236}">
                <a16:creationId xmlns:a16="http://schemas.microsoft.com/office/drawing/2014/main" id="{D48379A8-7FD0-4220-B2B4-EB6BE6261C4B}"/>
              </a:ext>
            </a:extLst>
          </p:cNvPr>
          <p:cNvSpPr txBox="1"/>
          <p:nvPr/>
        </p:nvSpPr>
        <p:spPr>
          <a:xfrm>
            <a:off x="377792" y="1854936"/>
            <a:ext cx="8508733" cy="2862322"/>
          </a:xfrm>
          <a:prstGeom prst="rect">
            <a:avLst/>
          </a:prstGeom>
          <a:noFill/>
        </p:spPr>
        <p:txBody>
          <a:bodyPr wrap="square" rtlCol="0">
            <a:spAutoFit/>
          </a:bodyPr>
          <a:lstStyle/>
          <a:p>
            <a:r>
              <a:rPr lang="en-AU" sz="3000" dirty="0">
                <a:latin typeface="Calibri Light" panose="020F0302020204030204" pitchFamily="34" charset="0"/>
                <a:cs typeface="Calibri Light" panose="020F0302020204030204" pitchFamily="34" charset="0"/>
              </a:rPr>
              <a:t>Eat fresh, healthy foods including lean meats, wholegrain carbohydrates, plenty of vegetables and fruit, eating regularly in smaller </a:t>
            </a:r>
          </a:p>
          <a:p>
            <a:r>
              <a:rPr lang="en-AU" sz="3000" dirty="0">
                <a:latin typeface="Calibri Light" panose="020F0302020204030204" pitchFamily="34" charset="0"/>
                <a:cs typeface="Calibri Light" panose="020F0302020204030204" pitchFamily="34" charset="0"/>
              </a:rPr>
              <a:t>balanced meals, and limiting </a:t>
            </a:r>
          </a:p>
          <a:p>
            <a:r>
              <a:rPr lang="en-AU" sz="3000" dirty="0">
                <a:latin typeface="Calibri Light" panose="020F0302020204030204" pitchFamily="34" charset="0"/>
                <a:cs typeface="Calibri Light" panose="020F0302020204030204" pitchFamily="34" charset="0"/>
              </a:rPr>
              <a:t>processed food and </a:t>
            </a:r>
          </a:p>
          <a:p>
            <a:r>
              <a:rPr lang="en-AU" sz="3000" dirty="0">
                <a:latin typeface="Calibri Light" panose="020F0302020204030204" pitchFamily="34" charset="0"/>
                <a:cs typeface="Calibri Light" panose="020F0302020204030204" pitchFamily="34" charset="0"/>
              </a:rPr>
              <a:t>excess fats. </a:t>
            </a:r>
          </a:p>
        </p:txBody>
      </p:sp>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9"/>
                                        </p:tgtEl>
                                        <p:attrNameLst>
                                          <p:attrName>ppt_x</p:attrName>
                                          <p:attrName>ppt_y</p:attrName>
                                        </p:attrNameLst>
                                      </p:cBhvr>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99A8-3A93-43F4-99D6-66468837EE93}"/>
              </a:ext>
            </a:extLst>
          </p:cNvPr>
          <p:cNvSpPr>
            <a:spLocks noGrp="1"/>
          </p:cNvSpPr>
          <p:nvPr>
            <p:ph type="title"/>
          </p:nvPr>
        </p:nvSpPr>
        <p:spPr>
          <a:xfrm>
            <a:off x="591207" y="338410"/>
            <a:ext cx="3886200" cy="712986"/>
          </a:xfrm>
        </p:spPr>
        <p:txBody>
          <a:bodyPr>
            <a:noAutofit/>
          </a:bodyPr>
          <a:lstStyle/>
          <a:p>
            <a:r>
              <a:rPr lang="en-AU" sz="4400" b="1" dirty="0"/>
              <a:t>H2O Advice</a:t>
            </a:r>
          </a:p>
        </p:txBody>
      </p:sp>
      <p:graphicFrame>
        <p:nvGraphicFramePr>
          <p:cNvPr id="6" name="Content Placeholder 5">
            <a:extLst>
              <a:ext uri="{FF2B5EF4-FFF2-40B4-BE49-F238E27FC236}">
                <a16:creationId xmlns:a16="http://schemas.microsoft.com/office/drawing/2014/main" id="{53791B56-BD6C-4509-8C08-BF5D54D3C4DE}"/>
              </a:ext>
            </a:extLst>
          </p:cNvPr>
          <p:cNvGraphicFramePr>
            <a:graphicFrameLocks noGrp="1"/>
          </p:cNvGraphicFramePr>
          <p:nvPr>
            <p:ph idx="1"/>
          </p:nvPr>
        </p:nvGraphicFramePr>
        <p:xfrm>
          <a:off x="194917" y="1295400"/>
          <a:ext cx="7491413" cy="4746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F0DCD4AE-0595-4B82-8735-4774C342C6C5}"/>
              </a:ext>
            </a:extLst>
          </p:cNvPr>
          <p:cNvPicPr>
            <a:picLocks noChangeAspect="1"/>
          </p:cNvPicPr>
          <p:nvPr/>
        </p:nvPicPr>
        <p:blipFill>
          <a:blip r:embed="rId8"/>
          <a:stretch>
            <a:fillRect/>
          </a:stretch>
        </p:blipFill>
        <p:spPr>
          <a:xfrm>
            <a:off x="7509619" y="152400"/>
            <a:ext cx="1548518" cy="835224"/>
          </a:xfrm>
          <a:prstGeom prst="rect">
            <a:avLst/>
          </a:prstGeom>
        </p:spPr>
      </p:pic>
      <p:pic>
        <p:nvPicPr>
          <p:cNvPr id="8" name="Picture 7">
            <a:extLst>
              <a:ext uri="{FF2B5EF4-FFF2-40B4-BE49-F238E27FC236}">
                <a16:creationId xmlns:a16="http://schemas.microsoft.com/office/drawing/2014/main" id="{F8EB3536-E0BE-4D19-8F26-D6C126CF67B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333" t="28778" r="19167"/>
          <a:stretch/>
        </p:blipFill>
        <p:spPr>
          <a:xfrm>
            <a:off x="2770484" y="2818313"/>
            <a:ext cx="2340278" cy="1700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46615EA3-804F-4D87-9BFC-21E68DF63DF3}"/>
              </a:ext>
            </a:extLst>
          </p:cNvPr>
          <p:cNvSpPr txBox="1"/>
          <p:nvPr/>
        </p:nvSpPr>
        <p:spPr>
          <a:xfrm>
            <a:off x="6633836" y="2766337"/>
            <a:ext cx="2340278" cy="1804749"/>
          </a:xfrm>
          <a:prstGeom prst="round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AU" sz="2000" dirty="0"/>
              <a:t>You will always wake up dehydrated, </a:t>
            </a:r>
          </a:p>
          <a:p>
            <a:pPr algn="ctr"/>
            <a:r>
              <a:rPr lang="en-AU" sz="2000" dirty="0"/>
              <a:t>drink 2 glasses of water upon rising </a:t>
            </a:r>
          </a:p>
        </p:txBody>
      </p:sp>
    </p:spTree>
    <p:extLst>
      <p:ext uri="{BB962C8B-B14F-4D97-AF65-F5344CB8AC3E}">
        <p14:creationId xmlns:p14="http://schemas.microsoft.com/office/powerpoint/2010/main" val="144644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8105FF18-1EEA-48D3-964A-551A84F16625}"/>
              </a:ext>
            </a:extLst>
          </p:cNvPr>
          <p:cNvSpPr>
            <a:spLocks noGrp="1"/>
          </p:cNvSpPr>
          <p:nvPr>
            <p:ph type="title"/>
          </p:nvPr>
        </p:nvSpPr>
        <p:spPr>
          <a:xfrm>
            <a:off x="490151" y="304800"/>
            <a:ext cx="6347713" cy="838200"/>
          </a:xfrm>
        </p:spPr>
        <p:txBody>
          <a:bodyPr>
            <a:normAutofit/>
          </a:bodyPr>
          <a:lstStyle/>
          <a:p>
            <a:r>
              <a:rPr lang="en-AU" sz="4400" b="1" dirty="0">
                <a:solidFill>
                  <a:schemeClr val="tx1"/>
                </a:solidFill>
              </a:rPr>
              <a:t>Urine Colour Chart</a:t>
            </a:r>
          </a:p>
        </p:txBody>
      </p:sp>
      <p:pic>
        <p:nvPicPr>
          <p:cNvPr id="8" name="Content Placeholder 7">
            <a:extLst>
              <a:ext uri="{FF2B5EF4-FFF2-40B4-BE49-F238E27FC236}">
                <a16:creationId xmlns:a16="http://schemas.microsoft.com/office/drawing/2014/main" id="{C90924BD-B874-41E1-9886-30A1D8D61D55}"/>
              </a:ext>
            </a:extLst>
          </p:cNvPr>
          <p:cNvPicPr>
            <a:picLocks noGrp="1" noChangeAspect="1"/>
          </p:cNvPicPr>
          <p:nvPr>
            <p:ph idx="1"/>
          </p:nvPr>
        </p:nvPicPr>
        <p:blipFill rotWithShape="1">
          <a:blip r:embed="rId3"/>
          <a:srcRect t="16473"/>
          <a:stretch/>
        </p:blipFill>
        <p:spPr>
          <a:xfrm>
            <a:off x="457200" y="1219200"/>
            <a:ext cx="8229600" cy="3692249"/>
          </a:xfrm>
        </p:spPr>
      </p:pic>
      <p:sp>
        <p:nvSpPr>
          <p:cNvPr id="9" name="TextBox 8">
            <a:extLst>
              <a:ext uri="{FF2B5EF4-FFF2-40B4-BE49-F238E27FC236}">
                <a16:creationId xmlns:a16="http://schemas.microsoft.com/office/drawing/2014/main" id="{232AC399-088F-46D8-BD24-A656BA20C7B5}"/>
              </a:ext>
            </a:extLst>
          </p:cNvPr>
          <p:cNvSpPr txBox="1"/>
          <p:nvPr/>
        </p:nvSpPr>
        <p:spPr>
          <a:xfrm>
            <a:off x="762000" y="5334000"/>
            <a:ext cx="77724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AU" dirty="0"/>
              <a:t>NOTE: Combine urine colour charts with bodyweight checks before and after training for an accurate hydration check. </a:t>
            </a:r>
          </a:p>
        </p:txBody>
      </p:sp>
    </p:spTree>
    <p:extLst>
      <p:ext uri="{BB962C8B-B14F-4D97-AF65-F5344CB8AC3E}">
        <p14:creationId xmlns:p14="http://schemas.microsoft.com/office/powerpoint/2010/main" val="376551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466047-A911-449E-A1A4-E156E7EBB7F5}"/>
              </a:ext>
            </a:extLst>
          </p:cNvPr>
          <p:cNvSpPr txBox="1"/>
          <p:nvPr/>
        </p:nvSpPr>
        <p:spPr>
          <a:xfrm>
            <a:off x="152399" y="204379"/>
            <a:ext cx="8381999" cy="707886"/>
          </a:xfrm>
          <a:prstGeom prst="rect">
            <a:avLst/>
          </a:prstGeom>
          <a:solidFill>
            <a:schemeClr val="bg1"/>
          </a:solidFill>
        </p:spPr>
        <p:txBody>
          <a:bodyPr wrap="square" rtlCol="0">
            <a:spAutoFit/>
          </a:bodyPr>
          <a:lstStyle/>
          <a:p>
            <a:r>
              <a:rPr lang="en-AU" sz="4000" b="1" dirty="0">
                <a:solidFill>
                  <a:schemeClr val="accent1">
                    <a:lumMod val="75000"/>
                  </a:schemeClr>
                </a:solidFill>
              </a:rPr>
              <a:t>Staying Hydrated through Training </a:t>
            </a:r>
          </a:p>
        </p:txBody>
      </p:sp>
      <p:pic>
        <p:nvPicPr>
          <p:cNvPr id="8" name="Picture 7">
            <a:extLst>
              <a:ext uri="{FF2B5EF4-FFF2-40B4-BE49-F238E27FC236}">
                <a16:creationId xmlns:a16="http://schemas.microsoft.com/office/drawing/2014/main" id="{B1DEF13A-10D2-43AD-B981-1FC52FC01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773834"/>
            <a:ext cx="2903998" cy="2906560"/>
          </a:xfrm>
          <a:prstGeom prst="rect">
            <a:avLst/>
          </a:prstGeom>
          <a:solidFill>
            <a:schemeClr val="bg1"/>
          </a:solidFill>
        </p:spPr>
      </p:pic>
      <p:graphicFrame>
        <p:nvGraphicFramePr>
          <p:cNvPr id="9" name="Table 8">
            <a:extLst>
              <a:ext uri="{FF2B5EF4-FFF2-40B4-BE49-F238E27FC236}">
                <a16:creationId xmlns:a16="http://schemas.microsoft.com/office/drawing/2014/main" id="{7C4DD056-3BD7-4C23-890A-432D5E4AD440}"/>
              </a:ext>
            </a:extLst>
          </p:cNvPr>
          <p:cNvGraphicFramePr>
            <a:graphicFrameLocks noGrp="1"/>
          </p:cNvGraphicFramePr>
          <p:nvPr/>
        </p:nvGraphicFramePr>
        <p:xfrm>
          <a:off x="3374720" y="4826194"/>
          <a:ext cx="5159679" cy="1854200"/>
        </p:xfrm>
        <a:graphic>
          <a:graphicData uri="http://schemas.openxmlformats.org/drawingml/2006/table">
            <a:tbl>
              <a:tblPr firstRow="1" bandRow="1">
                <a:tableStyleId>{F5AB1C69-6EDB-4FF4-983F-18BD219EF322}</a:tableStyleId>
              </a:tblPr>
              <a:tblGrid>
                <a:gridCol w="2568880">
                  <a:extLst>
                    <a:ext uri="{9D8B030D-6E8A-4147-A177-3AD203B41FA5}">
                      <a16:colId xmlns:a16="http://schemas.microsoft.com/office/drawing/2014/main" val="1633633316"/>
                    </a:ext>
                  </a:extLst>
                </a:gridCol>
                <a:gridCol w="2590799">
                  <a:extLst>
                    <a:ext uri="{9D8B030D-6E8A-4147-A177-3AD203B41FA5}">
                      <a16:colId xmlns:a16="http://schemas.microsoft.com/office/drawing/2014/main" val="1988566553"/>
                    </a:ext>
                  </a:extLst>
                </a:gridCol>
              </a:tblGrid>
              <a:tr h="370840">
                <a:tc>
                  <a:txBody>
                    <a:bodyPr/>
                    <a:lstStyle/>
                    <a:p>
                      <a:r>
                        <a:rPr lang="en-AU" dirty="0"/>
                        <a:t>Training </a:t>
                      </a:r>
                    </a:p>
                  </a:txBody>
                  <a:tcPr/>
                </a:tc>
                <a:tc>
                  <a:txBody>
                    <a:bodyPr/>
                    <a:lstStyle/>
                    <a:p>
                      <a:r>
                        <a:rPr lang="en-AU" dirty="0"/>
                        <a:t>Drink up </a:t>
                      </a:r>
                    </a:p>
                  </a:txBody>
                  <a:tcPr/>
                </a:tc>
                <a:extLst>
                  <a:ext uri="{0D108BD9-81ED-4DB2-BD59-A6C34878D82A}">
                    <a16:rowId xmlns:a16="http://schemas.microsoft.com/office/drawing/2014/main" val="2358037463"/>
                  </a:ext>
                </a:extLst>
              </a:tr>
              <a:tr h="370840">
                <a:tc>
                  <a:txBody>
                    <a:bodyPr/>
                    <a:lstStyle/>
                    <a:p>
                      <a:r>
                        <a:rPr lang="en-AU" dirty="0"/>
                        <a:t>Pre training (1-2 hrs)</a:t>
                      </a:r>
                    </a:p>
                  </a:txBody>
                  <a:tcPr/>
                </a:tc>
                <a:tc>
                  <a:txBody>
                    <a:bodyPr/>
                    <a:lstStyle/>
                    <a:p>
                      <a:r>
                        <a:rPr lang="en-AU" dirty="0"/>
                        <a:t>500 – 600mls</a:t>
                      </a:r>
                    </a:p>
                  </a:txBody>
                  <a:tcPr/>
                </a:tc>
                <a:extLst>
                  <a:ext uri="{0D108BD9-81ED-4DB2-BD59-A6C34878D82A}">
                    <a16:rowId xmlns:a16="http://schemas.microsoft.com/office/drawing/2014/main" val="3031719908"/>
                  </a:ext>
                </a:extLst>
              </a:tr>
              <a:tr h="370840">
                <a:tc>
                  <a:txBody>
                    <a:bodyPr/>
                    <a:lstStyle/>
                    <a:p>
                      <a:r>
                        <a:rPr lang="en-AU" dirty="0"/>
                        <a:t>Immediately before</a:t>
                      </a:r>
                    </a:p>
                  </a:txBody>
                  <a:tcPr/>
                </a:tc>
                <a:tc>
                  <a:txBody>
                    <a:bodyPr/>
                    <a:lstStyle/>
                    <a:p>
                      <a:r>
                        <a:rPr lang="en-AU" dirty="0"/>
                        <a:t>250 – 300mls</a:t>
                      </a:r>
                    </a:p>
                  </a:txBody>
                  <a:tcPr/>
                </a:tc>
                <a:extLst>
                  <a:ext uri="{0D108BD9-81ED-4DB2-BD59-A6C34878D82A}">
                    <a16:rowId xmlns:a16="http://schemas.microsoft.com/office/drawing/2014/main" val="2860323970"/>
                  </a:ext>
                </a:extLst>
              </a:tr>
              <a:tr h="370840">
                <a:tc>
                  <a:txBody>
                    <a:bodyPr/>
                    <a:lstStyle/>
                    <a:p>
                      <a:r>
                        <a:rPr lang="en-AU" dirty="0"/>
                        <a:t>During training</a:t>
                      </a:r>
                    </a:p>
                  </a:txBody>
                  <a:tcPr/>
                </a:tc>
                <a:tc>
                  <a:txBody>
                    <a:bodyPr/>
                    <a:lstStyle/>
                    <a:p>
                      <a:r>
                        <a:rPr lang="en-AU" dirty="0"/>
                        <a:t>250 – 300mls</a:t>
                      </a:r>
                    </a:p>
                  </a:txBody>
                  <a:tcPr/>
                </a:tc>
                <a:extLst>
                  <a:ext uri="{0D108BD9-81ED-4DB2-BD59-A6C34878D82A}">
                    <a16:rowId xmlns:a16="http://schemas.microsoft.com/office/drawing/2014/main" val="1840157006"/>
                  </a:ext>
                </a:extLst>
              </a:tr>
              <a:tr h="370840">
                <a:tc>
                  <a:txBody>
                    <a:bodyPr/>
                    <a:lstStyle/>
                    <a:p>
                      <a:r>
                        <a:rPr lang="en-AU" dirty="0"/>
                        <a:t>Post training </a:t>
                      </a:r>
                    </a:p>
                  </a:txBody>
                  <a:tcPr/>
                </a:tc>
                <a:tc>
                  <a:txBody>
                    <a:bodyPr/>
                    <a:lstStyle/>
                    <a:p>
                      <a:r>
                        <a:rPr lang="en-AU" dirty="0"/>
                        <a:t>1 kilogram lost = 1 litre</a:t>
                      </a:r>
                    </a:p>
                  </a:txBody>
                  <a:tcPr/>
                </a:tc>
                <a:extLst>
                  <a:ext uri="{0D108BD9-81ED-4DB2-BD59-A6C34878D82A}">
                    <a16:rowId xmlns:a16="http://schemas.microsoft.com/office/drawing/2014/main" val="2565525705"/>
                  </a:ext>
                </a:extLst>
              </a:tr>
            </a:tbl>
          </a:graphicData>
        </a:graphic>
      </p:graphicFrame>
      <p:graphicFrame>
        <p:nvGraphicFramePr>
          <p:cNvPr id="5" name="Diagram 4">
            <a:extLst>
              <a:ext uri="{FF2B5EF4-FFF2-40B4-BE49-F238E27FC236}">
                <a16:creationId xmlns:a16="http://schemas.microsoft.com/office/drawing/2014/main" id="{47A59692-E27E-4CA4-81D4-87C8610A8FF0}"/>
              </a:ext>
            </a:extLst>
          </p:cNvPr>
          <p:cNvGraphicFramePr/>
          <p:nvPr/>
        </p:nvGraphicFramePr>
        <p:xfrm>
          <a:off x="533400" y="838200"/>
          <a:ext cx="8077199" cy="3513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4182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168" y="555906"/>
            <a:ext cx="6858000" cy="511838"/>
          </a:xfrm>
        </p:spPr>
        <p:txBody>
          <a:bodyPr>
            <a:noAutofit/>
          </a:bodyPr>
          <a:lstStyle/>
          <a:p>
            <a:r>
              <a:rPr lang="en-US" sz="4400" b="1" dirty="0"/>
              <a:t>Before Training / Game - </a:t>
            </a:r>
          </a:p>
        </p:txBody>
      </p:sp>
      <p:sp>
        <p:nvSpPr>
          <p:cNvPr id="3" name="Content Placeholder 2"/>
          <p:cNvSpPr>
            <a:spLocks noGrp="1"/>
          </p:cNvSpPr>
          <p:nvPr>
            <p:ph idx="1"/>
          </p:nvPr>
        </p:nvSpPr>
        <p:spPr>
          <a:xfrm>
            <a:off x="436605" y="1333923"/>
            <a:ext cx="6934200" cy="4187004"/>
          </a:xfrm>
        </p:spPr>
        <p:txBody>
          <a:bodyPr/>
          <a:lstStyle/>
          <a:p>
            <a:pPr marL="34290" indent="0">
              <a:buNone/>
            </a:pPr>
            <a:endParaRPr lang="en-AU" dirty="0">
              <a:solidFill>
                <a:schemeClr val="accent3"/>
              </a:solidFill>
            </a:endParaRPr>
          </a:p>
          <a:p>
            <a:r>
              <a:rPr lang="en-AU" sz="2400" dirty="0">
                <a:solidFill>
                  <a:schemeClr val="accent3"/>
                </a:solidFill>
              </a:rPr>
              <a:t>Don’t be deprived of key nutrients when training</a:t>
            </a:r>
            <a:r>
              <a:rPr lang="en-AU" sz="2400" dirty="0"/>
              <a:t>.</a:t>
            </a:r>
          </a:p>
          <a:p>
            <a:pPr>
              <a:lnSpc>
                <a:spcPct val="150000"/>
              </a:lnSpc>
            </a:pPr>
            <a:r>
              <a:rPr lang="en-AU" sz="2400" dirty="0"/>
              <a:t>Top up liver glycogen stores whilst maintaining level blood glucose  (muscle glycogen provides fuel whereas the blood sugar level controls functioning of the brain and nervous system).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9962" y="1496872"/>
            <a:ext cx="2286000" cy="3048000"/>
          </a:xfrm>
          <a:prstGeom prst="rect">
            <a:avLst/>
          </a:prstGeom>
        </p:spPr>
      </p:pic>
      <p:pic>
        <p:nvPicPr>
          <p:cNvPr id="5" name="Picture 4">
            <a:extLst>
              <a:ext uri="{FF2B5EF4-FFF2-40B4-BE49-F238E27FC236}">
                <a16:creationId xmlns:a16="http://schemas.microsoft.com/office/drawing/2014/main" id="{3B5ECFC2-B583-4BE6-A3D8-5B3424A22017}"/>
              </a:ext>
            </a:extLst>
          </p:cNvPr>
          <p:cNvPicPr>
            <a:picLocks noChangeAspect="1"/>
          </p:cNvPicPr>
          <p:nvPr/>
        </p:nvPicPr>
        <p:blipFill>
          <a:blip r:embed="rId4"/>
          <a:stretch>
            <a:fillRect/>
          </a:stretch>
        </p:blipFill>
        <p:spPr>
          <a:xfrm>
            <a:off x="-155552" y="5300329"/>
            <a:ext cx="2159378" cy="1428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Logo">
            <a:extLst>
              <a:ext uri="{FF2B5EF4-FFF2-40B4-BE49-F238E27FC236}">
                <a16:creationId xmlns:a16="http://schemas.microsoft.com/office/drawing/2014/main" id="{37FA62FE-E114-48EE-A2EB-445C489F3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7089" y="232061"/>
            <a:ext cx="1396199" cy="672519"/>
          </a:xfrm>
          <a:prstGeom prst="rect">
            <a:avLst/>
          </a:prstGeom>
        </p:spPr>
      </p:pic>
      <p:pic>
        <p:nvPicPr>
          <p:cNvPr id="9" name="Picture 8">
            <a:extLst>
              <a:ext uri="{FF2B5EF4-FFF2-40B4-BE49-F238E27FC236}">
                <a16:creationId xmlns:a16="http://schemas.microsoft.com/office/drawing/2014/main" id="{C974A0E8-6FF3-4187-973C-1E2EBF8F6B58}"/>
              </a:ext>
            </a:extLst>
          </p:cNvPr>
          <p:cNvPicPr>
            <a:picLocks noChangeAspect="1"/>
          </p:cNvPicPr>
          <p:nvPr/>
        </p:nvPicPr>
        <p:blipFill>
          <a:blip r:embed="rId6"/>
          <a:stretch>
            <a:fillRect/>
          </a:stretch>
        </p:blipFill>
        <p:spPr>
          <a:xfrm>
            <a:off x="4658032" y="5193648"/>
            <a:ext cx="2389839" cy="1664352"/>
          </a:xfrm>
          <a:prstGeom prst="rect">
            <a:avLst/>
          </a:prstGeom>
        </p:spPr>
      </p:pic>
      <p:pic>
        <p:nvPicPr>
          <p:cNvPr id="11" name="Picture 10">
            <a:extLst>
              <a:ext uri="{FF2B5EF4-FFF2-40B4-BE49-F238E27FC236}">
                <a16:creationId xmlns:a16="http://schemas.microsoft.com/office/drawing/2014/main" id="{FF3D8083-D05D-4A7F-B142-39FF7E1C847E}"/>
              </a:ext>
            </a:extLst>
          </p:cNvPr>
          <p:cNvPicPr>
            <a:picLocks noChangeAspect="1"/>
          </p:cNvPicPr>
          <p:nvPr/>
        </p:nvPicPr>
        <p:blipFill>
          <a:blip r:embed="rId6"/>
          <a:stretch>
            <a:fillRect/>
          </a:stretch>
        </p:blipFill>
        <p:spPr>
          <a:xfrm>
            <a:off x="2182161" y="5193648"/>
            <a:ext cx="2389839" cy="1664352"/>
          </a:xfrm>
          <a:prstGeom prst="rect">
            <a:avLst/>
          </a:prstGeom>
        </p:spPr>
      </p:pic>
      <p:pic>
        <p:nvPicPr>
          <p:cNvPr id="13" name="Picture 12">
            <a:extLst>
              <a:ext uri="{FF2B5EF4-FFF2-40B4-BE49-F238E27FC236}">
                <a16:creationId xmlns:a16="http://schemas.microsoft.com/office/drawing/2014/main" id="{DAB06B45-62E3-4F83-85D1-852E3702D008}"/>
              </a:ext>
            </a:extLst>
          </p:cNvPr>
          <p:cNvPicPr>
            <a:picLocks noChangeAspect="1"/>
          </p:cNvPicPr>
          <p:nvPr/>
        </p:nvPicPr>
        <p:blipFill>
          <a:blip r:embed="rId6"/>
          <a:stretch>
            <a:fillRect/>
          </a:stretch>
        </p:blipFill>
        <p:spPr>
          <a:xfrm>
            <a:off x="7087982" y="5193648"/>
            <a:ext cx="2389839" cy="1664352"/>
          </a:xfrm>
          <a:prstGeom prst="rect">
            <a:avLst/>
          </a:prstGeom>
        </p:spPr>
      </p:pic>
    </p:spTree>
    <p:extLst>
      <p:ext uri="{BB962C8B-B14F-4D97-AF65-F5344CB8AC3E}">
        <p14:creationId xmlns:p14="http://schemas.microsoft.com/office/powerpoint/2010/main" val="344625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1C21-8268-435B-96A0-6A83C76F3736}"/>
              </a:ext>
            </a:extLst>
          </p:cNvPr>
          <p:cNvSpPr>
            <a:spLocks noGrp="1"/>
          </p:cNvSpPr>
          <p:nvPr>
            <p:ph type="title"/>
          </p:nvPr>
        </p:nvSpPr>
        <p:spPr>
          <a:xfrm>
            <a:off x="457200" y="463822"/>
            <a:ext cx="6858000" cy="551793"/>
          </a:xfrm>
        </p:spPr>
        <p:txBody>
          <a:bodyPr>
            <a:noAutofit/>
          </a:bodyPr>
          <a:lstStyle/>
          <a:p>
            <a:r>
              <a:rPr lang="en-AU" sz="4400" b="1" dirty="0"/>
              <a:t>What to Eat Before </a:t>
            </a:r>
          </a:p>
        </p:txBody>
      </p:sp>
      <p:sp>
        <p:nvSpPr>
          <p:cNvPr id="3" name="Content Placeholder 2">
            <a:extLst>
              <a:ext uri="{FF2B5EF4-FFF2-40B4-BE49-F238E27FC236}">
                <a16:creationId xmlns:a16="http://schemas.microsoft.com/office/drawing/2014/main" id="{1AB799C5-3064-473B-94CD-EDFC4936297C}"/>
              </a:ext>
            </a:extLst>
          </p:cNvPr>
          <p:cNvSpPr>
            <a:spLocks noGrp="1"/>
          </p:cNvSpPr>
          <p:nvPr>
            <p:ph idx="1"/>
          </p:nvPr>
        </p:nvSpPr>
        <p:spPr>
          <a:xfrm>
            <a:off x="457200" y="1524000"/>
            <a:ext cx="7924800" cy="4602163"/>
          </a:xfrm>
        </p:spPr>
        <p:txBody>
          <a:bodyPr>
            <a:normAutofit/>
          </a:bodyPr>
          <a:lstStyle/>
          <a:p>
            <a:pPr marL="342900" indent="-342900">
              <a:buClr>
                <a:srgbClr val="00B050"/>
              </a:buClr>
              <a:buFont typeface="Wingdings" panose="05000000000000000000" pitchFamily="2" charset="2"/>
              <a:buChar char="ü"/>
            </a:pPr>
            <a:r>
              <a:rPr lang="en-AU" sz="2400" i="1" dirty="0"/>
              <a:t>Whole wheat toast with nut butter </a:t>
            </a:r>
          </a:p>
          <a:p>
            <a:pPr marL="342900" indent="-342900">
              <a:buClr>
                <a:srgbClr val="00B050"/>
              </a:buClr>
              <a:buFont typeface="Wingdings" panose="05000000000000000000" pitchFamily="2" charset="2"/>
              <a:buChar char="ü"/>
            </a:pPr>
            <a:r>
              <a:rPr lang="en-AU" sz="2400" i="1" dirty="0"/>
              <a:t>Half an apple and a handful of nuts</a:t>
            </a:r>
          </a:p>
          <a:p>
            <a:pPr marL="342900" indent="-342900">
              <a:buClr>
                <a:srgbClr val="00B050"/>
              </a:buClr>
              <a:buFont typeface="Wingdings" panose="05000000000000000000" pitchFamily="2" charset="2"/>
              <a:buChar char="ü"/>
            </a:pPr>
            <a:r>
              <a:rPr lang="en-AU" sz="2400" i="1" dirty="0"/>
              <a:t>Watered down juice with a scoop of protein powder</a:t>
            </a:r>
          </a:p>
          <a:p>
            <a:pPr marL="342900" indent="-342900">
              <a:buClr>
                <a:srgbClr val="00B050"/>
              </a:buClr>
              <a:buFont typeface="Wingdings" panose="05000000000000000000" pitchFamily="2" charset="2"/>
              <a:buChar char="ü"/>
            </a:pPr>
            <a:r>
              <a:rPr lang="en-AU" sz="2400" i="1" dirty="0"/>
              <a:t>Yoghurt, berries and granola</a:t>
            </a:r>
          </a:p>
          <a:p>
            <a:pPr marL="342900" indent="-342900">
              <a:buClr>
                <a:srgbClr val="00B050"/>
              </a:buClr>
              <a:buFont typeface="Wingdings" panose="05000000000000000000" pitchFamily="2" charset="2"/>
              <a:buChar char="ü"/>
            </a:pPr>
            <a:r>
              <a:rPr lang="en-AU" sz="2400" i="1" dirty="0"/>
              <a:t>Half a lean meat sandwich  and piece of fruit</a:t>
            </a:r>
          </a:p>
          <a:p>
            <a:pPr marL="342900" indent="-342900">
              <a:buClr>
                <a:srgbClr val="00B050"/>
              </a:buClr>
              <a:buFont typeface="Wingdings" panose="05000000000000000000" pitchFamily="2" charset="2"/>
              <a:buChar char="ü"/>
            </a:pPr>
            <a:r>
              <a:rPr lang="en-AU" sz="2400" i="1" dirty="0"/>
              <a:t>Banana and small handful of cashews</a:t>
            </a:r>
          </a:p>
          <a:p>
            <a:pPr marL="342900" indent="-342900">
              <a:buClr>
                <a:srgbClr val="00B050"/>
              </a:buClr>
              <a:buFont typeface="Wingdings" panose="05000000000000000000" pitchFamily="2" charset="2"/>
              <a:buChar char="ü"/>
            </a:pPr>
            <a:r>
              <a:rPr lang="en-AU" sz="2400" i="1" dirty="0"/>
              <a:t>Small bowl of quality cereal</a:t>
            </a:r>
          </a:p>
        </p:txBody>
      </p:sp>
      <p:sp>
        <p:nvSpPr>
          <p:cNvPr id="5" name="Callout: Down Arrow 4">
            <a:extLst>
              <a:ext uri="{FF2B5EF4-FFF2-40B4-BE49-F238E27FC236}">
                <a16:creationId xmlns:a16="http://schemas.microsoft.com/office/drawing/2014/main" id="{3C7AB920-D5D7-4362-83D5-7F4E51B501BB}"/>
              </a:ext>
            </a:extLst>
          </p:cNvPr>
          <p:cNvSpPr/>
          <p:nvPr/>
        </p:nvSpPr>
        <p:spPr>
          <a:xfrm rot="2367790">
            <a:off x="6085322" y="1032112"/>
            <a:ext cx="2362200" cy="16002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Easily Digestible Carbs &amp; a little Protein </a:t>
            </a:r>
          </a:p>
        </p:txBody>
      </p:sp>
      <p:pic>
        <p:nvPicPr>
          <p:cNvPr id="8" name="Picture 7">
            <a:extLst>
              <a:ext uri="{FF2B5EF4-FFF2-40B4-BE49-F238E27FC236}">
                <a16:creationId xmlns:a16="http://schemas.microsoft.com/office/drawing/2014/main" id="{5CA021E2-3163-48F3-A864-58399E6ACD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6998" y="5334000"/>
            <a:ext cx="1982588" cy="1340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F06B43FE-7C4C-4DC9-8EFC-B87A8330E140}"/>
              </a:ext>
            </a:extLst>
          </p:cNvPr>
          <p:cNvPicPr>
            <a:picLocks noChangeAspect="1"/>
          </p:cNvPicPr>
          <p:nvPr/>
        </p:nvPicPr>
        <p:blipFill>
          <a:blip r:embed="rId4"/>
          <a:stretch>
            <a:fillRect/>
          </a:stretch>
        </p:blipFill>
        <p:spPr>
          <a:xfrm>
            <a:off x="88270" y="5237481"/>
            <a:ext cx="2334364" cy="1548063"/>
          </a:xfrm>
          <a:prstGeom prst="rect">
            <a:avLst/>
          </a:prstGeom>
        </p:spPr>
      </p:pic>
      <p:pic>
        <p:nvPicPr>
          <p:cNvPr id="9" name="Picture 8">
            <a:extLst>
              <a:ext uri="{FF2B5EF4-FFF2-40B4-BE49-F238E27FC236}">
                <a16:creationId xmlns:a16="http://schemas.microsoft.com/office/drawing/2014/main" id="{41F3BD27-1B16-4C5E-87D6-C6D1D10B320A}"/>
              </a:ext>
            </a:extLst>
          </p:cNvPr>
          <p:cNvPicPr>
            <a:picLocks noChangeAspect="1"/>
          </p:cNvPicPr>
          <p:nvPr/>
        </p:nvPicPr>
        <p:blipFill>
          <a:blip r:embed="rId4"/>
          <a:stretch>
            <a:fillRect/>
          </a:stretch>
        </p:blipFill>
        <p:spPr>
          <a:xfrm>
            <a:off x="6838373" y="5237481"/>
            <a:ext cx="2217358" cy="1548063"/>
          </a:xfrm>
          <a:prstGeom prst="rect">
            <a:avLst/>
          </a:prstGeom>
        </p:spPr>
      </p:pic>
      <p:pic>
        <p:nvPicPr>
          <p:cNvPr id="11" name="Picture 10">
            <a:extLst>
              <a:ext uri="{FF2B5EF4-FFF2-40B4-BE49-F238E27FC236}">
                <a16:creationId xmlns:a16="http://schemas.microsoft.com/office/drawing/2014/main" id="{4A814B1A-EF76-448B-BB17-840439DAA977}"/>
              </a:ext>
            </a:extLst>
          </p:cNvPr>
          <p:cNvPicPr>
            <a:picLocks noChangeAspect="1"/>
          </p:cNvPicPr>
          <p:nvPr/>
        </p:nvPicPr>
        <p:blipFill>
          <a:blip r:embed="rId4"/>
          <a:stretch>
            <a:fillRect/>
          </a:stretch>
        </p:blipFill>
        <p:spPr>
          <a:xfrm>
            <a:off x="2422634" y="5237482"/>
            <a:ext cx="2217359" cy="1548062"/>
          </a:xfrm>
          <a:prstGeom prst="rect">
            <a:avLst/>
          </a:prstGeom>
        </p:spPr>
      </p:pic>
    </p:spTree>
    <p:extLst>
      <p:ext uri="{BB962C8B-B14F-4D97-AF65-F5344CB8AC3E}">
        <p14:creationId xmlns:p14="http://schemas.microsoft.com/office/powerpoint/2010/main" val="114356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42F750-3386-4739-8365-D3AE9DC5A36C}"/>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0F42126-8791-4F64-A664-C935C3D19C5E}"/>
              </a:ext>
            </a:extLst>
          </p:cNvPr>
          <p:cNvSpPr>
            <a:spLocks noGrp="1"/>
          </p:cNvSpPr>
          <p:nvPr>
            <p:ph idx="1"/>
          </p:nvPr>
        </p:nvSpPr>
        <p:spPr>
          <a:xfrm>
            <a:off x="397765" y="1907628"/>
            <a:ext cx="5431583" cy="4264572"/>
          </a:xfrm>
        </p:spPr>
        <p:txBody>
          <a:bodyPr>
            <a:normAutofit/>
          </a:bodyPr>
          <a:lstStyle/>
          <a:p>
            <a:pPr>
              <a:lnSpc>
                <a:spcPct val="150000"/>
              </a:lnSpc>
            </a:pPr>
            <a:r>
              <a:rPr lang="en-AU" sz="2800" dirty="0"/>
              <a:t>Replenish water </a:t>
            </a:r>
          </a:p>
          <a:p>
            <a:pPr>
              <a:lnSpc>
                <a:spcPct val="150000"/>
              </a:lnSpc>
            </a:pPr>
            <a:r>
              <a:rPr lang="en-AU" sz="2800" dirty="0"/>
              <a:t>Depending on length and type of training glucose polymer and amino acid mix may be helpful</a:t>
            </a:r>
          </a:p>
          <a:p>
            <a:endParaRPr lang="en-AU" dirty="0"/>
          </a:p>
        </p:txBody>
      </p:sp>
      <p:sp>
        <p:nvSpPr>
          <p:cNvPr id="7" name="Text Placeholder 6">
            <a:extLst>
              <a:ext uri="{FF2B5EF4-FFF2-40B4-BE49-F238E27FC236}">
                <a16:creationId xmlns:a16="http://schemas.microsoft.com/office/drawing/2014/main" id="{4B3A898E-7AAA-4CF8-8CB4-D6E87947E68B}"/>
              </a:ext>
            </a:extLst>
          </p:cNvPr>
          <p:cNvSpPr>
            <a:spLocks noGrp="1"/>
          </p:cNvSpPr>
          <p:nvPr>
            <p:ph type="body" sz="half" idx="2"/>
          </p:nvPr>
        </p:nvSpPr>
        <p:spPr/>
        <p:txBody>
          <a:bodyPr/>
          <a:lstStyle/>
          <a:p>
            <a:endParaRPr lang="en-AU"/>
          </a:p>
        </p:txBody>
      </p:sp>
      <p:pic>
        <p:nvPicPr>
          <p:cNvPr id="5" name="Picture 4">
            <a:extLst>
              <a:ext uri="{FF2B5EF4-FFF2-40B4-BE49-F238E27FC236}">
                <a16:creationId xmlns:a16="http://schemas.microsoft.com/office/drawing/2014/main" id="{A5D98F28-11F9-4651-869F-8D0804EB8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244" y="1759850"/>
            <a:ext cx="2662764" cy="4152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Logo">
            <a:extLst>
              <a:ext uri="{FF2B5EF4-FFF2-40B4-BE49-F238E27FC236}">
                <a16:creationId xmlns:a16="http://schemas.microsoft.com/office/drawing/2014/main" id="{AED66C34-5829-48D7-BB99-0E9AE8865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49" y="5611316"/>
            <a:ext cx="1550195" cy="838200"/>
          </a:xfrm>
          <a:prstGeom prst="rect">
            <a:avLst/>
          </a:prstGeom>
        </p:spPr>
      </p:pic>
      <p:sp>
        <p:nvSpPr>
          <p:cNvPr id="2" name="TextBox 1">
            <a:extLst>
              <a:ext uri="{FF2B5EF4-FFF2-40B4-BE49-F238E27FC236}">
                <a16:creationId xmlns:a16="http://schemas.microsoft.com/office/drawing/2014/main" id="{EFA912B2-3142-4875-96BE-32C187D382D1}"/>
              </a:ext>
            </a:extLst>
          </p:cNvPr>
          <p:cNvSpPr txBox="1"/>
          <p:nvPr/>
        </p:nvSpPr>
        <p:spPr>
          <a:xfrm>
            <a:off x="397765" y="236807"/>
            <a:ext cx="8077200" cy="1003031"/>
          </a:xfrm>
          <a:prstGeom prst="rect">
            <a:avLst/>
          </a:prstGeom>
          <a:noFill/>
        </p:spPr>
        <p:txBody>
          <a:bodyPr wrap="square" rtlCol="0">
            <a:spAutoFit/>
          </a:bodyPr>
          <a:lstStyle/>
          <a:p>
            <a:pPr>
              <a:lnSpc>
                <a:spcPct val="150000"/>
              </a:lnSpc>
            </a:pPr>
            <a:r>
              <a:rPr lang="en-AU" sz="4400" b="1" dirty="0">
                <a:solidFill>
                  <a:schemeClr val="accent1">
                    <a:lumMod val="75000"/>
                  </a:schemeClr>
                </a:solidFill>
                <a:latin typeface="+mj-lt"/>
                <a:ea typeface="+mj-ea"/>
                <a:cs typeface="+mj-cs"/>
              </a:rPr>
              <a:t>DURING TRAINING &amp; COMPETITON</a:t>
            </a:r>
          </a:p>
        </p:txBody>
      </p:sp>
    </p:spTree>
    <p:extLst>
      <p:ext uri="{BB962C8B-B14F-4D97-AF65-F5344CB8AC3E}">
        <p14:creationId xmlns:p14="http://schemas.microsoft.com/office/powerpoint/2010/main" val="41892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8B9A3-A231-4F3B-BF40-6EA2F68CE6D1}"/>
              </a:ext>
            </a:extLst>
          </p:cNvPr>
          <p:cNvSpPr>
            <a:spLocks noGrp="1"/>
          </p:cNvSpPr>
          <p:nvPr>
            <p:ph type="title"/>
          </p:nvPr>
        </p:nvSpPr>
        <p:spPr>
          <a:xfrm>
            <a:off x="457200" y="274637"/>
            <a:ext cx="7924800" cy="828949"/>
          </a:xfrm>
        </p:spPr>
        <p:txBody>
          <a:bodyPr>
            <a:noAutofit/>
          </a:bodyPr>
          <a:lstStyle/>
          <a:p>
            <a:r>
              <a:rPr lang="en-AU" sz="4400" b="1" dirty="0"/>
              <a:t>What can go wrong ?</a:t>
            </a:r>
          </a:p>
        </p:txBody>
      </p:sp>
      <p:sp>
        <p:nvSpPr>
          <p:cNvPr id="3" name="Content Placeholder 2">
            <a:extLst>
              <a:ext uri="{FF2B5EF4-FFF2-40B4-BE49-F238E27FC236}">
                <a16:creationId xmlns:a16="http://schemas.microsoft.com/office/drawing/2014/main" id="{95DACE1B-872E-4C30-9E7D-67A23E7141BE}"/>
              </a:ext>
            </a:extLst>
          </p:cNvPr>
          <p:cNvSpPr>
            <a:spLocks noGrp="1"/>
          </p:cNvSpPr>
          <p:nvPr>
            <p:ph idx="1"/>
          </p:nvPr>
        </p:nvSpPr>
        <p:spPr>
          <a:xfrm>
            <a:off x="2869324" y="1219200"/>
            <a:ext cx="6122276" cy="4906963"/>
          </a:xfrm>
        </p:spPr>
        <p:txBody>
          <a:bodyPr>
            <a:normAutofit/>
          </a:bodyPr>
          <a:lstStyle/>
          <a:p>
            <a:pPr algn="l" fontAlgn="base"/>
            <a:endParaRPr lang="en-AU" b="0" i="0" dirty="0">
              <a:solidFill>
                <a:schemeClr val="tx1"/>
              </a:solidFill>
              <a:effectLst/>
            </a:endParaRPr>
          </a:p>
          <a:p>
            <a:pPr marL="34290" indent="0" algn="l" fontAlgn="base">
              <a:buClr>
                <a:schemeClr val="accent2">
                  <a:lumMod val="75000"/>
                </a:schemeClr>
              </a:buClr>
              <a:buNone/>
            </a:pPr>
            <a:r>
              <a:rPr lang="en-AU" sz="2000" b="0" i="0" dirty="0">
                <a:solidFill>
                  <a:schemeClr val="tx1"/>
                </a:solidFill>
                <a:effectLst/>
              </a:rPr>
              <a:t>Failing to fuel or hydrate correctly during exercise can result in:</a:t>
            </a:r>
          </a:p>
          <a:p>
            <a:pPr marL="342900" indent="-342900" algn="l" fontAlgn="base">
              <a:lnSpc>
                <a:spcPct val="150000"/>
              </a:lnSpc>
              <a:buClr>
                <a:schemeClr val="accent2">
                  <a:lumMod val="75000"/>
                </a:schemeClr>
              </a:buClr>
              <a:buFont typeface="Wingdings" panose="05000000000000000000" pitchFamily="2" charset="2"/>
              <a:buChar char="ü"/>
            </a:pPr>
            <a:r>
              <a:rPr lang="en-AU" sz="2000" b="0" i="0" dirty="0">
                <a:solidFill>
                  <a:schemeClr val="tx1"/>
                </a:solidFill>
                <a:effectLst/>
              </a:rPr>
              <a:t>Earlier onset of fatigue </a:t>
            </a:r>
          </a:p>
          <a:p>
            <a:pPr marL="342900" indent="-342900" algn="l" fontAlgn="base">
              <a:lnSpc>
                <a:spcPct val="150000"/>
              </a:lnSpc>
              <a:buClr>
                <a:schemeClr val="accent2">
                  <a:lumMod val="75000"/>
                </a:schemeClr>
              </a:buClr>
              <a:buFont typeface="Wingdings" panose="05000000000000000000" pitchFamily="2" charset="2"/>
              <a:buChar char="ü"/>
            </a:pPr>
            <a:r>
              <a:rPr lang="en-AU" sz="2000" b="0" i="0" dirty="0">
                <a:solidFill>
                  <a:schemeClr val="tx1"/>
                </a:solidFill>
                <a:effectLst/>
              </a:rPr>
              <a:t>Reduced speed, especially during repeat efforts</a:t>
            </a:r>
          </a:p>
          <a:p>
            <a:pPr marL="342900" indent="-342900" algn="l" fontAlgn="base">
              <a:lnSpc>
                <a:spcPct val="150000"/>
              </a:lnSpc>
              <a:buClr>
                <a:schemeClr val="accent2">
                  <a:lumMod val="75000"/>
                </a:schemeClr>
              </a:buClr>
              <a:buFont typeface="Wingdings" panose="05000000000000000000" pitchFamily="2" charset="2"/>
              <a:buChar char="ü"/>
            </a:pPr>
            <a:r>
              <a:rPr lang="en-AU" sz="2000" b="0" i="0" dirty="0">
                <a:solidFill>
                  <a:schemeClr val="tx1"/>
                </a:solidFill>
                <a:effectLst/>
              </a:rPr>
              <a:t>Reduced endurance</a:t>
            </a:r>
          </a:p>
          <a:p>
            <a:pPr marL="342900" indent="-342900" algn="l" fontAlgn="base">
              <a:lnSpc>
                <a:spcPct val="150000"/>
              </a:lnSpc>
              <a:buClr>
                <a:schemeClr val="accent2">
                  <a:lumMod val="75000"/>
                </a:schemeClr>
              </a:buClr>
              <a:buFont typeface="Wingdings" panose="05000000000000000000" pitchFamily="2" charset="2"/>
              <a:buChar char="ü"/>
            </a:pPr>
            <a:r>
              <a:rPr lang="en-AU" sz="2000" b="0" i="0" dirty="0">
                <a:solidFill>
                  <a:schemeClr val="tx1"/>
                </a:solidFill>
                <a:effectLst/>
              </a:rPr>
              <a:t>Poor concentration and decision making</a:t>
            </a:r>
          </a:p>
          <a:p>
            <a:pPr marL="342900" indent="-342900" algn="l" fontAlgn="base">
              <a:lnSpc>
                <a:spcPct val="150000"/>
              </a:lnSpc>
              <a:buClr>
                <a:schemeClr val="accent2">
                  <a:lumMod val="75000"/>
                </a:schemeClr>
              </a:buClr>
              <a:buFont typeface="Wingdings" panose="05000000000000000000" pitchFamily="2" charset="2"/>
              <a:buChar char="ü"/>
            </a:pPr>
            <a:r>
              <a:rPr lang="en-AU" sz="2000" b="0" i="0" dirty="0">
                <a:solidFill>
                  <a:schemeClr val="tx1"/>
                </a:solidFill>
                <a:effectLst/>
              </a:rPr>
              <a:t>Skill errors</a:t>
            </a:r>
          </a:p>
          <a:p>
            <a:pPr marL="342900" indent="-342900" algn="l" fontAlgn="base">
              <a:lnSpc>
                <a:spcPct val="150000"/>
              </a:lnSpc>
              <a:buClr>
                <a:schemeClr val="accent2">
                  <a:lumMod val="75000"/>
                </a:schemeClr>
              </a:buClr>
              <a:buFont typeface="Wingdings" panose="05000000000000000000" pitchFamily="2" charset="2"/>
              <a:buChar char="ü"/>
            </a:pPr>
            <a:r>
              <a:rPr lang="en-AU" sz="2000" b="0" i="0" dirty="0">
                <a:solidFill>
                  <a:schemeClr val="tx1"/>
                </a:solidFill>
                <a:effectLst/>
              </a:rPr>
              <a:t>Gut upset</a:t>
            </a:r>
          </a:p>
          <a:p>
            <a:endParaRPr lang="en-AU" dirty="0"/>
          </a:p>
        </p:txBody>
      </p:sp>
      <p:pic>
        <p:nvPicPr>
          <p:cNvPr id="7" name="Picture 6">
            <a:extLst>
              <a:ext uri="{FF2B5EF4-FFF2-40B4-BE49-F238E27FC236}">
                <a16:creationId xmlns:a16="http://schemas.microsoft.com/office/drawing/2014/main" id="{7067064F-9383-4828-BEAC-236C0DE1D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62" y="2291255"/>
            <a:ext cx="1855816" cy="3535362"/>
          </a:xfrm>
          <a:prstGeom prst="rect">
            <a:avLst/>
          </a:prstGeom>
          <a:ln w="76200">
            <a:noFill/>
          </a:ln>
        </p:spPr>
      </p:pic>
    </p:spTree>
    <p:extLst>
      <p:ext uri="{BB962C8B-B14F-4D97-AF65-F5344CB8AC3E}">
        <p14:creationId xmlns:p14="http://schemas.microsoft.com/office/powerpoint/2010/main" val="350851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48DDC-3C70-45AF-84E1-8527693B9A91}"/>
              </a:ext>
            </a:extLst>
          </p:cNvPr>
          <p:cNvSpPr>
            <a:spLocks noGrp="1"/>
          </p:cNvSpPr>
          <p:nvPr>
            <p:ph type="title"/>
          </p:nvPr>
        </p:nvSpPr>
        <p:spPr>
          <a:xfrm>
            <a:off x="381000" y="457200"/>
            <a:ext cx="7620000" cy="838200"/>
          </a:xfrm>
        </p:spPr>
        <p:txBody>
          <a:bodyPr>
            <a:noAutofit/>
          </a:bodyPr>
          <a:lstStyle/>
          <a:p>
            <a:r>
              <a:rPr lang="en-AU" sz="4400" b="1" dirty="0"/>
              <a:t>How Much and How Often ? </a:t>
            </a:r>
          </a:p>
        </p:txBody>
      </p:sp>
      <p:sp>
        <p:nvSpPr>
          <p:cNvPr id="3" name="Content Placeholder 2">
            <a:extLst>
              <a:ext uri="{FF2B5EF4-FFF2-40B4-BE49-F238E27FC236}">
                <a16:creationId xmlns:a16="http://schemas.microsoft.com/office/drawing/2014/main" id="{CC784CF9-61DA-4501-BB2B-7BBFDC34664C}"/>
              </a:ext>
            </a:extLst>
          </p:cNvPr>
          <p:cNvSpPr>
            <a:spLocks noGrp="1"/>
          </p:cNvSpPr>
          <p:nvPr>
            <p:ph idx="1"/>
          </p:nvPr>
        </p:nvSpPr>
        <p:spPr>
          <a:xfrm>
            <a:off x="457200" y="1600200"/>
            <a:ext cx="8305800" cy="4525963"/>
          </a:xfrm>
        </p:spPr>
        <p:txBody>
          <a:bodyPr>
            <a:normAutofit/>
          </a:bodyPr>
          <a:lstStyle/>
          <a:p>
            <a:pPr marL="342900" indent="-342900">
              <a:lnSpc>
                <a:spcPct val="150000"/>
              </a:lnSpc>
              <a:buClr>
                <a:srgbClr val="00B050"/>
              </a:buClr>
              <a:buFont typeface="Wingdings" panose="05000000000000000000" pitchFamily="2" charset="2"/>
              <a:buChar char="ü"/>
            </a:pPr>
            <a:r>
              <a:rPr lang="en-AU" sz="2400" dirty="0"/>
              <a:t>4 to 6 mouthfuls of water every 15 minutes</a:t>
            </a:r>
          </a:p>
          <a:p>
            <a:pPr marL="342900" indent="-342900">
              <a:lnSpc>
                <a:spcPct val="150000"/>
              </a:lnSpc>
              <a:buClr>
                <a:srgbClr val="00B050"/>
              </a:buClr>
              <a:buFont typeface="Wingdings" panose="05000000000000000000" pitchFamily="2" charset="2"/>
              <a:buChar char="ü"/>
            </a:pPr>
            <a:r>
              <a:rPr lang="en-AU" sz="2400" dirty="0"/>
              <a:t>If training longer than 60 mins drink a sports drink that has 200 milligrams of sodium per 250mls. </a:t>
            </a:r>
          </a:p>
          <a:p>
            <a:pPr marL="342900" indent="-342900">
              <a:lnSpc>
                <a:spcPct val="150000"/>
              </a:lnSpc>
              <a:buClr>
                <a:srgbClr val="00B050"/>
              </a:buClr>
              <a:buFont typeface="Wingdings" panose="05000000000000000000" pitchFamily="2" charset="2"/>
              <a:buChar char="ü"/>
            </a:pPr>
            <a:r>
              <a:rPr lang="en-AU" sz="2400" dirty="0"/>
              <a:t>When training longer than 60 mins have 30 – 60 grams of CHO per 60 mins.  </a:t>
            </a:r>
          </a:p>
        </p:txBody>
      </p:sp>
      <p:pic>
        <p:nvPicPr>
          <p:cNvPr id="5" name="Picture 4">
            <a:extLst>
              <a:ext uri="{FF2B5EF4-FFF2-40B4-BE49-F238E27FC236}">
                <a16:creationId xmlns:a16="http://schemas.microsoft.com/office/drawing/2014/main" id="{5BC24A47-548E-4428-BDBE-3269448D2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204" y="4505325"/>
            <a:ext cx="2848391" cy="1895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Logo">
            <a:extLst>
              <a:ext uri="{FF2B5EF4-FFF2-40B4-BE49-F238E27FC236}">
                <a16:creationId xmlns:a16="http://schemas.microsoft.com/office/drawing/2014/main" id="{75070FE1-EBF1-447F-BF06-9A85276848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05" y="5609897"/>
            <a:ext cx="1550195" cy="838200"/>
          </a:xfrm>
          <a:prstGeom prst="rect">
            <a:avLst/>
          </a:prstGeom>
        </p:spPr>
      </p:pic>
    </p:spTree>
    <p:extLst>
      <p:ext uri="{BB962C8B-B14F-4D97-AF65-F5344CB8AC3E}">
        <p14:creationId xmlns:p14="http://schemas.microsoft.com/office/powerpoint/2010/main" val="240151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81B42C-E4D2-414F-975C-3103D345AEA8}"/>
              </a:ext>
            </a:extLst>
          </p:cNvPr>
          <p:cNvPicPr>
            <a:picLocks noChangeAspect="1"/>
          </p:cNvPicPr>
          <p:nvPr/>
        </p:nvPicPr>
        <p:blipFill>
          <a:blip r:embed="rId2"/>
          <a:stretch>
            <a:fillRect/>
          </a:stretch>
        </p:blipFill>
        <p:spPr>
          <a:xfrm>
            <a:off x="5911786" y="2824873"/>
            <a:ext cx="3004876" cy="2007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332474" y="775471"/>
            <a:ext cx="6858000" cy="641117"/>
          </a:xfrm>
        </p:spPr>
        <p:txBody>
          <a:bodyPr>
            <a:normAutofit/>
          </a:bodyPr>
          <a:lstStyle/>
          <a:p>
            <a:r>
              <a:rPr lang="en-US" sz="3600" b="1" dirty="0"/>
              <a:t>Post Training / COMPETITION </a:t>
            </a:r>
          </a:p>
        </p:txBody>
      </p:sp>
      <p:sp>
        <p:nvSpPr>
          <p:cNvPr id="5" name="Content Placeholder 2">
            <a:extLst>
              <a:ext uri="{FF2B5EF4-FFF2-40B4-BE49-F238E27FC236}">
                <a16:creationId xmlns:a16="http://schemas.microsoft.com/office/drawing/2014/main" id="{A2B493EB-B106-4F1A-8510-F3046866DE39}"/>
              </a:ext>
            </a:extLst>
          </p:cNvPr>
          <p:cNvSpPr txBox="1">
            <a:spLocks/>
          </p:cNvSpPr>
          <p:nvPr/>
        </p:nvSpPr>
        <p:spPr>
          <a:xfrm>
            <a:off x="395536" y="1752600"/>
            <a:ext cx="8291264" cy="35052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dirty="0"/>
              <a:t>Correct Recovery fuel will: </a:t>
            </a:r>
          </a:p>
          <a:p>
            <a:pPr marL="342900" indent="-342900">
              <a:lnSpc>
                <a:spcPct val="150000"/>
              </a:lnSpc>
              <a:buClr>
                <a:srgbClr val="00B050"/>
              </a:buClr>
              <a:buFont typeface="Wingdings" panose="05000000000000000000" pitchFamily="2" charset="2"/>
              <a:buChar char="ü"/>
            </a:pPr>
            <a:r>
              <a:rPr lang="en-AU" dirty="0"/>
              <a:t>Increase blood insulin levels</a:t>
            </a:r>
          </a:p>
          <a:p>
            <a:pPr marL="342900" indent="-342900">
              <a:lnSpc>
                <a:spcPct val="150000"/>
              </a:lnSpc>
              <a:buClr>
                <a:srgbClr val="00B050"/>
              </a:buClr>
              <a:buFont typeface="Wingdings" panose="05000000000000000000" pitchFamily="2" charset="2"/>
              <a:buChar char="ü"/>
            </a:pPr>
            <a:r>
              <a:rPr lang="en-AU" dirty="0"/>
              <a:t>Lower blood cortisol levels</a:t>
            </a:r>
          </a:p>
          <a:p>
            <a:pPr marL="342900" indent="-342900">
              <a:lnSpc>
                <a:spcPct val="150000"/>
              </a:lnSpc>
              <a:buClr>
                <a:srgbClr val="00B050"/>
              </a:buClr>
              <a:buFont typeface="Wingdings" panose="05000000000000000000" pitchFamily="2" charset="2"/>
              <a:buChar char="ü"/>
            </a:pPr>
            <a:r>
              <a:rPr lang="en-AU" dirty="0"/>
              <a:t>Strengthen the immune system</a:t>
            </a:r>
          </a:p>
          <a:p>
            <a:pPr marL="342900" indent="-342900">
              <a:lnSpc>
                <a:spcPct val="150000"/>
              </a:lnSpc>
              <a:buClr>
                <a:srgbClr val="00B050"/>
              </a:buClr>
              <a:buFont typeface="Wingdings" panose="05000000000000000000" pitchFamily="2" charset="2"/>
              <a:buChar char="ü"/>
            </a:pPr>
            <a:r>
              <a:rPr lang="en-AU" dirty="0"/>
              <a:t>Restore muscle and liver glycogen</a:t>
            </a:r>
          </a:p>
          <a:p>
            <a:pPr marL="342900" indent="-342900">
              <a:lnSpc>
                <a:spcPct val="150000"/>
              </a:lnSpc>
              <a:buClr>
                <a:srgbClr val="00B050"/>
              </a:buClr>
              <a:buFont typeface="Wingdings" panose="05000000000000000000" pitchFamily="2" charset="2"/>
              <a:buChar char="ü"/>
            </a:pPr>
            <a:r>
              <a:rPr lang="en-AU" dirty="0"/>
              <a:t>Stimulate muscle protein synthesis and repair </a:t>
            </a:r>
          </a:p>
        </p:txBody>
      </p:sp>
      <p:sp>
        <p:nvSpPr>
          <p:cNvPr id="3" name="Callout: Down Arrow 2">
            <a:extLst>
              <a:ext uri="{FF2B5EF4-FFF2-40B4-BE49-F238E27FC236}">
                <a16:creationId xmlns:a16="http://schemas.microsoft.com/office/drawing/2014/main" id="{5EECC956-C0C2-4A95-9965-9318785021AA}"/>
              </a:ext>
            </a:extLst>
          </p:cNvPr>
          <p:cNvSpPr/>
          <p:nvPr/>
        </p:nvSpPr>
        <p:spPr>
          <a:xfrm>
            <a:off x="6348524" y="879255"/>
            <a:ext cx="2131400" cy="2371288"/>
          </a:xfrm>
          <a:prstGeom prst="down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AU" b="1" dirty="0">
                <a:solidFill>
                  <a:schemeClr val="tx2"/>
                </a:solidFill>
              </a:rPr>
              <a:t>Fuel within 15 mins post training then follow up with a meal </a:t>
            </a:r>
          </a:p>
          <a:p>
            <a:pPr algn="ctr"/>
            <a:r>
              <a:rPr lang="en-AU" b="1" dirty="0">
                <a:solidFill>
                  <a:schemeClr val="tx2"/>
                </a:solidFill>
              </a:rPr>
              <a:t>60 – 90 mins later </a:t>
            </a:r>
          </a:p>
        </p:txBody>
      </p:sp>
      <p:pic>
        <p:nvPicPr>
          <p:cNvPr id="6" name="Logo">
            <a:extLst>
              <a:ext uri="{FF2B5EF4-FFF2-40B4-BE49-F238E27FC236}">
                <a16:creationId xmlns:a16="http://schemas.microsoft.com/office/drawing/2014/main" id="{16B71BC9-A4F3-49FD-B532-34615E07A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441" y="5593812"/>
            <a:ext cx="1492469" cy="806987"/>
          </a:xfrm>
          <a:prstGeom prst="rect">
            <a:avLst/>
          </a:prstGeom>
        </p:spPr>
      </p:pic>
    </p:spTree>
    <p:extLst>
      <p:ext uri="{BB962C8B-B14F-4D97-AF65-F5344CB8AC3E}">
        <p14:creationId xmlns:p14="http://schemas.microsoft.com/office/powerpoint/2010/main" val="246917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91264" cy="792162"/>
          </a:xfrm>
        </p:spPr>
        <p:txBody>
          <a:bodyPr>
            <a:normAutofit/>
          </a:bodyPr>
          <a:lstStyle/>
          <a:p>
            <a:r>
              <a:rPr lang="en-US" sz="4400" b="1" dirty="0"/>
              <a:t>Post Training / COMPETITION - </a:t>
            </a:r>
          </a:p>
        </p:txBody>
      </p:sp>
      <p:sp>
        <p:nvSpPr>
          <p:cNvPr id="5" name="Content Placeholder 2">
            <a:extLst>
              <a:ext uri="{FF2B5EF4-FFF2-40B4-BE49-F238E27FC236}">
                <a16:creationId xmlns:a16="http://schemas.microsoft.com/office/drawing/2014/main" id="{A2B493EB-B106-4F1A-8510-F3046866DE39}"/>
              </a:ext>
            </a:extLst>
          </p:cNvPr>
          <p:cNvSpPr txBox="1">
            <a:spLocks/>
          </p:cNvSpPr>
          <p:nvPr/>
        </p:nvSpPr>
        <p:spPr>
          <a:xfrm>
            <a:off x="457200" y="1468821"/>
            <a:ext cx="8291264" cy="40386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dirty="0">
                <a:solidFill>
                  <a:schemeClr val="accent2">
                    <a:lumMod val="75000"/>
                  </a:schemeClr>
                </a:solidFill>
              </a:rPr>
              <a:t>Water for hydration (weigh before and after training) </a:t>
            </a:r>
          </a:p>
          <a:p>
            <a:r>
              <a:rPr lang="en-AU" dirty="0">
                <a:solidFill>
                  <a:schemeClr val="accent2">
                    <a:lumMod val="75000"/>
                  </a:schemeClr>
                </a:solidFill>
              </a:rPr>
              <a:t>Carbohydrate needs  =</a:t>
            </a:r>
          </a:p>
          <a:p>
            <a:r>
              <a:rPr lang="en-AU" dirty="0">
                <a:solidFill>
                  <a:schemeClr val="accent2">
                    <a:lumMod val="75000"/>
                  </a:schemeClr>
                </a:solidFill>
              </a:rPr>
              <a:t>1 gram of CHO per kg of BW within 15 mins post training</a:t>
            </a:r>
          </a:p>
          <a:p>
            <a:endParaRPr lang="en-AU" dirty="0">
              <a:solidFill>
                <a:schemeClr val="accent3"/>
              </a:solidFill>
            </a:endParaRPr>
          </a:p>
          <a:p>
            <a:r>
              <a:rPr lang="en-AU" dirty="0">
                <a:solidFill>
                  <a:schemeClr val="tx2"/>
                </a:solidFill>
              </a:rPr>
              <a:t>Carbohydrate Plus Protein Speeds Recovery</a:t>
            </a:r>
          </a:p>
          <a:p>
            <a:r>
              <a:rPr lang="en-AU" dirty="0">
                <a:solidFill>
                  <a:schemeClr val="accent2">
                    <a:lumMod val="75000"/>
                  </a:schemeClr>
                </a:solidFill>
              </a:rPr>
              <a:t>Research shows that combining protein with carbohydrate within 30 mins of exercise nearly doubles the insulin response, which results in more stored glycogen. </a:t>
            </a:r>
          </a:p>
        </p:txBody>
      </p:sp>
      <p:pic>
        <p:nvPicPr>
          <p:cNvPr id="4" name="Logo">
            <a:extLst>
              <a:ext uri="{FF2B5EF4-FFF2-40B4-BE49-F238E27FC236}">
                <a16:creationId xmlns:a16="http://schemas.microsoft.com/office/drawing/2014/main" id="{C53E11F8-6DE8-418F-A9BB-C0010A6A06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5276" y="5633545"/>
            <a:ext cx="1550195" cy="838200"/>
          </a:xfrm>
          <a:prstGeom prst="rect">
            <a:avLst/>
          </a:prstGeom>
        </p:spPr>
      </p:pic>
    </p:spTree>
    <p:extLst>
      <p:ext uri="{BB962C8B-B14F-4D97-AF65-F5344CB8AC3E}">
        <p14:creationId xmlns:p14="http://schemas.microsoft.com/office/powerpoint/2010/main" val="368545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38C153-BFA7-4CE5-9538-389A04D76919}"/>
              </a:ext>
            </a:extLst>
          </p:cNvPr>
          <p:cNvSpPr>
            <a:spLocks noGrp="1"/>
          </p:cNvSpPr>
          <p:nvPr>
            <p:ph type="title"/>
          </p:nvPr>
        </p:nvSpPr>
        <p:spPr>
          <a:xfrm>
            <a:off x="397765" y="276760"/>
            <a:ext cx="5362622" cy="621874"/>
          </a:xfrm>
        </p:spPr>
        <p:txBody>
          <a:bodyPr>
            <a:normAutofit/>
          </a:bodyPr>
          <a:lstStyle/>
          <a:p>
            <a:r>
              <a:rPr lang="en-AU" sz="3300" b="1" dirty="0"/>
              <a:t>WHAT YOU WILL LEARN</a:t>
            </a:r>
          </a:p>
        </p:txBody>
      </p:sp>
      <p:sp>
        <p:nvSpPr>
          <p:cNvPr id="6" name="Content Placeholder 5">
            <a:extLst>
              <a:ext uri="{FF2B5EF4-FFF2-40B4-BE49-F238E27FC236}">
                <a16:creationId xmlns:a16="http://schemas.microsoft.com/office/drawing/2014/main" id="{59115650-8AF3-42BB-8E1F-3FA065E691B0}"/>
              </a:ext>
            </a:extLst>
          </p:cNvPr>
          <p:cNvSpPr>
            <a:spLocks noGrp="1"/>
          </p:cNvSpPr>
          <p:nvPr>
            <p:ph idx="1"/>
          </p:nvPr>
        </p:nvSpPr>
        <p:spPr>
          <a:xfrm>
            <a:off x="397765" y="1229710"/>
            <a:ext cx="6759780" cy="5273566"/>
          </a:xfrm>
        </p:spPr>
        <p:txBody>
          <a:bodyPr>
            <a:normAutofit fontScale="77500" lnSpcReduction="20000"/>
          </a:bodyPr>
          <a:lstStyle/>
          <a:p>
            <a:pPr marL="257175" indent="-257175">
              <a:lnSpc>
                <a:spcPct val="200000"/>
              </a:lnSpc>
              <a:buClr>
                <a:schemeClr val="accent2"/>
              </a:buClr>
              <a:buFont typeface="Wingdings" panose="05000000000000000000" pitchFamily="2" charset="2"/>
              <a:buChar char="Ø"/>
            </a:pPr>
            <a:r>
              <a:rPr lang="en-AU" sz="2800" dirty="0"/>
              <a:t>What good nutrition looks like</a:t>
            </a:r>
          </a:p>
          <a:p>
            <a:pPr marL="257175" indent="-257175">
              <a:lnSpc>
                <a:spcPct val="200000"/>
              </a:lnSpc>
              <a:buClr>
                <a:schemeClr val="accent2"/>
              </a:buClr>
              <a:buFont typeface="Wingdings" panose="05000000000000000000" pitchFamily="2" charset="2"/>
              <a:buChar char="Ø"/>
            </a:pPr>
            <a:r>
              <a:rPr lang="en-AU" sz="2800" dirty="0"/>
              <a:t>Macro nutrient importance, best sources &amp; quantities</a:t>
            </a:r>
          </a:p>
          <a:p>
            <a:pPr marL="257175" indent="-257175">
              <a:lnSpc>
                <a:spcPct val="200000"/>
              </a:lnSpc>
              <a:buClr>
                <a:schemeClr val="accent2"/>
              </a:buClr>
              <a:buFont typeface="Wingdings" panose="05000000000000000000" pitchFamily="2" charset="2"/>
              <a:buChar char="Ø"/>
            </a:pPr>
            <a:r>
              <a:rPr lang="en-AU" sz="2800" dirty="0"/>
              <a:t>How to customise YOUR fuel consumption</a:t>
            </a:r>
          </a:p>
          <a:p>
            <a:pPr marL="257175" indent="-257175">
              <a:lnSpc>
                <a:spcPct val="200000"/>
              </a:lnSpc>
              <a:buClr>
                <a:schemeClr val="accent2"/>
              </a:buClr>
              <a:buFont typeface="Wingdings" panose="05000000000000000000" pitchFamily="2" charset="2"/>
              <a:buChar char="Ø"/>
            </a:pPr>
            <a:r>
              <a:rPr lang="en-AU" sz="2800" dirty="0"/>
              <a:t>What to consume Before, During and After</a:t>
            </a:r>
          </a:p>
          <a:p>
            <a:pPr marL="257175" indent="-257175">
              <a:lnSpc>
                <a:spcPct val="200000"/>
              </a:lnSpc>
              <a:buClr>
                <a:schemeClr val="accent2"/>
              </a:buClr>
              <a:buFont typeface="Wingdings" panose="05000000000000000000" pitchFamily="2" charset="2"/>
              <a:buChar char="Ø"/>
            </a:pPr>
            <a:r>
              <a:rPr lang="en-AU" sz="2800" dirty="0"/>
              <a:t>Meal Prep &amp; Fuelling between training sessions</a:t>
            </a:r>
          </a:p>
          <a:p>
            <a:pPr marL="257175" indent="-257175">
              <a:lnSpc>
                <a:spcPct val="200000"/>
              </a:lnSpc>
              <a:buClr>
                <a:schemeClr val="accent2"/>
              </a:buClr>
              <a:buFont typeface="Wingdings" panose="05000000000000000000" pitchFamily="2" charset="2"/>
              <a:buChar char="Ø"/>
            </a:pPr>
            <a:r>
              <a:rPr lang="en-AU" sz="2800" dirty="0"/>
              <a:t>Hints for success (Athlete Essentials)</a:t>
            </a:r>
          </a:p>
          <a:p>
            <a:pPr marL="34290" indent="0">
              <a:buNone/>
            </a:pPr>
            <a:endParaRPr lang="en-AU" dirty="0"/>
          </a:p>
        </p:txBody>
      </p:sp>
      <p:pic>
        <p:nvPicPr>
          <p:cNvPr id="9" name="Picture 8">
            <a:extLst>
              <a:ext uri="{FF2B5EF4-FFF2-40B4-BE49-F238E27FC236}">
                <a16:creationId xmlns:a16="http://schemas.microsoft.com/office/drawing/2014/main" id="{C583B759-1645-4EE3-9617-C295642DF3CD}"/>
              </a:ext>
            </a:extLst>
          </p:cNvPr>
          <p:cNvPicPr>
            <a:picLocks noChangeAspect="1"/>
          </p:cNvPicPr>
          <p:nvPr/>
        </p:nvPicPr>
        <p:blipFill>
          <a:blip r:embed="rId2"/>
          <a:stretch>
            <a:fillRect/>
          </a:stretch>
        </p:blipFill>
        <p:spPr>
          <a:xfrm>
            <a:off x="7062953" y="204952"/>
            <a:ext cx="1854914" cy="6211614"/>
          </a:xfrm>
          <a:prstGeom prst="rect">
            <a:avLst/>
          </a:prstGeom>
        </p:spPr>
      </p:pic>
    </p:spTree>
    <p:extLst>
      <p:ext uri="{BB962C8B-B14F-4D97-AF65-F5344CB8AC3E}">
        <p14:creationId xmlns:p14="http://schemas.microsoft.com/office/powerpoint/2010/main" val="327474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99ABBF-7E8D-4EC6-825C-5E1A87E7DD22}"/>
              </a:ext>
            </a:extLst>
          </p:cNvPr>
          <p:cNvSpPr>
            <a:spLocks noGrp="1"/>
          </p:cNvSpPr>
          <p:nvPr>
            <p:ph type="title"/>
          </p:nvPr>
        </p:nvSpPr>
        <p:spPr>
          <a:xfrm>
            <a:off x="677918" y="302747"/>
            <a:ext cx="6858000" cy="731837"/>
          </a:xfrm>
        </p:spPr>
        <p:txBody>
          <a:bodyPr>
            <a:noAutofit/>
          </a:bodyPr>
          <a:lstStyle/>
          <a:p>
            <a:r>
              <a:rPr lang="en-AU" sz="4400" b="1" dirty="0"/>
              <a:t>CARBOHYDRATE &amp; Protein</a:t>
            </a:r>
          </a:p>
        </p:txBody>
      </p:sp>
      <p:sp>
        <p:nvSpPr>
          <p:cNvPr id="2" name="Content Placeholder 1">
            <a:extLst>
              <a:ext uri="{FF2B5EF4-FFF2-40B4-BE49-F238E27FC236}">
                <a16:creationId xmlns:a16="http://schemas.microsoft.com/office/drawing/2014/main" id="{18FAF476-0C3F-411D-A97A-9AE06161FBCD}"/>
              </a:ext>
            </a:extLst>
          </p:cNvPr>
          <p:cNvSpPr>
            <a:spLocks noGrp="1"/>
          </p:cNvSpPr>
          <p:nvPr>
            <p:ph idx="1"/>
          </p:nvPr>
        </p:nvSpPr>
        <p:spPr>
          <a:xfrm>
            <a:off x="457200" y="1240222"/>
            <a:ext cx="8190186" cy="2438400"/>
          </a:xfrm>
          <a:prstGeom prst="roundRect">
            <a:avLst/>
          </a:prstGeom>
          <a:ln w="38100">
            <a:solidFill>
              <a:schemeClr val="accent2">
                <a:lumMod val="75000"/>
              </a:schemeClr>
            </a:solidFill>
          </a:ln>
        </p:spPr>
        <p:style>
          <a:lnRef idx="2">
            <a:schemeClr val="accent3"/>
          </a:lnRef>
          <a:fillRef idx="1">
            <a:schemeClr val="lt1"/>
          </a:fillRef>
          <a:effectRef idx="0">
            <a:schemeClr val="accent3"/>
          </a:effectRef>
          <a:fontRef idx="minor">
            <a:schemeClr val="dk1"/>
          </a:fontRef>
        </p:style>
        <p:txBody>
          <a:bodyPr>
            <a:normAutofit/>
          </a:bodyPr>
          <a:lstStyle/>
          <a:p>
            <a:pPr>
              <a:lnSpc>
                <a:spcPct val="150000"/>
              </a:lnSpc>
            </a:pPr>
            <a:r>
              <a:rPr lang="en-AU" sz="2400" dirty="0">
                <a:ln>
                  <a:solidFill>
                    <a:schemeClr val="accent2">
                      <a:lumMod val="75000"/>
                    </a:schemeClr>
                  </a:solidFill>
                </a:ln>
              </a:rPr>
              <a:t>The optimal carbohydrate to protein ratio for this effect is </a:t>
            </a:r>
            <a:r>
              <a:rPr lang="en-AU" sz="2400" b="1" dirty="0">
                <a:ln>
                  <a:solidFill>
                    <a:schemeClr val="accent2">
                      <a:lumMod val="75000"/>
                    </a:schemeClr>
                  </a:solidFill>
                </a:ln>
              </a:rPr>
              <a:t>4:1</a:t>
            </a:r>
            <a:r>
              <a:rPr lang="en-AU" sz="2400" dirty="0">
                <a:ln>
                  <a:solidFill>
                    <a:schemeClr val="accent2">
                      <a:lumMod val="75000"/>
                    </a:schemeClr>
                  </a:solidFill>
                </a:ln>
              </a:rPr>
              <a:t> Eating more protein than that has a negative impact as it slows rehydration and glycogen replenishment. </a:t>
            </a:r>
          </a:p>
        </p:txBody>
      </p:sp>
      <p:sp>
        <p:nvSpPr>
          <p:cNvPr id="3" name="Content Placeholder 2">
            <a:extLst>
              <a:ext uri="{FF2B5EF4-FFF2-40B4-BE49-F238E27FC236}">
                <a16:creationId xmlns:a16="http://schemas.microsoft.com/office/drawing/2014/main" id="{8E9D0D20-A49F-4E7E-A2B2-2DD5746BCC88}"/>
              </a:ext>
            </a:extLst>
          </p:cNvPr>
          <p:cNvSpPr>
            <a:spLocks noGrp="1"/>
          </p:cNvSpPr>
          <p:nvPr>
            <p:ph type="body" sz="half" idx="4294967295"/>
          </p:nvPr>
        </p:nvSpPr>
        <p:spPr>
          <a:xfrm>
            <a:off x="457200" y="4116059"/>
            <a:ext cx="8366234" cy="2073275"/>
          </a:xfrm>
          <a:prstGeom prst="roundRect">
            <a:avLst/>
          </a:prstGeom>
          <a:ln w="38100">
            <a:solidFill>
              <a:schemeClr val="accent5">
                <a:lumMod val="75000"/>
              </a:schemeClr>
            </a:solidFill>
          </a:ln>
        </p:spPr>
        <p:style>
          <a:lnRef idx="2">
            <a:schemeClr val="accent3"/>
          </a:lnRef>
          <a:fillRef idx="1">
            <a:schemeClr val="lt1"/>
          </a:fillRef>
          <a:effectRef idx="0">
            <a:schemeClr val="accent3"/>
          </a:effectRef>
          <a:fontRef idx="minor">
            <a:schemeClr val="dk1"/>
          </a:fontRef>
        </p:style>
        <p:txBody>
          <a:bodyPr>
            <a:normAutofit/>
          </a:bodyPr>
          <a:lstStyle/>
          <a:p>
            <a:pPr>
              <a:lnSpc>
                <a:spcPct val="150000"/>
              </a:lnSpc>
            </a:pPr>
            <a:r>
              <a:rPr lang="en-AU" sz="2400" dirty="0">
                <a:ln>
                  <a:solidFill>
                    <a:schemeClr val="accent5">
                      <a:lumMod val="75000"/>
                    </a:schemeClr>
                  </a:solidFill>
                </a:ln>
              </a:rPr>
              <a:t>One study found that athletes who refuelled with carbohydrate and protein had </a:t>
            </a:r>
            <a:r>
              <a:rPr lang="en-AU" sz="2400" b="1" dirty="0">
                <a:ln>
                  <a:solidFill>
                    <a:schemeClr val="accent5">
                      <a:lumMod val="75000"/>
                    </a:schemeClr>
                  </a:solidFill>
                </a:ln>
              </a:rPr>
              <a:t>100% greater muscle glycogen stores</a:t>
            </a:r>
            <a:r>
              <a:rPr lang="en-AU" sz="2400" dirty="0">
                <a:ln>
                  <a:solidFill>
                    <a:schemeClr val="accent5">
                      <a:lumMod val="75000"/>
                    </a:schemeClr>
                  </a:solidFill>
                </a:ln>
              </a:rPr>
              <a:t> than those who only ate carbohydrate. </a:t>
            </a:r>
            <a:endParaRPr lang="en-AU" dirty="0">
              <a:ln>
                <a:solidFill>
                  <a:schemeClr val="accent5">
                    <a:lumMod val="75000"/>
                  </a:schemeClr>
                </a:solidFill>
              </a:ln>
            </a:endParaRPr>
          </a:p>
        </p:txBody>
      </p:sp>
      <p:pic>
        <p:nvPicPr>
          <p:cNvPr id="7" name="Picture 6">
            <a:extLst>
              <a:ext uri="{FF2B5EF4-FFF2-40B4-BE49-F238E27FC236}">
                <a16:creationId xmlns:a16="http://schemas.microsoft.com/office/drawing/2014/main" id="{324D92A2-EADC-47A7-84B8-1FF9A16BD447}"/>
              </a:ext>
            </a:extLst>
          </p:cNvPr>
          <p:cNvPicPr>
            <a:picLocks noChangeAspect="1"/>
          </p:cNvPicPr>
          <p:nvPr/>
        </p:nvPicPr>
        <p:blipFill>
          <a:blip r:embed="rId3"/>
          <a:stretch>
            <a:fillRect/>
          </a:stretch>
        </p:blipFill>
        <p:spPr>
          <a:xfrm>
            <a:off x="7329785" y="216762"/>
            <a:ext cx="1493649" cy="804742"/>
          </a:xfrm>
          <a:prstGeom prst="rect">
            <a:avLst/>
          </a:prstGeom>
        </p:spPr>
      </p:pic>
    </p:spTree>
    <p:extLst>
      <p:ext uri="{BB962C8B-B14F-4D97-AF65-F5344CB8AC3E}">
        <p14:creationId xmlns:p14="http://schemas.microsoft.com/office/powerpoint/2010/main" val="13376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0AA8-E57C-4FBB-ABDA-560665E9B4B4}"/>
              </a:ext>
            </a:extLst>
          </p:cNvPr>
          <p:cNvSpPr>
            <a:spLocks noGrp="1"/>
          </p:cNvSpPr>
          <p:nvPr>
            <p:ph type="title"/>
          </p:nvPr>
        </p:nvSpPr>
        <p:spPr>
          <a:xfrm>
            <a:off x="381000" y="140301"/>
            <a:ext cx="7162800" cy="715962"/>
          </a:xfrm>
        </p:spPr>
        <p:txBody>
          <a:bodyPr>
            <a:noAutofit/>
          </a:bodyPr>
          <a:lstStyle/>
          <a:p>
            <a:r>
              <a:rPr lang="en-AU" sz="4400" b="1" dirty="0"/>
              <a:t>Recovery Shake: My choice</a:t>
            </a:r>
          </a:p>
        </p:txBody>
      </p:sp>
      <p:pic>
        <p:nvPicPr>
          <p:cNvPr id="9" name="Content Placeholder 8">
            <a:extLst>
              <a:ext uri="{FF2B5EF4-FFF2-40B4-BE49-F238E27FC236}">
                <a16:creationId xmlns:a16="http://schemas.microsoft.com/office/drawing/2014/main" id="{B4AAC8D4-2244-4002-9CB1-92BAC5B469BB}"/>
              </a:ext>
            </a:extLst>
          </p:cNvPr>
          <p:cNvPicPr>
            <a:picLocks noGrp="1" noChangeAspect="1"/>
          </p:cNvPicPr>
          <p:nvPr>
            <p:ph idx="1"/>
          </p:nvPr>
        </p:nvPicPr>
        <p:blipFill>
          <a:blip r:embed="rId3"/>
          <a:stretch>
            <a:fillRect/>
          </a:stretch>
        </p:blipFill>
        <p:spPr>
          <a:xfrm>
            <a:off x="381000" y="1219200"/>
            <a:ext cx="2882781" cy="3352800"/>
          </a:xfrm>
        </p:spPr>
      </p:pic>
      <p:pic>
        <p:nvPicPr>
          <p:cNvPr id="12" name="Picture 11">
            <a:extLst>
              <a:ext uri="{FF2B5EF4-FFF2-40B4-BE49-F238E27FC236}">
                <a16:creationId xmlns:a16="http://schemas.microsoft.com/office/drawing/2014/main" id="{FEC335E8-5331-47D0-8691-4D3E9E165863}"/>
              </a:ext>
            </a:extLst>
          </p:cNvPr>
          <p:cNvPicPr>
            <a:picLocks noChangeAspect="1"/>
          </p:cNvPicPr>
          <p:nvPr/>
        </p:nvPicPr>
        <p:blipFill>
          <a:blip r:embed="rId4"/>
          <a:stretch>
            <a:fillRect/>
          </a:stretch>
        </p:blipFill>
        <p:spPr>
          <a:xfrm>
            <a:off x="288277" y="4664074"/>
            <a:ext cx="2990850" cy="866775"/>
          </a:xfrm>
          <a:prstGeom prst="rect">
            <a:avLst/>
          </a:prstGeom>
        </p:spPr>
      </p:pic>
      <p:pic>
        <p:nvPicPr>
          <p:cNvPr id="17" name="Picture 16">
            <a:extLst>
              <a:ext uri="{FF2B5EF4-FFF2-40B4-BE49-F238E27FC236}">
                <a16:creationId xmlns:a16="http://schemas.microsoft.com/office/drawing/2014/main" id="{3A2FCFD5-9DF3-44E6-BBF5-E799DC56C1EE}"/>
              </a:ext>
            </a:extLst>
          </p:cNvPr>
          <p:cNvPicPr>
            <a:picLocks noChangeAspect="1"/>
          </p:cNvPicPr>
          <p:nvPr/>
        </p:nvPicPr>
        <p:blipFill rotWithShape="1">
          <a:blip r:embed="rId5">
            <a:extLst>
              <a:ext uri="{28A0092B-C50C-407E-A947-70E740481C1C}">
                <a14:useLocalDpi xmlns:a14="http://schemas.microsoft.com/office/drawing/2010/main" val="0"/>
              </a:ext>
            </a:extLst>
          </a:blip>
          <a:srcRect l="14293"/>
          <a:stretch/>
        </p:blipFill>
        <p:spPr>
          <a:xfrm>
            <a:off x="3369621" y="3051526"/>
            <a:ext cx="3833537" cy="2362200"/>
          </a:xfrm>
          <a:prstGeom prst="rect">
            <a:avLst/>
          </a:prstGeom>
        </p:spPr>
      </p:pic>
      <p:pic>
        <p:nvPicPr>
          <p:cNvPr id="21" name="Picture 20">
            <a:extLst>
              <a:ext uri="{FF2B5EF4-FFF2-40B4-BE49-F238E27FC236}">
                <a16:creationId xmlns:a16="http://schemas.microsoft.com/office/drawing/2014/main" id="{1824D66D-6AED-4D9E-AF80-8B6E6B33ADD4}"/>
              </a:ext>
            </a:extLst>
          </p:cNvPr>
          <p:cNvPicPr>
            <a:picLocks noChangeAspect="1"/>
          </p:cNvPicPr>
          <p:nvPr/>
        </p:nvPicPr>
        <p:blipFill rotWithShape="1">
          <a:blip r:embed="rId6">
            <a:extLst>
              <a:ext uri="{28A0092B-C50C-407E-A947-70E740481C1C}">
                <a14:useLocalDpi xmlns:a14="http://schemas.microsoft.com/office/drawing/2010/main" val="0"/>
              </a:ext>
            </a:extLst>
          </a:blip>
          <a:srcRect t="13978" b="26021"/>
          <a:stretch/>
        </p:blipFill>
        <p:spPr>
          <a:xfrm>
            <a:off x="5606720" y="865705"/>
            <a:ext cx="3155501" cy="2844395"/>
          </a:xfrm>
          <a:prstGeom prst="rect">
            <a:avLst/>
          </a:prstGeom>
        </p:spPr>
      </p:pic>
      <p:pic>
        <p:nvPicPr>
          <p:cNvPr id="15" name="Picture 14">
            <a:extLst>
              <a:ext uri="{FF2B5EF4-FFF2-40B4-BE49-F238E27FC236}">
                <a16:creationId xmlns:a16="http://schemas.microsoft.com/office/drawing/2014/main" id="{1739CE0A-6A60-467B-A621-352EEAF3FE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9528" y="4388450"/>
            <a:ext cx="2531123" cy="2362200"/>
          </a:xfrm>
          <a:prstGeom prst="rect">
            <a:avLst/>
          </a:prstGeom>
        </p:spPr>
      </p:pic>
    </p:spTree>
    <p:extLst>
      <p:ext uri="{BB962C8B-B14F-4D97-AF65-F5344CB8AC3E}">
        <p14:creationId xmlns:p14="http://schemas.microsoft.com/office/powerpoint/2010/main" val="187768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E24E5-80C8-4797-898A-1CBDD4C6BC6B}"/>
              </a:ext>
            </a:extLst>
          </p:cNvPr>
          <p:cNvSpPr>
            <a:spLocks noGrp="1"/>
          </p:cNvSpPr>
          <p:nvPr>
            <p:ph type="title"/>
          </p:nvPr>
        </p:nvSpPr>
        <p:spPr>
          <a:xfrm>
            <a:off x="304800" y="712077"/>
            <a:ext cx="7583214" cy="890752"/>
          </a:xfrm>
        </p:spPr>
        <p:txBody>
          <a:bodyPr>
            <a:normAutofit/>
          </a:bodyPr>
          <a:lstStyle/>
          <a:p>
            <a:r>
              <a:rPr lang="en-AU" sz="4400" b="1" dirty="0"/>
              <a:t>Vegetarianism</a:t>
            </a:r>
          </a:p>
        </p:txBody>
      </p:sp>
      <p:sp>
        <p:nvSpPr>
          <p:cNvPr id="3" name="Content Placeholder 2">
            <a:extLst>
              <a:ext uri="{FF2B5EF4-FFF2-40B4-BE49-F238E27FC236}">
                <a16:creationId xmlns:a16="http://schemas.microsoft.com/office/drawing/2014/main" id="{84907AEB-D710-431F-ADA4-2805E27EC8CD}"/>
              </a:ext>
            </a:extLst>
          </p:cNvPr>
          <p:cNvSpPr>
            <a:spLocks noGrp="1"/>
          </p:cNvSpPr>
          <p:nvPr>
            <p:ph idx="1"/>
          </p:nvPr>
        </p:nvSpPr>
        <p:spPr>
          <a:xfrm>
            <a:off x="304800" y="2694348"/>
            <a:ext cx="8534400" cy="3451576"/>
          </a:xfrm>
        </p:spPr>
        <p:txBody>
          <a:bodyPr>
            <a:normAutofit/>
          </a:bodyPr>
          <a:lstStyle/>
          <a:p>
            <a:pPr algn="l">
              <a:lnSpc>
                <a:spcPct val="150000"/>
              </a:lnSpc>
            </a:pPr>
            <a:r>
              <a:rPr lang="en-AU" sz="2400" b="1" dirty="0">
                <a:solidFill>
                  <a:schemeClr val="tx2"/>
                </a:solidFill>
                <a:latin typeface="Calibri" panose="020F0502020204030204" pitchFamily="34" charset="0"/>
                <a:cs typeface="Calibri" panose="020F0502020204030204" pitchFamily="34" charset="0"/>
              </a:rPr>
              <a:t>H</a:t>
            </a:r>
            <a:r>
              <a:rPr lang="en-AU" sz="2400" b="1" i="0" dirty="0">
                <a:solidFill>
                  <a:schemeClr val="tx2"/>
                </a:solidFill>
                <a:effectLst/>
                <a:latin typeface="Calibri" panose="020F0502020204030204" pitchFamily="34" charset="0"/>
                <a:cs typeface="Calibri" panose="020F0502020204030204" pitchFamily="34" charset="0"/>
              </a:rPr>
              <a:t>ealthy meat alternatives include: </a:t>
            </a:r>
            <a:r>
              <a:rPr lang="en-AU" sz="2400" b="0" i="0" dirty="0">
                <a:solidFill>
                  <a:schemeClr val="tx2"/>
                </a:solidFill>
                <a:effectLst/>
                <a:latin typeface="Calibri" panose="020F0502020204030204" pitchFamily="34" charset="0"/>
                <a:cs typeface="Calibri" panose="020F0502020204030204" pitchFamily="34" charset="0"/>
              </a:rPr>
              <a:t>beans, lentils, chickpeas, tofu and other soy products, nuts, nut butters, seeds, and eggs, dairy and fish (if you eat them)</a:t>
            </a:r>
            <a:endParaRPr lang="en-AU" sz="2400" dirty="0">
              <a:solidFill>
                <a:schemeClr val="tx2"/>
              </a:solidFill>
              <a:latin typeface="Calibri" panose="020F0502020204030204" pitchFamily="34" charset="0"/>
              <a:cs typeface="Calibri" panose="020F0502020204030204" pitchFamily="34" charset="0"/>
            </a:endParaRPr>
          </a:p>
          <a:p>
            <a:pPr algn="l">
              <a:lnSpc>
                <a:spcPct val="150000"/>
              </a:lnSpc>
            </a:pPr>
            <a:r>
              <a:rPr lang="en-AU" sz="2400" b="1" i="0" dirty="0">
                <a:solidFill>
                  <a:schemeClr val="tx2"/>
                </a:solidFill>
                <a:effectLst/>
                <a:latin typeface="Calibri" panose="020F0502020204030204" pitchFamily="34" charset="0"/>
                <a:cs typeface="Calibri" panose="020F0502020204030204" pitchFamily="34" charset="0"/>
              </a:rPr>
              <a:t>Don’t eat dairy: </a:t>
            </a:r>
            <a:r>
              <a:rPr lang="en-AU" sz="2400" b="0" i="0" dirty="0">
                <a:solidFill>
                  <a:schemeClr val="tx2"/>
                </a:solidFill>
                <a:effectLst/>
                <a:latin typeface="Calibri" panose="020F0502020204030204" pitchFamily="34" charset="0"/>
                <a:cs typeface="Calibri" panose="020F0502020204030204" pitchFamily="34" charset="0"/>
              </a:rPr>
              <a:t>special consideration to calcium, vitamin D, and vitamin B12.  </a:t>
            </a:r>
          </a:p>
          <a:p>
            <a:pPr marL="34290" indent="0">
              <a:buNone/>
            </a:pPr>
            <a:endParaRPr lang="en-AU" dirty="0"/>
          </a:p>
        </p:txBody>
      </p:sp>
      <p:pic>
        <p:nvPicPr>
          <p:cNvPr id="6" name="Picture 5">
            <a:extLst>
              <a:ext uri="{FF2B5EF4-FFF2-40B4-BE49-F238E27FC236}">
                <a16:creationId xmlns:a16="http://schemas.microsoft.com/office/drawing/2014/main" id="{BD94D394-C67D-49FB-A3BA-27981F3B92F9}"/>
              </a:ext>
            </a:extLst>
          </p:cNvPr>
          <p:cNvPicPr>
            <a:picLocks noChangeAspect="1"/>
          </p:cNvPicPr>
          <p:nvPr/>
        </p:nvPicPr>
        <p:blipFill>
          <a:blip r:embed="rId3"/>
          <a:stretch>
            <a:fillRect/>
          </a:stretch>
        </p:blipFill>
        <p:spPr>
          <a:xfrm>
            <a:off x="4629807" y="277454"/>
            <a:ext cx="3933497" cy="2209557"/>
          </a:xfrm>
          <a:prstGeom prst="rect">
            <a:avLst/>
          </a:prstGeom>
        </p:spPr>
      </p:pic>
      <p:pic>
        <p:nvPicPr>
          <p:cNvPr id="8" name="Picture 7">
            <a:extLst>
              <a:ext uri="{FF2B5EF4-FFF2-40B4-BE49-F238E27FC236}">
                <a16:creationId xmlns:a16="http://schemas.microsoft.com/office/drawing/2014/main" id="{ECF25C14-D885-4B10-9AFE-5E2A15D5BD5E}"/>
              </a:ext>
            </a:extLst>
          </p:cNvPr>
          <p:cNvPicPr>
            <a:picLocks noChangeAspect="1"/>
          </p:cNvPicPr>
          <p:nvPr/>
        </p:nvPicPr>
        <p:blipFill>
          <a:blip r:embed="rId4"/>
          <a:stretch>
            <a:fillRect/>
          </a:stretch>
        </p:blipFill>
        <p:spPr>
          <a:xfrm>
            <a:off x="7411830" y="5620056"/>
            <a:ext cx="1493649" cy="804742"/>
          </a:xfrm>
          <a:prstGeom prst="rect">
            <a:avLst/>
          </a:prstGeom>
        </p:spPr>
      </p:pic>
    </p:spTree>
    <p:extLst>
      <p:ext uri="{BB962C8B-B14F-4D97-AF65-F5344CB8AC3E}">
        <p14:creationId xmlns:p14="http://schemas.microsoft.com/office/powerpoint/2010/main" val="49725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03D2C-972E-4C23-AF9E-7AACB6A1C328}"/>
              </a:ext>
            </a:extLst>
          </p:cNvPr>
          <p:cNvSpPr>
            <a:spLocks noGrp="1"/>
          </p:cNvSpPr>
          <p:nvPr>
            <p:ph type="ctrTitle"/>
          </p:nvPr>
        </p:nvSpPr>
        <p:spPr>
          <a:xfrm>
            <a:off x="628650" y="1548245"/>
            <a:ext cx="7886700" cy="1880755"/>
          </a:xfrm>
        </p:spPr>
        <p:txBody>
          <a:bodyPr>
            <a:normAutofit/>
          </a:bodyPr>
          <a:lstStyle/>
          <a:p>
            <a:r>
              <a:rPr lang="en-AU" sz="4400" b="1" dirty="0"/>
              <a:t>Customising for YOUR Success</a:t>
            </a:r>
          </a:p>
        </p:txBody>
      </p:sp>
      <p:sp>
        <p:nvSpPr>
          <p:cNvPr id="3" name="Subtitle 2">
            <a:extLst>
              <a:ext uri="{FF2B5EF4-FFF2-40B4-BE49-F238E27FC236}">
                <a16:creationId xmlns:a16="http://schemas.microsoft.com/office/drawing/2014/main" id="{E1098EA4-7AD3-4676-8D8E-BC0E21476321}"/>
              </a:ext>
            </a:extLst>
          </p:cNvPr>
          <p:cNvSpPr>
            <a:spLocks noGrp="1"/>
          </p:cNvSpPr>
          <p:nvPr>
            <p:ph type="subTitle" idx="1"/>
          </p:nvPr>
        </p:nvSpPr>
        <p:spPr/>
        <p:txBody>
          <a:bodyPr>
            <a:normAutofit/>
          </a:bodyPr>
          <a:lstStyle/>
          <a:p>
            <a:r>
              <a:rPr lang="en-AU" sz="2400" dirty="0"/>
              <a:t>Grams per macro, Counting Calories &amp; More</a:t>
            </a:r>
          </a:p>
        </p:txBody>
      </p:sp>
    </p:spTree>
    <p:extLst>
      <p:ext uri="{BB962C8B-B14F-4D97-AF65-F5344CB8AC3E}">
        <p14:creationId xmlns:p14="http://schemas.microsoft.com/office/powerpoint/2010/main" val="228771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C5A4-A9DD-42A7-93CE-EDD42F0B70A4}"/>
              </a:ext>
            </a:extLst>
          </p:cNvPr>
          <p:cNvSpPr>
            <a:spLocks noGrp="1"/>
          </p:cNvSpPr>
          <p:nvPr>
            <p:ph type="title"/>
          </p:nvPr>
        </p:nvSpPr>
        <p:spPr>
          <a:xfrm>
            <a:off x="457200" y="152400"/>
            <a:ext cx="8381999" cy="738428"/>
          </a:xfrm>
        </p:spPr>
        <p:txBody>
          <a:bodyPr>
            <a:normAutofit/>
          </a:bodyPr>
          <a:lstStyle/>
          <a:p>
            <a:r>
              <a:rPr lang="en-AU" sz="3600" b="1" dirty="0"/>
              <a:t>Personalise your Nutrition: CHO &amp; PRO</a:t>
            </a:r>
          </a:p>
        </p:txBody>
      </p:sp>
      <p:graphicFrame>
        <p:nvGraphicFramePr>
          <p:cNvPr id="4" name="Table 4">
            <a:extLst>
              <a:ext uri="{FF2B5EF4-FFF2-40B4-BE49-F238E27FC236}">
                <a16:creationId xmlns:a16="http://schemas.microsoft.com/office/drawing/2014/main" id="{09FFBD6F-B007-4421-A1B3-310CBE470D7C}"/>
              </a:ext>
            </a:extLst>
          </p:cNvPr>
          <p:cNvGraphicFramePr>
            <a:graphicFrameLocks noGrp="1"/>
          </p:cNvGraphicFramePr>
          <p:nvPr>
            <p:ph idx="1"/>
          </p:nvPr>
        </p:nvGraphicFramePr>
        <p:xfrm>
          <a:off x="1276864" y="1038577"/>
          <a:ext cx="6742669" cy="1498600"/>
        </p:xfrm>
        <a:graphic>
          <a:graphicData uri="http://schemas.openxmlformats.org/drawingml/2006/table">
            <a:tbl>
              <a:tblPr firstRow="1" bandRow="1">
                <a:tableStyleId>{5C22544A-7EE6-4342-B048-85BDC9FD1C3A}</a:tableStyleId>
              </a:tblPr>
              <a:tblGrid>
                <a:gridCol w="862864">
                  <a:extLst>
                    <a:ext uri="{9D8B030D-6E8A-4147-A177-3AD203B41FA5}">
                      <a16:colId xmlns:a16="http://schemas.microsoft.com/office/drawing/2014/main" val="2889841299"/>
                    </a:ext>
                  </a:extLst>
                </a:gridCol>
                <a:gridCol w="1658493">
                  <a:extLst>
                    <a:ext uri="{9D8B030D-6E8A-4147-A177-3AD203B41FA5}">
                      <a16:colId xmlns:a16="http://schemas.microsoft.com/office/drawing/2014/main" val="2446486122"/>
                    </a:ext>
                  </a:extLst>
                </a:gridCol>
                <a:gridCol w="1243870">
                  <a:extLst>
                    <a:ext uri="{9D8B030D-6E8A-4147-A177-3AD203B41FA5}">
                      <a16:colId xmlns:a16="http://schemas.microsoft.com/office/drawing/2014/main" val="3845284644"/>
                    </a:ext>
                  </a:extLst>
                </a:gridCol>
                <a:gridCol w="1451182">
                  <a:extLst>
                    <a:ext uri="{9D8B030D-6E8A-4147-A177-3AD203B41FA5}">
                      <a16:colId xmlns:a16="http://schemas.microsoft.com/office/drawing/2014/main" val="1554300259"/>
                    </a:ext>
                  </a:extLst>
                </a:gridCol>
                <a:gridCol w="1526260">
                  <a:extLst>
                    <a:ext uri="{9D8B030D-6E8A-4147-A177-3AD203B41FA5}">
                      <a16:colId xmlns:a16="http://schemas.microsoft.com/office/drawing/2014/main" val="2190939851"/>
                    </a:ext>
                  </a:extLst>
                </a:gridCol>
              </a:tblGrid>
              <a:tr h="370840">
                <a:tc>
                  <a:txBody>
                    <a:bodyPr/>
                    <a:lstStyle/>
                    <a:p>
                      <a:pPr algn="ctr"/>
                      <a:r>
                        <a:rPr lang="en-AU" sz="1600" dirty="0"/>
                        <a:t>Gender</a:t>
                      </a:r>
                    </a:p>
                  </a:txBody>
                  <a:tcPr/>
                </a:tc>
                <a:tc>
                  <a:txBody>
                    <a:bodyPr/>
                    <a:lstStyle/>
                    <a:p>
                      <a:pPr algn="ctr"/>
                      <a:r>
                        <a:rPr lang="en-AU" sz="1600" dirty="0"/>
                        <a:t>Training Frequency</a:t>
                      </a:r>
                    </a:p>
                  </a:txBody>
                  <a:tcPr/>
                </a:tc>
                <a:tc>
                  <a:txBody>
                    <a:bodyPr/>
                    <a:lstStyle/>
                    <a:p>
                      <a:pPr algn="ctr"/>
                      <a:r>
                        <a:rPr lang="en-AU" sz="1600" dirty="0"/>
                        <a:t>Build Muscle</a:t>
                      </a:r>
                    </a:p>
                  </a:txBody>
                  <a:tcPr/>
                </a:tc>
                <a:tc>
                  <a:txBody>
                    <a:bodyPr/>
                    <a:lstStyle/>
                    <a:p>
                      <a:pPr algn="ctr"/>
                      <a:r>
                        <a:rPr lang="en-AU" sz="1600" dirty="0"/>
                        <a:t>Maintain Weight</a:t>
                      </a:r>
                    </a:p>
                  </a:txBody>
                  <a:tcPr/>
                </a:tc>
                <a:tc>
                  <a:txBody>
                    <a:bodyPr/>
                    <a:lstStyle/>
                    <a:p>
                      <a:pPr algn="ctr"/>
                      <a:r>
                        <a:rPr lang="en-AU" sz="1600" dirty="0"/>
                        <a:t>Lose Fat</a:t>
                      </a:r>
                    </a:p>
                  </a:txBody>
                  <a:tcPr/>
                </a:tc>
                <a:extLst>
                  <a:ext uri="{0D108BD9-81ED-4DB2-BD59-A6C34878D82A}">
                    <a16:rowId xmlns:a16="http://schemas.microsoft.com/office/drawing/2014/main" val="3994125796"/>
                  </a:ext>
                </a:extLst>
              </a:tr>
              <a:tr h="370840">
                <a:tc>
                  <a:txBody>
                    <a:bodyPr/>
                    <a:lstStyle/>
                    <a:p>
                      <a:pPr algn="ctr"/>
                      <a:r>
                        <a:rPr lang="en-AU" sz="1600" dirty="0"/>
                        <a:t>Men</a:t>
                      </a:r>
                    </a:p>
                  </a:txBody>
                  <a:tcPr/>
                </a:tc>
                <a:tc>
                  <a:txBody>
                    <a:bodyPr/>
                    <a:lstStyle/>
                    <a:p>
                      <a:pPr algn="ctr"/>
                      <a:r>
                        <a:rPr lang="en-AU" sz="1600" dirty="0"/>
                        <a:t>5 + times / week</a:t>
                      </a:r>
                    </a:p>
                  </a:txBody>
                  <a:tcPr/>
                </a:tc>
                <a:tc>
                  <a:txBody>
                    <a:bodyPr/>
                    <a:lstStyle/>
                    <a:p>
                      <a:pPr algn="ctr"/>
                      <a:r>
                        <a:rPr lang="en-AU" sz="1600" dirty="0"/>
                        <a:t>44 –52</a:t>
                      </a:r>
                    </a:p>
                  </a:txBody>
                  <a:tcPr/>
                </a:tc>
                <a:tc>
                  <a:txBody>
                    <a:bodyPr/>
                    <a:lstStyle/>
                    <a:p>
                      <a:pPr algn="ctr"/>
                      <a:r>
                        <a:rPr lang="en-AU" sz="1600" dirty="0"/>
                        <a:t>42</a:t>
                      </a:r>
                    </a:p>
                  </a:txBody>
                  <a:tcPr/>
                </a:tc>
                <a:tc>
                  <a:txBody>
                    <a:bodyPr/>
                    <a:lstStyle/>
                    <a:p>
                      <a:pPr algn="ctr"/>
                      <a:r>
                        <a:rPr lang="en-AU" sz="1600" dirty="0"/>
                        <a:t>35 - 38</a:t>
                      </a:r>
                    </a:p>
                  </a:txBody>
                  <a:tcPr/>
                </a:tc>
                <a:extLst>
                  <a:ext uri="{0D108BD9-81ED-4DB2-BD59-A6C34878D82A}">
                    <a16:rowId xmlns:a16="http://schemas.microsoft.com/office/drawing/2014/main" val="672678016"/>
                  </a:ext>
                </a:extLst>
              </a:tr>
              <a:tr h="370840">
                <a:tc>
                  <a:txBody>
                    <a:bodyPr/>
                    <a:lstStyle/>
                    <a:p>
                      <a:pPr algn="ctr"/>
                      <a:r>
                        <a:rPr lang="en-AU" sz="1600" dirty="0"/>
                        <a:t>Woman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5 + times / week</a:t>
                      </a:r>
                    </a:p>
                  </a:txBody>
                  <a:tcPr/>
                </a:tc>
                <a:tc>
                  <a:txBody>
                    <a:bodyPr/>
                    <a:lstStyle/>
                    <a:p>
                      <a:pPr algn="ctr"/>
                      <a:r>
                        <a:rPr lang="en-AU" sz="1600" dirty="0"/>
                        <a:t>38 –48</a:t>
                      </a:r>
                    </a:p>
                  </a:txBody>
                  <a:tcPr/>
                </a:tc>
                <a:tc>
                  <a:txBody>
                    <a:bodyPr/>
                    <a:lstStyle/>
                    <a:p>
                      <a:pPr algn="ctr"/>
                      <a:r>
                        <a:rPr lang="en-AU" sz="1600" dirty="0"/>
                        <a:t>32- 40</a:t>
                      </a:r>
                    </a:p>
                  </a:txBody>
                  <a:tcPr/>
                </a:tc>
                <a:tc>
                  <a:txBody>
                    <a:bodyPr/>
                    <a:lstStyle/>
                    <a:p>
                      <a:pPr algn="ctr"/>
                      <a:r>
                        <a:rPr lang="en-AU" sz="1600" dirty="0"/>
                        <a:t>30 - 35 </a:t>
                      </a:r>
                    </a:p>
                    <a:p>
                      <a:pPr algn="ctr"/>
                      <a:r>
                        <a:rPr lang="en-AU" sz="1400" dirty="0"/>
                        <a:t>+ Aerobic exercise</a:t>
                      </a:r>
                    </a:p>
                  </a:txBody>
                  <a:tcPr/>
                </a:tc>
                <a:extLst>
                  <a:ext uri="{0D108BD9-81ED-4DB2-BD59-A6C34878D82A}">
                    <a16:rowId xmlns:a16="http://schemas.microsoft.com/office/drawing/2014/main" val="155994160"/>
                  </a:ext>
                </a:extLst>
              </a:tr>
            </a:tbl>
          </a:graphicData>
        </a:graphic>
      </p:graphicFrame>
      <p:graphicFrame>
        <p:nvGraphicFramePr>
          <p:cNvPr id="5" name="Table 5">
            <a:extLst>
              <a:ext uri="{FF2B5EF4-FFF2-40B4-BE49-F238E27FC236}">
                <a16:creationId xmlns:a16="http://schemas.microsoft.com/office/drawing/2014/main" id="{61374E88-EE73-4E72-ACDB-B5517147353A}"/>
              </a:ext>
            </a:extLst>
          </p:cNvPr>
          <p:cNvGraphicFramePr>
            <a:graphicFrameLocks noGrp="1"/>
          </p:cNvGraphicFramePr>
          <p:nvPr/>
        </p:nvGraphicFramePr>
        <p:xfrm>
          <a:off x="2595949" y="3685646"/>
          <a:ext cx="6345194" cy="1112520"/>
        </p:xfrm>
        <a:graphic>
          <a:graphicData uri="http://schemas.openxmlformats.org/drawingml/2006/table">
            <a:tbl>
              <a:tblPr firstRow="1" bandRow="1">
                <a:tableStyleId>{5C22544A-7EE6-4342-B048-85BDC9FD1C3A}</a:tableStyleId>
              </a:tblPr>
              <a:tblGrid>
                <a:gridCol w="311247">
                  <a:extLst>
                    <a:ext uri="{9D8B030D-6E8A-4147-A177-3AD203B41FA5}">
                      <a16:colId xmlns:a16="http://schemas.microsoft.com/office/drawing/2014/main" val="3210550729"/>
                    </a:ext>
                  </a:extLst>
                </a:gridCol>
                <a:gridCol w="1433390">
                  <a:extLst>
                    <a:ext uri="{9D8B030D-6E8A-4147-A177-3AD203B41FA5}">
                      <a16:colId xmlns:a16="http://schemas.microsoft.com/office/drawing/2014/main" val="2289790658"/>
                    </a:ext>
                  </a:extLst>
                </a:gridCol>
                <a:gridCol w="1437674">
                  <a:extLst>
                    <a:ext uri="{9D8B030D-6E8A-4147-A177-3AD203B41FA5}">
                      <a16:colId xmlns:a16="http://schemas.microsoft.com/office/drawing/2014/main" val="2781455811"/>
                    </a:ext>
                  </a:extLst>
                </a:gridCol>
                <a:gridCol w="1638882">
                  <a:extLst>
                    <a:ext uri="{9D8B030D-6E8A-4147-A177-3AD203B41FA5}">
                      <a16:colId xmlns:a16="http://schemas.microsoft.com/office/drawing/2014/main" val="270919932"/>
                    </a:ext>
                  </a:extLst>
                </a:gridCol>
                <a:gridCol w="1524001">
                  <a:extLst>
                    <a:ext uri="{9D8B030D-6E8A-4147-A177-3AD203B41FA5}">
                      <a16:colId xmlns:a16="http://schemas.microsoft.com/office/drawing/2014/main" val="1454690173"/>
                    </a:ext>
                  </a:extLst>
                </a:gridCol>
              </a:tblGrid>
              <a:tr h="370840">
                <a:tc rowSpan="3">
                  <a:txBody>
                    <a:bodyPr/>
                    <a:lstStyle/>
                    <a:p>
                      <a:r>
                        <a:rPr lang="en-AU" sz="1100" dirty="0"/>
                        <a:t>WOMEN</a:t>
                      </a:r>
                    </a:p>
                  </a:txBody>
                  <a:tcPr vert="wordArtVert" anchor="ctr"/>
                </a:tc>
                <a:tc>
                  <a:txBody>
                    <a:bodyPr/>
                    <a:lstStyle/>
                    <a:p>
                      <a:pPr algn="ctr"/>
                      <a:r>
                        <a:rPr lang="en-AU" sz="1600" dirty="0"/>
                        <a:t>Macronutrient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Build Muscle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Maintain Weight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Lose Fat</a:t>
                      </a:r>
                    </a:p>
                  </a:txBody>
                  <a:tcPr/>
                </a:tc>
                <a:extLst>
                  <a:ext uri="{0D108BD9-81ED-4DB2-BD59-A6C34878D82A}">
                    <a16:rowId xmlns:a16="http://schemas.microsoft.com/office/drawing/2014/main" val="2882949426"/>
                  </a:ext>
                </a:extLst>
              </a:tr>
              <a:tr h="370840">
                <a:tc vMerge="1">
                  <a:txBody>
                    <a:bodyPr/>
                    <a:lstStyle/>
                    <a:p>
                      <a:endParaRPr lang="en-AU" sz="1600" dirty="0"/>
                    </a:p>
                  </a:txBody>
                  <a:tcPr/>
                </a:tc>
                <a:tc>
                  <a:txBody>
                    <a:bodyPr/>
                    <a:lstStyle/>
                    <a:p>
                      <a:pPr algn="ctr"/>
                      <a:r>
                        <a:rPr lang="en-AU" sz="1600" dirty="0"/>
                        <a:t>Protein</a:t>
                      </a:r>
                    </a:p>
                  </a:txBody>
                  <a:tcPr/>
                </a:tc>
                <a:tc>
                  <a:txBody>
                    <a:bodyPr/>
                    <a:lstStyle/>
                    <a:p>
                      <a:pPr algn="ctr"/>
                      <a:r>
                        <a:rPr lang="en-AU" sz="1600" dirty="0"/>
                        <a:t>2.0-2.2 grams</a:t>
                      </a:r>
                    </a:p>
                  </a:txBody>
                  <a:tcPr/>
                </a:tc>
                <a:tc>
                  <a:txBody>
                    <a:bodyPr/>
                    <a:lstStyle/>
                    <a:p>
                      <a:pPr algn="ctr"/>
                      <a:r>
                        <a:rPr lang="en-AU" sz="1600" dirty="0"/>
                        <a:t>1.4 grams </a:t>
                      </a:r>
                    </a:p>
                  </a:txBody>
                  <a:tcPr/>
                </a:tc>
                <a:tc>
                  <a:txBody>
                    <a:bodyPr/>
                    <a:lstStyle/>
                    <a:p>
                      <a:pPr algn="ctr"/>
                      <a:r>
                        <a:rPr lang="en-AU" sz="1600" dirty="0"/>
                        <a:t>2.2 grams</a:t>
                      </a:r>
                    </a:p>
                  </a:txBody>
                  <a:tcPr/>
                </a:tc>
                <a:extLst>
                  <a:ext uri="{0D108BD9-81ED-4DB2-BD59-A6C34878D82A}">
                    <a16:rowId xmlns:a16="http://schemas.microsoft.com/office/drawing/2014/main" val="3764914998"/>
                  </a:ext>
                </a:extLst>
              </a:tr>
              <a:tr h="370840">
                <a:tc vMerge="1">
                  <a:txBody>
                    <a:bodyPr/>
                    <a:lstStyle/>
                    <a:p>
                      <a:endParaRPr lang="en-AU" sz="1600" dirty="0"/>
                    </a:p>
                  </a:txBody>
                  <a:tcPr/>
                </a:tc>
                <a:tc>
                  <a:txBody>
                    <a:bodyPr/>
                    <a:lstStyle/>
                    <a:p>
                      <a:pPr algn="ctr"/>
                      <a:r>
                        <a:rPr lang="en-AU" sz="1600" dirty="0"/>
                        <a:t>Carbohydrate</a:t>
                      </a:r>
                    </a:p>
                  </a:txBody>
                  <a:tcPr/>
                </a:tc>
                <a:tc>
                  <a:txBody>
                    <a:bodyPr/>
                    <a:lstStyle/>
                    <a:p>
                      <a:pPr algn="ctr"/>
                      <a:r>
                        <a:rPr lang="en-AU" sz="1600" dirty="0"/>
                        <a:t>5.5- 6.5 grams</a:t>
                      </a:r>
                    </a:p>
                  </a:txBody>
                  <a:tcPr/>
                </a:tc>
                <a:tc>
                  <a:txBody>
                    <a:bodyPr/>
                    <a:lstStyle/>
                    <a:p>
                      <a:pPr algn="ctr"/>
                      <a:r>
                        <a:rPr lang="en-AU" sz="1600" dirty="0"/>
                        <a:t>5 - 6 grams</a:t>
                      </a:r>
                    </a:p>
                  </a:txBody>
                  <a:tcPr/>
                </a:tc>
                <a:tc>
                  <a:txBody>
                    <a:bodyPr/>
                    <a:lstStyle/>
                    <a:p>
                      <a:pPr algn="ctr"/>
                      <a:r>
                        <a:rPr lang="en-AU" sz="1600" dirty="0"/>
                        <a:t>2.5 - 3.5 grams</a:t>
                      </a:r>
                    </a:p>
                  </a:txBody>
                  <a:tcPr/>
                </a:tc>
                <a:extLst>
                  <a:ext uri="{0D108BD9-81ED-4DB2-BD59-A6C34878D82A}">
                    <a16:rowId xmlns:a16="http://schemas.microsoft.com/office/drawing/2014/main" val="2215962681"/>
                  </a:ext>
                </a:extLst>
              </a:tr>
            </a:tbl>
          </a:graphicData>
        </a:graphic>
      </p:graphicFrame>
      <p:graphicFrame>
        <p:nvGraphicFramePr>
          <p:cNvPr id="7" name="Table 5">
            <a:extLst>
              <a:ext uri="{FF2B5EF4-FFF2-40B4-BE49-F238E27FC236}">
                <a16:creationId xmlns:a16="http://schemas.microsoft.com/office/drawing/2014/main" id="{8581CC20-823F-438E-A007-38A7D134A33C}"/>
              </a:ext>
            </a:extLst>
          </p:cNvPr>
          <p:cNvGraphicFramePr>
            <a:graphicFrameLocks noGrp="1"/>
          </p:cNvGraphicFramePr>
          <p:nvPr/>
        </p:nvGraphicFramePr>
        <p:xfrm>
          <a:off x="2588741" y="5217251"/>
          <a:ext cx="6316361" cy="1112520"/>
        </p:xfrm>
        <a:graphic>
          <a:graphicData uri="http://schemas.openxmlformats.org/drawingml/2006/table">
            <a:tbl>
              <a:tblPr firstRow="1" bandRow="1">
                <a:tableStyleId>{5C22544A-7EE6-4342-B048-85BDC9FD1C3A}</a:tableStyleId>
              </a:tblPr>
              <a:tblGrid>
                <a:gridCol w="310936">
                  <a:extLst>
                    <a:ext uri="{9D8B030D-6E8A-4147-A177-3AD203B41FA5}">
                      <a16:colId xmlns:a16="http://schemas.microsoft.com/office/drawing/2014/main" val="1914973248"/>
                    </a:ext>
                  </a:extLst>
                </a:gridCol>
                <a:gridCol w="1433426">
                  <a:extLst>
                    <a:ext uri="{9D8B030D-6E8A-4147-A177-3AD203B41FA5}">
                      <a16:colId xmlns:a16="http://schemas.microsoft.com/office/drawing/2014/main" val="2289790658"/>
                    </a:ext>
                  </a:extLst>
                </a:gridCol>
                <a:gridCol w="1447800">
                  <a:extLst>
                    <a:ext uri="{9D8B030D-6E8A-4147-A177-3AD203B41FA5}">
                      <a16:colId xmlns:a16="http://schemas.microsoft.com/office/drawing/2014/main" val="2781455811"/>
                    </a:ext>
                  </a:extLst>
                </a:gridCol>
                <a:gridCol w="1676400">
                  <a:extLst>
                    <a:ext uri="{9D8B030D-6E8A-4147-A177-3AD203B41FA5}">
                      <a16:colId xmlns:a16="http://schemas.microsoft.com/office/drawing/2014/main" val="270919932"/>
                    </a:ext>
                  </a:extLst>
                </a:gridCol>
                <a:gridCol w="1447799">
                  <a:extLst>
                    <a:ext uri="{9D8B030D-6E8A-4147-A177-3AD203B41FA5}">
                      <a16:colId xmlns:a16="http://schemas.microsoft.com/office/drawing/2014/main" val="1454690173"/>
                    </a:ext>
                  </a:extLst>
                </a:gridCol>
              </a:tblGrid>
              <a:tr h="370840">
                <a:tc rowSpan="3">
                  <a:txBody>
                    <a:bodyPr/>
                    <a:lstStyle/>
                    <a:p>
                      <a:pPr algn="ctr"/>
                      <a:r>
                        <a:rPr lang="en-AU" sz="1200" b="1" dirty="0"/>
                        <a:t>MEN</a:t>
                      </a:r>
                    </a:p>
                  </a:txBody>
                  <a:tcPr vert="wordArtVert" anchor="ctr"/>
                </a:tc>
                <a:tc>
                  <a:txBody>
                    <a:bodyPr/>
                    <a:lstStyle/>
                    <a:p>
                      <a:pPr algn="ctr"/>
                      <a:r>
                        <a:rPr lang="en-AU" sz="1600" dirty="0"/>
                        <a:t>Macronutrient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Build Muscle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Maintain Weight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Lose Fat</a:t>
                      </a:r>
                    </a:p>
                  </a:txBody>
                  <a:tcPr/>
                </a:tc>
                <a:extLst>
                  <a:ext uri="{0D108BD9-81ED-4DB2-BD59-A6C34878D82A}">
                    <a16:rowId xmlns:a16="http://schemas.microsoft.com/office/drawing/2014/main" val="2882949426"/>
                  </a:ext>
                </a:extLst>
              </a:tr>
              <a:tr h="370840">
                <a:tc vMerge="1">
                  <a:txBody>
                    <a:bodyPr/>
                    <a:lstStyle/>
                    <a:p>
                      <a:endParaRPr lang="en-AU" sz="1600" dirty="0"/>
                    </a:p>
                  </a:txBody>
                  <a:tcPr/>
                </a:tc>
                <a:tc>
                  <a:txBody>
                    <a:bodyPr/>
                    <a:lstStyle/>
                    <a:p>
                      <a:pPr algn="ctr"/>
                      <a:r>
                        <a:rPr lang="en-AU" sz="1600" dirty="0"/>
                        <a:t>Protein</a:t>
                      </a:r>
                    </a:p>
                  </a:txBody>
                  <a:tcPr/>
                </a:tc>
                <a:tc>
                  <a:txBody>
                    <a:bodyPr/>
                    <a:lstStyle/>
                    <a:p>
                      <a:pPr algn="ctr"/>
                      <a:r>
                        <a:rPr lang="en-AU" sz="1600" dirty="0"/>
                        <a:t>2.5 grams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1.4 grams </a:t>
                      </a:r>
                    </a:p>
                  </a:txBody>
                  <a:tcPr/>
                </a:tc>
                <a:tc>
                  <a:txBody>
                    <a:bodyPr/>
                    <a:lstStyle/>
                    <a:p>
                      <a:pPr algn="ctr"/>
                      <a:r>
                        <a:rPr lang="en-AU" sz="1600" dirty="0"/>
                        <a:t>2.2 grams</a:t>
                      </a:r>
                    </a:p>
                  </a:txBody>
                  <a:tcPr/>
                </a:tc>
                <a:extLst>
                  <a:ext uri="{0D108BD9-81ED-4DB2-BD59-A6C34878D82A}">
                    <a16:rowId xmlns:a16="http://schemas.microsoft.com/office/drawing/2014/main" val="3764914998"/>
                  </a:ext>
                </a:extLst>
              </a:tr>
              <a:tr h="370840">
                <a:tc vMerge="1">
                  <a:txBody>
                    <a:bodyPr/>
                    <a:lstStyle/>
                    <a:p>
                      <a:endParaRPr lang="en-AU" sz="1600" dirty="0"/>
                    </a:p>
                  </a:txBody>
                  <a:tcPr/>
                </a:tc>
                <a:tc>
                  <a:txBody>
                    <a:bodyPr/>
                    <a:lstStyle/>
                    <a:p>
                      <a:pPr algn="ctr"/>
                      <a:r>
                        <a:rPr lang="en-AU" sz="1600" dirty="0"/>
                        <a:t>Carbohydrate</a:t>
                      </a:r>
                    </a:p>
                  </a:txBody>
                  <a:tcPr/>
                </a:tc>
                <a:tc>
                  <a:txBody>
                    <a:bodyPr/>
                    <a:lstStyle/>
                    <a:p>
                      <a:pPr algn="ctr"/>
                      <a:r>
                        <a:rPr lang="en-AU" sz="1600" dirty="0"/>
                        <a:t>6 - 7 grams</a:t>
                      </a:r>
                    </a:p>
                  </a:txBody>
                  <a:tcPr/>
                </a:tc>
                <a:tc>
                  <a:txBody>
                    <a:bodyPr/>
                    <a:lstStyle/>
                    <a:p>
                      <a:pPr algn="ctr"/>
                      <a:r>
                        <a:rPr lang="en-AU" sz="1600" dirty="0"/>
                        <a:t>5 -7 grams</a:t>
                      </a:r>
                    </a:p>
                  </a:txBody>
                  <a:tcPr/>
                </a:tc>
                <a:tc>
                  <a:txBody>
                    <a:bodyPr/>
                    <a:lstStyle/>
                    <a:p>
                      <a:pPr algn="ctr"/>
                      <a:r>
                        <a:rPr lang="en-AU" sz="1600" dirty="0"/>
                        <a:t>3 - 4 grams</a:t>
                      </a:r>
                    </a:p>
                  </a:txBody>
                  <a:tcPr/>
                </a:tc>
                <a:extLst>
                  <a:ext uri="{0D108BD9-81ED-4DB2-BD59-A6C34878D82A}">
                    <a16:rowId xmlns:a16="http://schemas.microsoft.com/office/drawing/2014/main" val="2215962681"/>
                  </a:ext>
                </a:extLst>
              </a:tr>
            </a:tbl>
          </a:graphicData>
        </a:graphic>
      </p:graphicFrame>
      <p:pic>
        <p:nvPicPr>
          <p:cNvPr id="10" name="Picture 9">
            <a:extLst>
              <a:ext uri="{FF2B5EF4-FFF2-40B4-BE49-F238E27FC236}">
                <a16:creationId xmlns:a16="http://schemas.microsoft.com/office/drawing/2014/main" id="{F266F579-7295-489D-A512-A6823A73F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649693"/>
            <a:ext cx="2590800" cy="3710970"/>
          </a:xfrm>
          <a:prstGeom prst="rect">
            <a:avLst/>
          </a:prstGeom>
        </p:spPr>
      </p:pic>
      <p:pic>
        <p:nvPicPr>
          <p:cNvPr id="6" name="Picture 5">
            <a:extLst>
              <a:ext uri="{FF2B5EF4-FFF2-40B4-BE49-F238E27FC236}">
                <a16:creationId xmlns:a16="http://schemas.microsoft.com/office/drawing/2014/main" id="{E5FE7C48-E3D7-47AA-B4E4-A538477FA137}"/>
              </a:ext>
            </a:extLst>
          </p:cNvPr>
          <p:cNvPicPr>
            <a:picLocks noChangeAspect="1"/>
          </p:cNvPicPr>
          <p:nvPr/>
        </p:nvPicPr>
        <p:blipFill>
          <a:blip r:embed="rId4"/>
          <a:stretch>
            <a:fillRect/>
          </a:stretch>
        </p:blipFill>
        <p:spPr>
          <a:xfrm>
            <a:off x="7191113" y="2726359"/>
            <a:ext cx="1493649" cy="804742"/>
          </a:xfrm>
          <a:prstGeom prst="rect">
            <a:avLst/>
          </a:prstGeom>
        </p:spPr>
      </p:pic>
    </p:spTree>
    <p:extLst>
      <p:ext uri="{BB962C8B-B14F-4D97-AF65-F5344CB8AC3E}">
        <p14:creationId xmlns:p14="http://schemas.microsoft.com/office/powerpoint/2010/main" val="178053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C0517-A83A-4962-9E89-E3F43DEEE6B6}"/>
              </a:ext>
            </a:extLst>
          </p:cNvPr>
          <p:cNvSpPr>
            <a:spLocks noGrp="1"/>
          </p:cNvSpPr>
          <p:nvPr>
            <p:ph type="title"/>
          </p:nvPr>
        </p:nvSpPr>
        <p:spPr>
          <a:xfrm>
            <a:off x="299545" y="86312"/>
            <a:ext cx="8253247" cy="856381"/>
          </a:xfrm>
        </p:spPr>
        <p:txBody>
          <a:bodyPr>
            <a:noAutofit/>
          </a:bodyPr>
          <a:lstStyle/>
          <a:p>
            <a:r>
              <a:rPr lang="en-AU" sz="4400" b="1" dirty="0"/>
              <a:t>Personalise your Nutrition: Fat</a:t>
            </a:r>
          </a:p>
        </p:txBody>
      </p:sp>
      <p:sp>
        <p:nvSpPr>
          <p:cNvPr id="5" name="Content Placeholder 4">
            <a:extLst>
              <a:ext uri="{FF2B5EF4-FFF2-40B4-BE49-F238E27FC236}">
                <a16:creationId xmlns:a16="http://schemas.microsoft.com/office/drawing/2014/main" id="{8DDA7AE2-854B-4745-A856-80B70B18EC9F}"/>
              </a:ext>
            </a:extLst>
          </p:cNvPr>
          <p:cNvSpPr txBox="1">
            <a:spLocks noGrp="1"/>
          </p:cNvSpPr>
          <p:nvPr>
            <p:ph idx="1"/>
          </p:nvPr>
        </p:nvSpPr>
        <p:spPr>
          <a:xfrm>
            <a:off x="381000" y="1450422"/>
            <a:ext cx="8077200" cy="382874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AU" sz="2400" dirty="0"/>
              <a:t>To determine your fat grams, first calculate your personalised CHO and PRO needs. </a:t>
            </a:r>
          </a:p>
          <a:p>
            <a:pPr marL="285750" indent="-285750">
              <a:buFont typeface="Arial" panose="020B0604020202020204" pitchFamily="34" charset="0"/>
              <a:buChar char="•"/>
            </a:pPr>
            <a:r>
              <a:rPr lang="en-AU" sz="2400" dirty="0"/>
              <a:t>The rest of your calories will be in fat. </a:t>
            </a:r>
          </a:p>
          <a:p>
            <a:pPr marL="285750" indent="-285750">
              <a:buFont typeface="Arial" panose="020B0604020202020204" pitchFamily="34" charset="0"/>
              <a:buChar char="•"/>
            </a:pPr>
            <a:r>
              <a:rPr lang="en-AU" sz="2400" dirty="0"/>
              <a:t>Protein and Carbohydrate both have</a:t>
            </a:r>
          </a:p>
          <a:p>
            <a:pPr marL="0" indent="0">
              <a:buNone/>
            </a:pPr>
            <a:r>
              <a:rPr lang="en-AU" sz="2400" dirty="0"/>
              <a:t> a value of 4 calories per gram. </a:t>
            </a:r>
          </a:p>
          <a:p>
            <a:pPr marL="285750" indent="-285750">
              <a:buFont typeface="Arial" panose="020B0604020202020204" pitchFamily="34" charset="0"/>
              <a:buChar char="•"/>
            </a:pPr>
            <a:r>
              <a:rPr lang="en-AU" sz="2400" dirty="0"/>
              <a:t>Fat contains 9 calories per gram. </a:t>
            </a:r>
          </a:p>
          <a:p>
            <a:pPr marL="285750" indent="-285750">
              <a:buFont typeface="Arial" panose="020B0604020202020204" pitchFamily="34" charset="0"/>
              <a:buChar char="•"/>
            </a:pPr>
            <a:r>
              <a:rPr lang="en-AU" sz="2400" dirty="0"/>
              <a:t>Divide your fat calories by 9 and</a:t>
            </a:r>
          </a:p>
          <a:p>
            <a:pPr marL="0" indent="0">
              <a:buNone/>
            </a:pPr>
            <a:r>
              <a:rPr lang="en-AU" sz="2400" dirty="0"/>
              <a:t> you have your grams of fat.</a:t>
            </a:r>
          </a:p>
        </p:txBody>
      </p:sp>
      <p:sp>
        <p:nvSpPr>
          <p:cNvPr id="6" name="TextBox 5">
            <a:extLst>
              <a:ext uri="{FF2B5EF4-FFF2-40B4-BE49-F238E27FC236}">
                <a16:creationId xmlns:a16="http://schemas.microsoft.com/office/drawing/2014/main" id="{B0591FD7-283B-48B9-95F8-5BC060ACEA69}"/>
              </a:ext>
            </a:extLst>
          </p:cNvPr>
          <p:cNvSpPr txBox="1"/>
          <p:nvPr/>
        </p:nvSpPr>
        <p:spPr>
          <a:xfrm>
            <a:off x="4184821" y="3035643"/>
            <a:ext cx="914400" cy="914400"/>
          </a:xfrm>
          <a:prstGeom prst="rect">
            <a:avLst/>
          </a:prstGeom>
          <a:noFill/>
        </p:spPr>
        <p:txBody>
          <a:bodyPr wrap="square" rtlCol="0">
            <a:spAutoFit/>
          </a:bodyPr>
          <a:lstStyle/>
          <a:p>
            <a:endParaRPr lang="en-AU" dirty="0"/>
          </a:p>
        </p:txBody>
      </p:sp>
      <p:pic>
        <p:nvPicPr>
          <p:cNvPr id="9" name="Picture 8">
            <a:extLst>
              <a:ext uri="{FF2B5EF4-FFF2-40B4-BE49-F238E27FC236}">
                <a16:creationId xmlns:a16="http://schemas.microsoft.com/office/drawing/2014/main" id="{A233741E-2BE7-4C15-B26D-D860CC7CC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08540">
            <a:off x="4928934" y="3312535"/>
            <a:ext cx="3853692" cy="2620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773D06E-523A-47EF-9E94-DCB70FB9D5B2}"/>
              </a:ext>
            </a:extLst>
          </p:cNvPr>
          <p:cNvPicPr>
            <a:picLocks noChangeAspect="1"/>
          </p:cNvPicPr>
          <p:nvPr/>
        </p:nvPicPr>
        <p:blipFill>
          <a:blip r:embed="rId3"/>
          <a:stretch>
            <a:fillRect/>
          </a:stretch>
        </p:blipFill>
        <p:spPr>
          <a:xfrm>
            <a:off x="256506" y="5671801"/>
            <a:ext cx="1493649" cy="804742"/>
          </a:xfrm>
          <a:prstGeom prst="rect">
            <a:avLst/>
          </a:prstGeom>
        </p:spPr>
      </p:pic>
    </p:spTree>
    <p:extLst>
      <p:ext uri="{BB962C8B-B14F-4D97-AF65-F5344CB8AC3E}">
        <p14:creationId xmlns:p14="http://schemas.microsoft.com/office/powerpoint/2010/main" val="242787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BA8E2-D1F9-4CF1-AFE3-4ED029C60C25}"/>
              </a:ext>
            </a:extLst>
          </p:cNvPr>
          <p:cNvSpPr>
            <a:spLocks noGrp="1"/>
          </p:cNvSpPr>
          <p:nvPr>
            <p:ph type="title"/>
          </p:nvPr>
        </p:nvSpPr>
        <p:spPr>
          <a:xfrm>
            <a:off x="2590800" y="266700"/>
            <a:ext cx="6172200" cy="1143000"/>
          </a:xfrm>
        </p:spPr>
        <p:txBody>
          <a:bodyPr>
            <a:normAutofit/>
          </a:bodyPr>
          <a:lstStyle/>
          <a:p>
            <a:r>
              <a:rPr lang="en-AU" sz="4400" b="1" dirty="0"/>
              <a:t>Example of fat needs: </a:t>
            </a:r>
          </a:p>
        </p:txBody>
      </p:sp>
      <p:sp>
        <p:nvSpPr>
          <p:cNvPr id="5" name="Content Placeholder 4">
            <a:extLst>
              <a:ext uri="{FF2B5EF4-FFF2-40B4-BE49-F238E27FC236}">
                <a16:creationId xmlns:a16="http://schemas.microsoft.com/office/drawing/2014/main" id="{D9BEC65C-154E-4F0D-8DDE-3C8BD0551BAD}"/>
              </a:ext>
            </a:extLst>
          </p:cNvPr>
          <p:cNvSpPr txBox="1">
            <a:spLocks noGrp="1"/>
          </p:cNvSpPr>
          <p:nvPr>
            <p:ph idx="1"/>
          </p:nvPr>
        </p:nvSpPr>
        <p:spPr>
          <a:xfrm>
            <a:off x="449317" y="2175641"/>
            <a:ext cx="8534400" cy="3939540"/>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34290" indent="0">
              <a:buNone/>
            </a:pPr>
            <a:r>
              <a:rPr lang="en-AU" sz="2000" dirty="0"/>
              <a:t>			19yr old female athlete  - 176cm tall  - weighing 65kg 				training intensively 7 times a week requires around 2,500 				calories a day</a:t>
            </a:r>
          </a:p>
          <a:p>
            <a:pPr marL="34290" indent="0">
              <a:buNone/>
            </a:pPr>
            <a:endParaRPr lang="en-AU" sz="2000" dirty="0"/>
          </a:p>
          <a:p>
            <a:pPr marL="34290" indent="0">
              <a:buNone/>
            </a:pPr>
            <a:r>
              <a:rPr lang="en-AU" sz="2000" b="1" dirty="0">
                <a:solidFill>
                  <a:schemeClr val="tx2"/>
                </a:solidFill>
              </a:rPr>
              <a:t>Protein</a:t>
            </a:r>
            <a:r>
              <a:rPr lang="en-AU" sz="2000" dirty="0">
                <a:solidFill>
                  <a:schemeClr val="tx2"/>
                </a:solidFill>
              </a:rPr>
              <a:t> at 1.4 grams per kg = 91 grams @ 4 calories per gram = 364 calories</a:t>
            </a:r>
          </a:p>
          <a:p>
            <a:pPr marL="34290" indent="0">
              <a:buNone/>
            </a:pPr>
            <a:r>
              <a:rPr lang="en-AU" sz="2000" b="1" dirty="0">
                <a:solidFill>
                  <a:schemeClr val="tx2"/>
                </a:solidFill>
              </a:rPr>
              <a:t>Carbohydrate</a:t>
            </a:r>
            <a:r>
              <a:rPr lang="en-AU" sz="2000" dirty="0">
                <a:solidFill>
                  <a:schemeClr val="tx2"/>
                </a:solidFill>
              </a:rPr>
              <a:t> at 6 grams per kg = 390 grams @ 4 calories per gram = 1560 calories.</a:t>
            </a:r>
          </a:p>
          <a:p>
            <a:pPr marL="34290" indent="0">
              <a:buNone/>
            </a:pPr>
            <a:r>
              <a:rPr lang="en-AU" sz="2000" dirty="0">
                <a:solidFill>
                  <a:schemeClr val="tx2"/>
                </a:solidFill>
              </a:rPr>
              <a:t>Protein + Carbohydrate calories = 1924 calories </a:t>
            </a:r>
          </a:p>
          <a:p>
            <a:pPr marL="34290" indent="0">
              <a:buNone/>
            </a:pPr>
            <a:r>
              <a:rPr lang="en-AU" sz="2000" b="1" dirty="0">
                <a:solidFill>
                  <a:schemeClr val="tx2"/>
                </a:solidFill>
              </a:rPr>
              <a:t>Fat needs math: </a:t>
            </a:r>
            <a:r>
              <a:rPr lang="en-AU" sz="2000" dirty="0">
                <a:solidFill>
                  <a:schemeClr val="tx2"/>
                </a:solidFill>
              </a:rPr>
              <a:t>2500 – 1924 = 576 calories from fat / 9 calories per gram </a:t>
            </a:r>
          </a:p>
          <a:p>
            <a:pPr marL="34290" indent="0">
              <a:buNone/>
            </a:pPr>
            <a:r>
              <a:rPr lang="en-AU" sz="2000" dirty="0">
                <a:solidFill>
                  <a:schemeClr val="tx2"/>
                </a:solidFill>
              </a:rPr>
              <a:t>= 64 grams of fat per day</a:t>
            </a:r>
          </a:p>
        </p:txBody>
      </p:sp>
      <p:pic>
        <p:nvPicPr>
          <p:cNvPr id="7" name="Picture 6">
            <a:extLst>
              <a:ext uri="{FF2B5EF4-FFF2-40B4-BE49-F238E27FC236}">
                <a16:creationId xmlns:a16="http://schemas.microsoft.com/office/drawing/2014/main" id="{A7EF7094-68B7-4BB7-9523-299383522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52400"/>
            <a:ext cx="1625194" cy="3276600"/>
          </a:xfrm>
          <a:prstGeom prst="rect">
            <a:avLst/>
          </a:prstGeom>
        </p:spPr>
      </p:pic>
      <p:pic>
        <p:nvPicPr>
          <p:cNvPr id="4" name="Picture 3">
            <a:extLst>
              <a:ext uri="{FF2B5EF4-FFF2-40B4-BE49-F238E27FC236}">
                <a16:creationId xmlns:a16="http://schemas.microsoft.com/office/drawing/2014/main" id="{EA977E3F-C842-43E3-992E-142B376AA6B8}"/>
              </a:ext>
            </a:extLst>
          </p:cNvPr>
          <p:cNvPicPr>
            <a:picLocks noChangeAspect="1"/>
          </p:cNvPicPr>
          <p:nvPr/>
        </p:nvPicPr>
        <p:blipFill>
          <a:blip r:embed="rId4"/>
          <a:stretch>
            <a:fillRect/>
          </a:stretch>
        </p:blipFill>
        <p:spPr>
          <a:xfrm>
            <a:off x="7214482" y="5697569"/>
            <a:ext cx="1548518" cy="835224"/>
          </a:xfrm>
          <a:prstGeom prst="rect">
            <a:avLst/>
          </a:prstGeom>
        </p:spPr>
      </p:pic>
    </p:spTree>
    <p:extLst>
      <p:ext uri="{BB962C8B-B14F-4D97-AF65-F5344CB8AC3E}">
        <p14:creationId xmlns:p14="http://schemas.microsoft.com/office/powerpoint/2010/main" val="335012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004E-0333-49BC-82DC-B1DE4552872D}"/>
              </a:ext>
            </a:extLst>
          </p:cNvPr>
          <p:cNvSpPr>
            <a:spLocks noGrp="1"/>
          </p:cNvSpPr>
          <p:nvPr>
            <p:ph type="title"/>
          </p:nvPr>
        </p:nvSpPr>
        <p:spPr>
          <a:xfrm>
            <a:off x="457200" y="236484"/>
            <a:ext cx="7543800" cy="961696"/>
          </a:xfrm>
        </p:spPr>
        <p:txBody>
          <a:bodyPr/>
          <a:lstStyle/>
          <a:p>
            <a:r>
              <a:rPr lang="en-AU" dirty="0"/>
              <a:t> </a:t>
            </a:r>
            <a:r>
              <a:rPr lang="en-AU" sz="4400" b="1" dirty="0"/>
              <a:t>We are all different</a:t>
            </a:r>
          </a:p>
        </p:txBody>
      </p:sp>
      <p:sp>
        <p:nvSpPr>
          <p:cNvPr id="9" name="Content Placeholder 8">
            <a:extLst>
              <a:ext uri="{FF2B5EF4-FFF2-40B4-BE49-F238E27FC236}">
                <a16:creationId xmlns:a16="http://schemas.microsoft.com/office/drawing/2014/main" id="{44104BC1-3FE0-4BE3-9F0F-C48979B52371}"/>
              </a:ext>
            </a:extLst>
          </p:cNvPr>
          <p:cNvSpPr>
            <a:spLocks noGrp="1"/>
          </p:cNvSpPr>
          <p:nvPr>
            <p:ph idx="1"/>
          </p:nvPr>
        </p:nvSpPr>
        <p:spPr>
          <a:xfrm>
            <a:off x="5562600" y="1349122"/>
            <a:ext cx="3352800" cy="2613277"/>
          </a:xfrm>
        </p:spPr>
        <p:txBody>
          <a:bodyPr>
            <a:noAutofit/>
          </a:bodyPr>
          <a:lstStyle/>
          <a:p>
            <a:r>
              <a:rPr lang="en-AU" sz="2800" i="1" dirty="0">
                <a:effectLst/>
                <a:latin typeface="Calibri" panose="020F0502020204030204" pitchFamily="34" charset="0"/>
                <a:ea typeface="Calibri" panose="020F0502020204030204" pitchFamily="34" charset="0"/>
                <a:cs typeface="Times New Roman" panose="02020603050405020304" pitchFamily="18" charset="0"/>
              </a:rPr>
              <a:t>A smaller woman may need fewer than 9 calories per kg of bodyweight per day to maintain weight. </a:t>
            </a:r>
            <a:endParaRPr lang="en-AU" sz="2800" i="1" dirty="0"/>
          </a:p>
        </p:txBody>
      </p:sp>
      <p:pic>
        <p:nvPicPr>
          <p:cNvPr id="7" name="Picture 6">
            <a:extLst>
              <a:ext uri="{FF2B5EF4-FFF2-40B4-BE49-F238E27FC236}">
                <a16:creationId xmlns:a16="http://schemas.microsoft.com/office/drawing/2014/main" id="{7DB364DA-5AE2-4221-8ABA-3915019D258D}"/>
              </a:ext>
            </a:extLst>
          </p:cNvPr>
          <p:cNvPicPr>
            <a:picLocks noChangeAspect="1"/>
          </p:cNvPicPr>
          <p:nvPr/>
        </p:nvPicPr>
        <p:blipFill>
          <a:blip r:embed="rId3"/>
          <a:stretch>
            <a:fillRect/>
          </a:stretch>
        </p:blipFill>
        <p:spPr>
          <a:xfrm>
            <a:off x="457200" y="1349122"/>
            <a:ext cx="4876800" cy="273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5D0D03F9-6B3E-42C1-9E21-4C2DA9FB0475}"/>
              </a:ext>
            </a:extLst>
          </p:cNvPr>
          <p:cNvSpPr txBox="1"/>
          <p:nvPr/>
        </p:nvSpPr>
        <p:spPr>
          <a:xfrm>
            <a:off x="685800" y="4572000"/>
            <a:ext cx="7086600" cy="1295868"/>
          </a:xfrm>
          <a:prstGeom prst="rect">
            <a:avLst/>
          </a:prstGeom>
          <a:noFill/>
        </p:spPr>
        <p:txBody>
          <a:bodyPr wrap="square" rtlCol="0">
            <a:spAutoFit/>
          </a:bodyPr>
          <a:lstStyle/>
          <a:p>
            <a:pPr>
              <a:lnSpc>
                <a:spcPct val="150000"/>
              </a:lnSpc>
            </a:pPr>
            <a:r>
              <a:rPr lang="en-AU" dirty="0">
                <a:latin typeface="Calibri" panose="020F0502020204030204" pitchFamily="34" charset="0"/>
                <a:cs typeface="Times New Roman" panose="02020603050405020304" pitchFamily="18" charset="0"/>
              </a:rPr>
              <a:t>There is a lot of trial and error when it comes to female prescription as all of the research is done on men, so don’t be afraid to experiment with what works best for you</a:t>
            </a:r>
            <a:endParaRPr lang="en-AU" dirty="0"/>
          </a:p>
        </p:txBody>
      </p:sp>
      <p:pic>
        <p:nvPicPr>
          <p:cNvPr id="14" name="Picture 13">
            <a:extLst>
              <a:ext uri="{FF2B5EF4-FFF2-40B4-BE49-F238E27FC236}">
                <a16:creationId xmlns:a16="http://schemas.microsoft.com/office/drawing/2014/main" id="{0C870C48-0722-48DF-86F6-E4821E69D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5241326"/>
            <a:ext cx="2419350" cy="1592961"/>
          </a:xfrm>
          <a:prstGeom prst="rect">
            <a:avLst/>
          </a:prstGeom>
        </p:spPr>
      </p:pic>
      <p:pic>
        <p:nvPicPr>
          <p:cNvPr id="4" name="Picture 3">
            <a:extLst>
              <a:ext uri="{FF2B5EF4-FFF2-40B4-BE49-F238E27FC236}">
                <a16:creationId xmlns:a16="http://schemas.microsoft.com/office/drawing/2014/main" id="{D1F0ADC0-D9BE-4BBD-B8C4-08F6BEA7F7A7}"/>
              </a:ext>
            </a:extLst>
          </p:cNvPr>
          <p:cNvPicPr>
            <a:picLocks noChangeAspect="1"/>
          </p:cNvPicPr>
          <p:nvPr/>
        </p:nvPicPr>
        <p:blipFill>
          <a:blip r:embed="rId5"/>
          <a:stretch>
            <a:fillRect/>
          </a:stretch>
        </p:blipFill>
        <p:spPr>
          <a:xfrm>
            <a:off x="7366882" y="250145"/>
            <a:ext cx="1548518" cy="835224"/>
          </a:xfrm>
          <a:prstGeom prst="rect">
            <a:avLst/>
          </a:prstGeom>
        </p:spPr>
      </p:pic>
    </p:spTree>
    <p:extLst>
      <p:ext uri="{BB962C8B-B14F-4D97-AF65-F5344CB8AC3E}">
        <p14:creationId xmlns:p14="http://schemas.microsoft.com/office/powerpoint/2010/main" val="145351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BFB1-0AC1-46F2-910D-B535BA5AC635}"/>
              </a:ext>
            </a:extLst>
          </p:cNvPr>
          <p:cNvSpPr>
            <a:spLocks noGrp="1"/>
          </p:cNvSpPr>
          <p:nvPr>
            <p:ph type="title"/>
          </p:nvPr>
        </p:nvSpPr>
        <p:spPr>
          <a:xfrm>
            <a:off x="512380" y="544267"/>
            <a:ext cx="6858000" cy="646386"/>
          </a:xfrm>
        </p:spPr>
        <p:txBody>
          <a:bodyPr>
            <a:normAutofit fontScale="90000"/>
          </a:bodyPr>
          <a:lstStyle/>
          <a:p>
            <a:r>
              <a:rPr lang="en-AU" sz="4400" b="1" dirty="0"/>
              <a:t>Complete Example</a:t>
            </a:r>
          </a:p>
        </p:txBody>
      </p:sp>
      <p:sp>
        <p:nvSpPr>
          <p:cNvPr id="3" name="Content Placeholder 2">
            <a:extLst>
              <a:ext uri="{FF2B5EF4-FFF2-40B4-BE49-F238E27FC236}">
                <a16:creationId xmlns:a16="http://schemas.microsoft.com/office/drawing/2014/main" id="{9463BCA7-6015-40DA-AD8E-756C76B95008}"/>
              </a:ext>
            </a:extLst>
          </p:cNvPr>
          <p:cNvSpPr>
            <a:spLocks noGrp="1"/>
          </p:cNvSpPr>
          <p:nvPr>
            <p:ph idx="1"/>
          </p:nvPr>
        </p:nvSpPr>
        <p:spPr>
          <a:xfrm>
            <a:off x="315310" y="1375542"/>
            <a:ext cx="8513379" cy="4457700"/>
          </a:xfrm>
        </p:spPr>
        <p:txBody>
          <a:bodyPr/>
          <a:lstStyle/>
          <a:p>
            <a:r>
              <a:rPr lang="en-AU" dirty="0"/>
              <a:t>CASE STUDY: 15 </a:t>
            </a:r>
            <a:r>
              <a:rPr lang="en-AU" dirty="0" err="1"/>
              <a:t>yr</a:t>
            </a:r>
            <a:r>
              <a:rPr lang="en-AU" dirty="0"/>
              <a:t> old female athlete weighs 62 kg and wants to drop 2 to 3 kg of fat mass while maintaining lean muscle mass. She currently trains 6 times a week doing resistance training, HIIT and team training. </a:t>
            </a:r>
          </a:p>
          <a:p>
            <a:r>
              <a:rPr lang="en-AU" dirty="0"/>
              <a:t>30 calories per kg of body weight per day = 1860 total calories </a:t>
            </a:r>
          </a:p>
          <a:p>
            <a:r>
              <a:rPr lang="en-AU" dirty="0"/>
              <a:t>3 grams of Carbohydrate per KG of BW = 186 grams of CHO @ 4 calories per gram = 744 calories</a:t>
            </a:r>
          </a:p>
          <a:p>
            <a:r>
              <a:rPr lang="en-AU" dirty="0"/>
              <a:t>2.2 grams of Protein per KG of BW = 136.4 grams of PRO @ 4 calories per gram = 545.6 calories</a:t>
            </a:r>
          </a:p>
          <a:p>
            <a:r>
              <a:rPr lang="en-AU" dirty="0"/>
              <a:t>744 + 545.6 = 1289.6 calories, subtract from total calories (1860) = 570.4 calories from fat </a:t>
            </a:r>
          </a:p>
          <a:p>
            <a:r>
              <a:rPr lang="en-AU" dirty="0"/>
              <a:t>570.4 calories divided by 9 calories per gram = 63.3 grams of healthy fats. </a:t>
            </a:r>
          </a:p>
          <a:p>
            <a:pPr marL="34290" indent="0">
              <a:buNone/>
            </a:pPr>
            <a:endParaRPr lang="en-AU" dirty="0"/>
          </a:p>
          <a:p>
            <a:endParaRPr lang="en-AU" dirty="0"/>
          </a:p>
          <a:p>
            <a:endParaRPr lang="en-AU" dirty="0"/>
          </a:p>
          <a:p>
            <a:endParaRPr lang="en-AU" dirty="0"/>
          </a:p>
          <a:p>
            <a:endParaRPr lang="en-AU" dirty="0"/>
          </a:p>
        </p:txBody>
      </p:sp>
      <p:graphicFrame>
        <p:nvGraphicFramePr>
          <p:cNvPr id="4" name="Table 4">
            <a:extLst>
              <a:ext uri="{FF2B5EF4-FFF2-40B4-BE49-F238E27FC236}">
                <a16:creationId xmlns:a16="http://schemas.microsoft.com/office/drawing/2014/main" id="{798D7C82-EE2B-46B7-B634-B677A3CA8008}"/>
              </a:ext>
            </a:extLst>
          </p:cNvPr>
          <p:cNvGraphicFramePr>
            <a:graphicFrameLocks noGrp="1"/>
          </p:cNvGraphicFramePr>
          <p:nvPr>
            <p:extLst>
              <p:ext uri="{D42A27DB-BD31-4B8C-83A1-F6EECF244321}">
                <p14:modId xmlns:p14="http://schemas.microsoft.com/office/powerpoint/2010/main" val="438435975"/>
              </p:ext>
            </p:extLst>
          </p:nvPr>
        </p:nvGraphicFramePr>
        <p:xfrm>
          <a:off x="788538" y="4466021"/>
          <a:ext cx="6096000" cy="1438165"/>
        </p:xfrm>
        <a:graphic>
          <a:graphicData uri="http://schemas.openxmlformats.org/drawingml/2006/table">
            <a:tbl>
              <a:tblPr firstRow="1" bandRow="1">
                <a:tableStyleId>{69CF1AB2-1976-4502-BF36-3FF5EA218861}</a:tableStyleId>
              </a:tblPr>
              <a:tblGrid>
                <a:gridCol w="2032000">
                  <a:extLst>
                    <a:ext uri="{9D8B030D-6E8A-4147-A177-3AD203B41FA5}">
                      <a16:colId xmlns:a16="http://schemas.microsoft.com/office/drawing/2014/main" val="1043968312"/>
                    </a:ext>
                  </a:extLst>
                </a:gridCol>
                <a:gridCol w="2032000">
                  <a:extLst>
                    <a:ext uri="{9D8B030D-6E8A-4147-A177-3AD203B41FA5}">
                      <a16:colId xmlns:a16="http://schemas.microsoft.com/office/drawing/2014/main" val="2288998814"/>
                    </a:ext>
                  </a:extLst>
                </a:gridCol>
                <a:gridCol w="2032000">
                  <a:extLst>
                    <a:ext uri="{9D8B030D-6E8A-4147-A177-3AD203B41FA5}">
                      <a16:colId xmlns:a16="http://schemas.microsoft.com/office/drawing/2014/main" val="2183104044"/>
                    </a:ext>
                  </a:extLst>
                </a:gridCol>
              </a:tblGrid>
              <a:tr h="287633">
                <a:tc>
                  <a:txBody>
                    <a:bodyPr/>
                    <a:lstStyle/>
                    <a:p>
                      <a:r>
                        <a:rPr lang="en-AU" sz="1100" dirty="0"/>
                        <a:t>MACRONUTRIENT</a:t>
                      </a:r>
                    </a:p>
                  </a:txBody>
                  <a:tcPr/>
                </a:tc>
                <a:tc>
                  <a:txBody>
                    <a:bodyPr/>
                    <a:lstStyle/>
                    <a:p>
                      <a:r>
                        <a:rPr lang="en-AU" sz="1100" dirty="0"/>
                        <a:t>GRAMS</a:t>
                      </a:r>
                    </a:p>
                  </a:txBody>
                  <a:tcPr/>
                </a:tc>
                <a:tc>
                  <a:txBody>
                    <a:bodyPr/>
                    <a:lstStyle/>
                    <a:p>
                      <a:r>
                        <a:rPr lang="en-AU" sz="1100" dirty="0"/>
                        <a:t>CALORIES</a:t>
                      </a:r>
                    </a:p>
                  </a:txBody>
                  <a:tcPr/>
                </a:tc>
                <a:extLst>
                  <a:ext uri="{0D108BD9-81ED-4DB2-BD59-A6C34878D82A}">
                    <a16:rowId xmlns:a16="http://schemas.microsoft.com/office/drawing/2014/main" val="3561506653"/>
                  </a:ext>
                </a:extLst>
              </a:tr>
              <a:tr h="287633">
                <a:tc>
                  <a:txBody>
                    <a:bodyPr/>
                    <a:lstStyle/>
                    <a:p>
                      <a:r>
                        <a:rPr lang="en-AU" sz="1100" dirty="0"/>
                        <a:t>Carbohydrate</a:t>
                      </a:r>
                    </a:p>
                  </a:txBody>
                  <a:tcPr/>
                </a:tc>
                <a:tc>
                  <a:txBody>
                    <a:bodyPr/>
                    <a:lstStyle/>
                    <a:p>
                      <a:r>
                        <a:rPr lang="en-AU" sz="1100" dirty="0"/>
                        <a:t>186</a:t>
                      </a:r>
                    </a:p>
                  </a:txBody>
                  <a:tcPr/>
                </a:tc>
                <a:tc>
                  <a:txBody>
                    <a:bodyPr/>
                    <a:lstStyle/>
                    <a:p>
                      <a:r>
                        <a:rPr lang="en-AU" sz="1100" dirty="0"/>
                        <a:t>744</a:t>
                      </a:r>
                    </a:p>
                  </a:txBody>
                  <a:tcPr/>
                </a:tc>
                <a:extLst>
                  <a:ext uri="{0D108BD9-81ED-4DB2-BD59-A6C34878D82A}">
                    <a16:rowId xmlns:a16="http://schemas.microsoft.com/office/drawing/2014/main" val="2905112310"/>
                  </a:ext>
                </a:extLst>
              </a:tr>
              <a:tr h="287633">
                <a:tc>
                  <a:txBody>
                    <a:bodyPr/>
                    <a:lstStyle/>
                    <a:p>
                      <a:r>
                        <a:rPr lang="en-AU" sz="1100" dirty="0"/>
                        <a:t>Protein</a:t>
                      </a:r>
                    </a:p>
                  </a:txBody>
                  <a:tcPr/>
                </a:tc>
                <a:tc>
                  <a:txBody>
                    <a:bodyPr/>
                    <a:lstStyle/>
                    <a:p>
                      <a:r>
                        <a:rPr lang="en-AU" sz="1100" dirty="0"/>
                        <a:t>136.4 </a:t>
                      </a:r>
                    </a:p>
                  </a:txBody>
                  <a:tcPr/>
                </a:tc>
                <a:tc>
                  <a:txBody>
                    <a:bodyPr/>
                    <a:lstStyle/>
                    <a:p>
                      <a:r>
                        <a:rPr lang="en-AU" sz="1100" dirty="0"/>
                        <a:t>545.6</a:t>
                      </a:r>
                    </a:p>
                  </a:txBody>
                  <a:tcPr/>
                </a:tc>
                <a:extLst>
                  <a:ext uri="{0D108BD9-81ED-4DB2-BD59-A6C34878D82A}">
                    <a16:rowId xmlns:a16="http://schemas.microsoft.com/office/drawing/2014/main" val="3900047461"/>
                  </a:ext>
                </a:extLst>
              </a:tr>
              <a:tr h="287633">
                <a:tc>
                  <a:txBody>
                    <a:bodyPr/>
                    <a:lstStyle/>
                    <a:p>
                      <a:r>
                        <a:rPr lang="en-AU" sz="1100" dirty="0"/>
                        <a:t>Fats</a:t>
                      </a:r>
                    </a:p>
                  </a:txBody>
                  <a:tcPr/>
                </a:tc>
                <a:tc>
                  <a:txBody>
                    <a:bodyPr/>
                    <a:lstStyle/>
                    <a:p>
                      <a:r>
                        <a:rPr lang="en-AU" sz="1100" dirty="0"/>
                        <a:t>63.3</a:t>
                      </a:r>
                    </a:p>
                  </a:txBody>
                  <a:tcPr/>
                </a:tc>
                <a:tc>
                  <a:txBody>
                    <a:bodyPr/>
                    <a:lstStyle/>
                    <a:p>
                      <a:r>
                        <a:rPr lang="en-AU" sz="1100" dirty="0"/>
                        <a:t>63.3</a:t>
                      </a:r>
                    </a:p>
                  </a:txBody>
                  <a:tcPr/>
                </a:tc>
                <a:extLst>
                  <a:ext uri="{0D108BD9-81ED-4DB2-BD59-A6C34878D82A}">
                    <a16:rowId xmlns:a16="http://schemas.microsoft.com/office/drawing/2014/main" val="2606115003"/>
                  </a:ext>
                </a:extLst>
              </a:tr>
              <a:tr h="287633">
                <a:tc>
                  <a:txBody>
                    <a:bodyPr/>
                    <a:lstStyle/>
                    <a:p>
                      <a:endParaRPr lang="en-AU" sz="1100"/>
                    </a:p>
                  </a:txBody>
                  <a:tcPr/>
                </a:tc>
                <a:tc>
                  <a:txBody>
                    <a:bodyPr/>
                    <a:lstStyle/>
                    <a:p>
                      <a:r>
                        <a:rPr lang="en-AU" sz="1100" dirty="0"/>
                        <a:t>TOTAL CALORIC INTAKE </a:t>
                      </a:r>
                    </a:p>
                  </a:txBody>
                  <a:tcPr/>
                </a:tc>
                <a:tc>
                  <a:txBody>
                    <a:bodyPr/>
                    <a:lstStyle/>
                    <a:p>
                      <a:r>
                        <a:rPr lang="en-AU" sz="1100" dirty="0"/>
                        <a:t>1860</a:t>
                      </a:r>
                    </a:p>
                  </a:txBody>
                  <a:tcPr/>
                </a:tc>
                <a:extLst>
                  <a:ext uri="{0D108BD9-81ED-4DB2-BD59-A6C34878D82A}">
                    <a16:rowId xmlns:a16="http://schemas.microsoft.com/office/drawing/2014/main" val="2423034638"/>
                  </a:ext>
                </a:extLst>
              </a:tr>
            </a:tbl>
          </a:graphicData>
        </a:graphic>
      </p:graphicFrame>
      <p:pic>
        <p:nvPicPr>
          <p:cNvPr id="8" name="Picture 7">
            <a:extLst>
              <a:ext uri="{FF2B5EF4-FFF2-40B4-BE49-F238E27FC236}">
                <a16:creationId xmlns:a16="http://schemas.microsoft.com/office/drawing/2014/main" id="{C0531B49-AF86-483C-A3CA-6913320EA4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4538" y="3098799"/>
            <a:ext cx="2104172" cy="3506954"/>
          </a:xfrm>
          <a:prstGeom prst="rect">
            <a:avLst/>
          </a:prstGeom>
        </p:spPr>
      </p:pic>
    </p:spTree>
    <p:extLst>
      <p:ext uri="{BB962C8B-B14F-4D97-AF65-F5344CB8AC3E}">
        <p14:creationId xmlns:p14="http://schemas.microsoft.com/office/powerpoint/2010/main" val="60072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B3D46-0FCF-4E27-8A5C-55241258666B}"/>
              </a:ext>
            </a:extLst>
          </p:cNvPr>
          <p:cNvSpPr>
            <a:spLocks noGrp="1"/>
          </p:cNvSpPr>
          <p:nvPr>
            <p:ph type="ctrTitle"/>
          </p:nvPr>
        </p:nvSpPr>
        <p:spPr>
          <a:xfrm>
            <a:off x="759372" y="2427890"/>
            <a:ext cx="7772400" cy="704850"/>
          </a:xfrm>
        </p:spPr>
        <p:txBody>
          <a:bodyPr>
            <a:noAutofit/>
          </a:bodyPr>
          <a:lstStyle/>
          <a:p>
            <a:r>
              <a:rPr lang="en-AU" sz="4400" b="1" cap="none" dirty="0">
                <a:ln w="22225">
                  <a:solidFill>
                    <a:schemeClr val="accent2"/>
                  </a:solidFill>
                  <a:prstDash val="solid"/>
                </a:ln>
                <a:solidFill>
                  <a:schemeClr val="accent2">
                    <a:lumMod val="40000"/>
                    <a:lumOff val="60000"/>
                  </a:schemeClr>
                </a:solidFill>
              </a:rPr>
              <a:t>RANELL’S TIPS FOR</a:t>
            </a:r>
          </a:p>
        </p:txBody>
      </p:sp>
      <p:pic>
        <p:nvPicPr>
          <p:cNvPr id="5" name="Picture 4">
            <a:extLst>
              <a:ext uri="{FF2B5EF4-FFF2-40B4-BE49-F238E27FC236}">
                <a16:creationId xmlns:a16="http://schemas.microsoft.com/office/drawing/2014/main" id="{57708386-3CE2-4618-867D-4ECAAA403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061" y="2908738"/>
            <a:ext cx="7031421" cy="2197319"/>
          </a:xfrm>
          <a:prstGeom prst="rect">
            <a:avLst/>
          </a:prstGeom>
        </p:spPr>
      </p:pic>
    </p:spTree>
    <p:extLst>
      <p:ext uri="{BB962C8B-B14F-4D97-AF65-F5344CB8AC3E}">
        <p14:creationId xmlns:p14="http://schemas.microsoft.com/office/powerpoint/2010/main" val="91054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F4A40-6318-4484-997E-E4D90C147104}"/>
              </a:ext>
            </a:extLst>
          </p:cNvPr>
          <p:cNvSpPr>
            <a:spLocks noGrp="1"/>
          </p:cNvSpPr>
          <p:nvPr>
            <p:ph type="title"/>
          </p:nvPr>
        </p:nvSpPr>
        <p:spPr>
          <a:xfrm>
            <a:off x="413886" y="2456246"/>
            <a:ext cx="5123047" cy="2855094"/>
          </a:xfrm>
        </p:spPr>
        <p:txBody>
          <a:bodyPr>
            <a:normAutofit fontScale="90000"/>
          </a:bodyPr>
          <a:lstStyle/>
          <a:p>
            <a:pPr algn="ctr"/>
            <a:br>
              <a:rPr lang="en-AU" sz="5025" b="1" dirty="0">
                <a:solidFill>
                  <a:schemeClr val="accent1"/>
                </a:solidFill>
              </a:rPr>
            </a:br>
            <a:br>
              <a:rPr lang="en-AU" sz="5025" dirty="0"/>
            </a:br>
            <a:r>
              <a:rPr lang="en-AU" sz="5025" dirty="0"/>
              <a:t>A Rich Culinary Experience</a:t>
            </a:r>
            <a:br>
              <a:rPr lang="en-AU" sz="5025" dirty="0"/>
            </a:br>
            <a:r>
              <a:rPr lang="en-AU" sz="5025" b="1" dirty="0">
                <a:solidFill>
                  <a:schemeClr val="accent1"/>
                </a:solidFill>
              </a:rPr>
              <a:t>OR</a:t>
            </a:r>
            <a:br>
              <a:rPr lang="en-AU" sz="5025" b="1" dirty="0">
                <a:solidFill>
                  <a:schemeClr val="accent3"/>
                </a:solidFill>
              </a:rPr>
            </a:br>
            <a:r>
              <a:rPr lang="en-AU" sz="5025" dirty="0"/>
              <a:t>Fuel for High Performance </a:t>
            </a:r>
            <a:br>
              <a:rPr lang="en-AU" sz="2700" dirty="0"/>
            </a:br>
            <a:endParaRPr lang="en-AU" dirty="0"/>
          </a:p>
        </p:txBody>
      </p:sp>
      <p:pic>
        <p:nvPicPr>
          <p:cNvPr id="4" name="Picture 3">
            <a:extLst>
              <a:ext uri="{FF2B5EF4-FFF2-40B4-BE49-F238E27FC236}">
                <a16:creationId xmlns:a16="http://schemas.microsoft.com/office/drawing/2014/main" id="{14E27148-C5A1-46B1-97EE-690F7B24B18B}"/>
              </a:ext>
            </a:extLst>
          </p:cNvPr>
          <p:cNvPicPr>
            <a:picLocks noChangeAspect="1"/>
          </p:cNvPicPr>
          <p:nvPr/>
        </p:nvPicPr>
        <p:blipFill>
          <a:blip r:embed="rId3"/>
          <a:stretch>
            <a:fillRect/>
          </a:stretch>
        </p:blipFill>
        <p:spPr>
          <a:xfrm>
            <a:off x="7715961" y="244180"/>
            <a:ext cx="1161389" cy="630991"/>
          </a:xfrm>
          <a:prstGeom prst="rect">
            <a:avLst/>
          </a:prstGeom>
        </p:spPr>
      </p:pic>
      <p:sp>
        <p:nvSpPr>
          <p:cNvPr id="5" name="TextBox 4">
            <a:extLst>
              <a:ext uri="{FF2B5EF4-FFF2-40B4-BE49-F238E27FC236}">
                <a16:creationId xmlns:a16="http://schemas.microsoft.com/office/drawing/2014/main" id="{0E88A2AB-75F5-4CF1-8ABD-6179D9DF4F82}"/>
              </a:ext>
            </a:extLst>
          </p:cNvPr>
          <p:cNvSpPr txBox="1"/>
          <p:nvPr/>
        </p:nvSpPr>
        <p:spPr>
          <a:xfrm>
            <a:off x="266650" y="1013527"/>
            <a:ext cx="3291840" cy="923330"/>
          </a:xfrm>
          <a:prstGeom prst="rect">
            <a:avLst/>
          </a:prstGeom>
          <a:noFill/>
        </p:spPr>
        <p:txBody>
          <a:bodyPr wrap="square" rtlCol="0">
            <a:spAutoFit/>
          </a:bodyPr>
          <a:lstStyle/>
          <a:p>
            <a:r>
              <a:rPr lang="en-AU" sz="5400" b="1" dirty="0">
                <a:solidFill>
                  <a:schemeClr val="accent1"/>
                </a:solidFill>
              </a:rPr>
              <a:t>FOOD…….</a:t>
            </a:r>
          </a:p>
        </p:txBody>
      </p:sp>
      <p:pic>
        <p:nvPicPr>
          <p:cNvPr id="9" name="Picture 8">
            <a:extLst>
              <a:ext uri="{FF2B5EF4-FFF2-40B4-BE49-F238E27FC236}">
                <a16:creationId xmlns:a16="http://schemas.microsoft.com/office/drawing/2014/main" id="{30D12AD2-4F76-4639-B0D5-BCCDB70DE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5475" y="1895726"/>
            <a:ext cx="3571875" cy="3571875"/>
          </a:xfrm>
          <a:prstGeom prst="rect">
            <a:avLst/>
          </a:prstGeom>
        </p:spPr>
      </p:pic>
    </p:spTree>
    <p:extLst>
      <p:ext uri="{BB962C8B-B14F-4D97-AF65-F5344CB8AC3E}">
        <p14:creationId xmlns:p14="http://schemas.microsoft.com/office/powerpoint/2010/main" val="273015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997CCC-60FE-498F-861A-B9E3666AC198}"/>
              </a:ext>
            </a:extLst>
          </p:cNvPr>
          <p:cNvSpPr>
            <a:spLocks noGrp="1"/>
          </p:cNvSpPr>
          <p:nvPr>
            <p:ph idx="1"/>
          </p:nvPr>
        </p:nvSpPr>
        <p:spPr>
          <a:xfrm>
            <a:off x="3770871" y="914399"/>
            <a:ext cx="5105400" cy="5010329"/>
          </a:xfrm>
        </p:spPr>
        <p:txBody>
          <a:bodyPr>
            <a:normAutofit/>
          </a:bodyPr>
          <a:lstStyle/>
          <a:p>
            <a:r>
              <a:rPr lang="en-AU" sz="2400" b="1" dirty="0">
                <a:solidFill>
                  <a:schemeClr val="accent1"/>
                </a:solidFill>
              </a:rPr>
              <a:t>Tip 1: You need vegetables: </a:t>
            </a:r>
            <a:r>
              <a:rPr lang="en-AU" sz="2400" dirty="0"/>
              <a:t>The focus is always carbs and protein but we can’t use macronutrients without our micro’s which are in our vegetables.</a:t>
            </a:r>
          </a:p>
          <a:p>
            <a:endParaRPr lang="en-AU" sz="2400" dirty="0"/>
          </a:p>
          <a:p>
            <a:endParaRPr lang="en-AU" sz="2400" b="1" dirty="0"/>
          </a:p>
          <a:p>
            <a:endParaRPr lang="en-AU" sz="2400" b="1" dirty="0"/>
          </a:p>
          <a:p>
            <a:r>
              <a:rPr lang="en-AU" sz="2400" b="1" dirty="0">
                <a:solidFill>
                  <a:schemeClr val="accent1"/>
                </a:solidFill>
              </a:rPr>
              <a:t>Tip 2: Berries boost recovery and reduce soreness: </a:t>
            </a:r>
            <a:r>
              <a:rPr lang="en-AU" sz="2400" dirty="0"/>
              <a:t>Consuming berries around your workout decreases inflammation and improves immune responses. Eat 1 – 2 cups a day. </a:t>
            </a:r>
          </a:p>
          <a:p>
            <a:endParaRPr lang="en-AU" dirty="0"/>
          </a:p>
        </p:txBody>
      </p:sp>
      <p:pic>
        <p:nvPicPr>
          <p:cNvPr id="5" name="Picture 4">
            <a:extLst>
              <a:ext uri="{FF2B5EF4-FFF2-40B4-BE49-F238E27FC236}">
                <a16:creationId xmlns:a16="http://schemas.microsoft.com/office/drawing/2014/main" id="{DF81EF47-EDD6-40EC-B15A-E79D8796A3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2169" y="685800"/>
            <a:ext cx="3200399" cy="2034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2ADBBF79-2BC0-4257-8288-1207C13DBA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169" y="3712516"/>
            <a:ext cx="3200399" cy="2212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Logo">
            <a:extLst>
              <a:ext uri="{FF2B5EF4-FFF2-40B4-BE49-F238E27FC236}">
                <a16:creationId xmlns:a16="http://schemas.microsoft.com/office/drawing/2014/main" id="{536DA49F-A24E-4753-B33D-587005E218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405" y="5924729"/>
            <a:ext cx="1550195" cy="838200"/>
          </a:xfrm>
          <a:prstGeom prst="rect">
            <a:avLst/>
          </a:prstGeom>
        </p:spPr>
      </p:pic>
    </p:spTree>
    <p:extLst>
      <p:ext uri="{BB962C8B-B14F-4D97-AF65-F5344CB8AC3E}">
        <p14:creationId xmlns:p14="http://schemas.microsoft.com/office/powerpoint/2010/main" val="161622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997CCC-60FE-498F-861A-B9E3666AC198}"/>
              </a:ext>
            </a:extLst>
          </p:cNvPr>
          <p:cNvSpPr>
            <a:spLocks noGrp="1"/>
          </p:cNvSpPr>
          <p:nvPr>
            <p:ph idx="1"/>
          </p:nvPr>
        </p:nvSpPr>
        <p:spPr>
          <a:xfrm>
            <a:off x="3980792" y="609600"/>
            <a:ext cx="5010807" cy="5581829"/>
          </a:xfrm>
        </p:spPr>
        <p:txBody>
          <a:bodyPr>
            <a:normAutofit/>
          </a:bodyPr>
          <a:lstStyle/>
          <a:p>
            <a:endParaRPr lang="en-AU" dirty="0"/>
          </a:p>
          <a:p>
            <a:pPr>
              <a:lnSpc>
                <a:spcPct val="100000"/>
              </a:lnSpc>
            </a:pPr>
            <a:r>
              <a:rPr lang="en-AU" sz="2400" b="1" dirty="0">
                <a:solidFill>
                  <a:schemeClr val="accent1"/>
                </a:solidFill>
              </a:rPr>
              <a:t>Tip 3: Protein is your anchor:                </a:t>
            </a:r>
            <a:r>
              <a:rPr lang="en-AU" sz="2400" dirty="0"/>
              <a:t>20 – 30 grams per meal then build around it.</a:t>
            </a:r>
          </a:p>
          <a:p>
            <a:pPr marL="34290" indent="0">
              <a:buNone/>
            </a:pPr>
            <a:endParaRPr lang="en-AU" sz="2400" dirty="0"/>
          </a:p>
          <a:p>
            <a:endParaRPr lang="en-AU" sz="2400" b="1" dirty="0"/>
          </a:p>
          <a:p>
            <a:endParaRPr lang="en-AU" sz="2400" b="1" dirty="0"/>
          </a:p>
          <a:p>
            <a:r>
              <a:rPr lang="en-AU" sz="2400" b="1" dirty="0">
                <a:solidFill>
                  <a:schemeClr val="accent1"/>
                </a:solidFill>
              </a:rPr>
              <a:t>Tip 4: Sleep is a powerful weapon:</a:t>
            </a:r>
            <a:r>
              <a:rPr lang="en-AU" sz="2400" b="1" dirty="0"/>
              <a:t> </a:t>
            </a:r>
            <a:r>
              <a:rPr lang="en-AU" sz="2400" dirty="0"/>
              <a:t>consume some pre-bed slow digesting protein and stay anabolic for productive recovery repair and growth.</a:t>
            </a:r>
          </a:p>
        </p:txBody>
      </p:sp>
      <p:grpSp>
        <p:nvGrpSpPr>
          <p:cNvPr id="2" name="Group 1">
            <a:extLst>
              <a:ext uri="{FF2B5EF4-FFF2-40B4-BE49-F238E27FC236}">
                <a16:creationId xmlns:a16="http://schemas.microsoft.com/office/drawing/2014/main" id="{F3F12304-C94C-4923-8BEC-34F45807291B}"/>
              </a:ext>
            </a:extLst>
          </p:cNvPr>
          <p:cNvGrpSpPr/>
          <p:nvPr/>
        </p:nvGrpSpPr>
        <p:grpSpPr>
          <a:xfrm>
            <a:off x="712076" y="743607"/>
            <a:ext cx="3091664" cy="2209800"/>
            <a:chOff x="584598" y="609600"/>
            <a:chExt cx="2581273" cy="1422561"/>
          </a:xfrm>
        </p:grpSpPr>
        <p:pic>
          <p:nvPicPr>
            <p:cNvPr id="9" name="Picture 8">
              <a:extLst>
                <a:ext uri="{FF2B5EF4-FFF2-40B4-BE49-F238E27FC236}">
                  <a16:creationId xmlns:a16="http://schemas.microsoft.com/office/drawing/2014/main" id="{66D250DE-143F-4E6B-9ACE-0E35D4D4F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598" y="609600"/>
              <a:ext cx="1402096" cy="1422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0B13265-CE1A-4E3D-A11D-6209ADE9B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6694" y="609600"/>
              <a:ext cx="1179177" cy="1422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3" name="Picture 12">
            <a:extLst>
              <a:ext uri="{FF2B5EF4-FFF2-40B4-BE49-F238E27FC236}">
                <a16:creationId xmlns:a16="http://schemas.microsoft.com/office/drawing/2014/main" id="{BD942CDB-8D78-4369-B470-97F24AA16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076" y="3678621"/>
            <a:ext cx="3091664" cy="1973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Logo">
            <a:extLst>
              <a:ext uri="{FF2B5EF4-FFF2-40B4-BE49-F238E27FC236}">
                <a16:creationId xmlns:a16="http://schemas.microsoft.com/office/drawing/2014/main" id="{536DA49F-A24E-4753-B33D-587005E218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1405" y="5924729"/>
            <a:ext cx="1550195" cy="838200"/>
          </a:xfrm>
          <a:prstGeom prst="rect">
            <a:avLst/>
          </a:prstGeom>
        </p:spPr>
      </p:pic>
    </p:spTree>
    <p:extLst>
      <p:ext uri="{BB962C8B-B14F-4D97-AF65-F5344CB8AC3E}">
        <p14:creationId xmlns:p14="http://schemas.microsoft.com/office/powerpoint/2010/main" val="328125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F080-294C-447D-9682-F3E067DCE632}"/>
              </a:ext>
            </a:extLst>
          </p:cNvPr>
          <p:cNvSpPr>
            <a:spLocks noGrp="1"/>
          </p:cNvSpPr>
          <p:nvPr>
            <p:ph type="title"/>
          </p:nvPr>
        </p:nvSpPr>
        <p:spPr>
          <a:xfrm>
            <a:off x="354806" y="378372"/>
            <a:ext cx="6858000" cy="780393"/>
          </a:xfrm>
        </p:spPr>
        <p:txBody>
          <a:bodyPr>
            <a:normAutofit/>
          </a:bodyPr>
          <a:lstStyle/>
          <a:p>
            <a:r>
              <a:rPr lang="en-AU" sz="4400" b="1" dirty="0"/>
              <a:t>MEAL PLANNING TIPS</a:t>
            </a:r>
          </a:p>
        </p:txBody>
      </p:sp>
      <p:pic>
        <p:nvPicPr>
          <p:cNvPr id="5" name="Content Placeholder 4">
            <a:extLst>
              <a:ext uri="{FF2B5EF4-FFF2-40B4-BE49-F238E27FC236}">
                <a16:creationId xmlns:a16="http://schemas.microsoft.com/office/drawing/2014/main" id="{06842050-4932-4B36-9B2F-EAB3A8D2456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rot="5400000">
            <a:off x="5465755" y="2640910"/>
            <a:ext cx="3951897" cy="2223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2D74EE74-FDE5-40A7-A2F4-0497667EA2B2}"/>
              </a:ext>
            </a:extLst>
          </p:cNvPr>
          <p:cNvSpPr txBox="1"/>
          <p:nvPr/>
        </p:nvSpPr>
        <p:spPr>
          <a:xfrm>
            <a:off x="354806" y="1455200"/>
            <a:ext cx="5738566" cy="4708981"/>
          </a:xfrm>
          <a:prstGeom prst="rect">
            <a:avLst/>
          </a:prstGeom>
          <a:noFill/>
        </p:spPr>
        <p:txBody>
          <a:bodyPr wrap="square" rtlCol="0">
            <a:spAutoFit/>
          </a:bodyPr>
          <a:lstStyle/>
          <a:p>
            <a:r>
              <a:rPr lang="en-AU" sz="2400" b="1" dirty="0"/>
              <a:t>Choose a scheduled time in the week </a:t>
            </a:r>
            <a:r>
              <a:rPr lang="en-AU" sz="2400" dirty="0"/>
              <a:t>when you can plan and prepare your meals for the upcoming week. </a:t>
            </a:r>
          </a:p>
          <a:p>
            <a:endParaRPr lang="en-AU" sz="2400" dirty="0"/>
          </a:p>
          <a:p>
            <a:r>
              <a:rPr lang="en-AU" sz="2400" dirty="0"/>
              <a:t>When you have a </a:t>
            </a:r>
            <a:r>
              <a:rPr lang="en-AU" sz="2400" b="1" dirty="0"/>
              <a:t>stack of healthy meals in the fridge </a:t>
            </a:r>
            <a:r>
              <a:rPr lang="en-AU" sz="2400" dirty="0"/>
              <a:t>ready to heat and eat, fuel and recovery nutrition becomes a much easier choice.</a:t>
            </a:r>
          </a:p>
          <a:p>
            <a:endParaRPr lang="en-AU" sz="2400" dirty="0"/>
          </a:p>
          <a:p>
            <a:r>
              <a:rPr lang="en-AU" sz="2400" dirty="0"/>
              <a:t>You can easily prepare 20 + meals in two hours.</a:t>
            </a:r>
          </a:p>
          <a:p>
            <a:endParaRPr lang="en-AU" dirty="0"/>
          </a:p>
          <a:p>
            <a:r>
              <a:rPr lang="en-AU" dirty="0"/>
              <a:t> </a:t>
            </a:r>
          </a:p>
        </p:txBody>
      </p:sp>
      <p:pic>
        <p:nvPicPr>
          <p:cNvPr id="7" name="Logo">
            <a:extLst>
              <a:ext uri="{FF2B5EF4-FFF2-40B4-BE49-F238E27FC236}">
                <a16:creationId xmlns:a16="http://schemas.microsoft.com/office/drawing/2014/main" id="{3739ED98-C094-43B2-8618-3AB23B40A9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6807" y="378372"/>
            <a:ext cx="1550195" cy="838200"/>
          </a:xfrm>
          <a:prstGeom prst="rect">
            <a:avLst/>
          </a:prstGeom>
        </p:spPr>
      </p:pic>
    </p:spTree>
    <p:extLst>
      <p:ext uri="{BB962C8B-B14F-4D97-AF65-F5344CB8AC3E}">
        <p14:creationId xmlns:p14="http://schemas.microsoft.com/office/powerpoint/2010/main" val="176297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766797-08FC-4B16-BE04-11F48B945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47149" y="1309646"/>
            <a:ext cx="6389888" cy="3981611"/>
          </a:xfrm>
          <a:prstGeom prst="rect">
            <a:avLst/>
          </a:prstGeom>
        </p:spPr>
      </p:pic>
      <p:sp>
        <p:nvSpPr>
          <p:cNvPr id="2" name="Title 1">
            <a:extLst>
              <a:ext uri="{FF2B5EF4-FFF2-40B4-BE49-F238E27FC236}">
                <a16:creationId xmlns:a16="http://schemas.microsoft.com/office/drawing/2014/main" id="{CEA8DE8C-AEAD-4AA3-8A99-97BFA31F97A9}"/>
              </a:ext>
            </a:extLst>
          </p:cNvPr>
          <p:cNvSpPr>
            <a:spLocks noGrp="1"/>
          </p:cNvSpPr>
          <p:nvPr>
            <p:ph type="title"/>
          </p:nvPr>
        </p:nvSpPr>
        <p:spPr>
          <a:xfrm>
            <a:off x="4134012" y="0"/>
            <a:ext cx="4952999" cy="1143000"/>
          </a:xfrm>
        </p:spPr>
        <p:txBody>
          <a:bodyPr>
            <a:noAutofit/>
          </a:bodyPr>
          <a:lstStyle/>
          <a:p>
            <a:r>
              <a:rPr lang="en-AU" sz="4400" b="1" dirty="0"/>
              <a:t>Meal Prep: How to </a:t>
            </a:r>
          </a:p>
        </p:txBody>
      </p:sp>
      <p:sp>
        <p:nvSpPr>
          <p:cNvPr id="6" name="TextBox 5">
            <a:extLst>
              <a:ext uri="{FF2B5EF4-FFF2-40B4-BE49-F238E27FC236}">
                <a16:creationId xmlns:a16="http://schemas.microsoft.com/office/drawing/2014/main" id="{E8B1324F-7C48-4A3E-9C45-43EF290DBC37}"/>
              </a:ext>
            </a:extLst>
          </p:cNvPr>
          <p:cNvSpPr txBox="1"/>
          <p:nvPr/>
        </p:nvSpPr>
        <p:spPr>
          <a:xfrm>
            <a:off x="4056186" y="1219200"/>
            <a:ext cx="4952999" cy="4661276"/>
          </a:xfrm>
          <a:prstGeom prst="rect">
            <a:avLst/>
          </a:prstGeom>
          <a:noFill/>
        </p:spPr>
        <p:txBody>
          <a:bodyPr wrap="square" rtlCol="0">
            <a:spAutoFit/>
          </a:bodyPr>
          <a:lstStyle/>
          <a:p>
            <a:pPr marL="342900" indent="-342900">
              <a:lnSpc>
                <a:spcPct val="150000"/>
              </a:lnSpc>
              <a:buFont typeface="+mj-lt"/>
              <a:buAutoNum type="arabicPeriod"/>
            </a:pPr>
            <a:r>
              <a:rPr lang="en-AU" sz="2000" dirty="0"/>
              <a:t>Pull out the schedule for next week and calculate </a:t>
            </a:r>
            <a:r>
              <a:rPr lang="en-AU" sz="2000" b="1" dirty="0"/>
              <a:t>how many meals </a:t>
            </a:r>
            <a:r>
              <a:rPr lang="en-AU" sz="2000" dirty="0"/>
              <a:t>you need (breakfast, lunch, dinner, pre training, post training, snacks)</a:t>
            </a:r>
          </a:p>
          <a:p>
            <a:pPr marL="342900" indent="-342900">
              <a:lnSpc>
                <a:spcPct val="150000"/>
              </a:lnSpc>
              <a:buFont typeface="+mj-lt"/>
              <a:buAutoNum type="arabicPeriod"/>
            </a:pPr>
            <a:endParaRPr lang="en-AU" sz="2000" dirty="0"/>
          </a:p>
          <a:p>
            <a:pPr marL="342900" indent="-342900">
              <a:lnSpc>
                <a:spcPct val="150000"/>
              </a:lnSpc>
              <a:buFont typeface="+mj-lt"/>
              <a:buAutoNum type="arabicPeriod"/>
            </a:pPr>
            <a:r>
              <a:rPr lang="en-AU" sz="2000" dirty="0"/>
              <a:t>Make a list of the </a:t>
            </a:r>
            <a:r>
              <a:rPr lang="en-AU" sz="2000" b="1" dirty="0"/>
              <a:t>daily servings </a:t>
            </a:r>
            <a:r>
              <a:rPr lang="en-AU" sz="2000" dirty="0"/>
              <a:t>of each macro nutrient you need. </a:t>
            </a:r>
          </a:p>
          <a:p>
            <a:pPr marL="342900" indent="-342900">
              <a:lnSpc>
                <a:spcPct val="150000"/>
              </a:lnSpc>
              <a:buFont typeface="+mj-lt"/>
              <a:buAutoNum type="arabicPeriod"/>
            </a:pPr>
            <a:endParaRPr lang="en-AU" sz="2000" dirty="0"/>
          </a:p>
          <a:p>
            <a:pPr marL="342900" indent="-342900">
              <a:lnSpc>
                <a:spcPct val="150000"/>
              </a:lnSpc>
              <a:buFont typeface="+mj-lt"/>
              <a:buAutoNum type="arabicPeriod"/>
            </a:pPr>
            <a:r>
              <a:rPr lang="en-AU" sz="2000" dirty="0"/>
              <a:t>Add protein shake recovery fuel requirements. </a:t>
            </a:r>
          </a:p>
        </p:txBody>
      </p:sp>
      <p:pic>
        <p:nvPicPr>
          <p:cNvPr id="5" name="Logo">
            <a:extLst>
              <a:ext uri="{FF2B5EF4-FFF2-40B4-BE49-F238E27FC236}">
                <a16:creationId xmlns:a16="http://schemas.microsoft.com/office/drawing/2014/main" id="{E4ACEECC-E58A-45D4-B85D-8007E4511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8990" y="5914292"/>
            <a:ext cx="1550195" cy="838200"/>
          </a:xfrm>
          <a:prstGeom prst="rect">
            <a:avLst/>
          </a:prstGeom>
        </p:spPr>
      </p:pic>
    </p:spTree>
    <p:extLst>
      <p:ext uri="{BB962C8B-B14F-4D97-AF65-F5344CB8AC3E}">
        <p14:creationId xmlns:p14="http://schemas.microsoft.com/office/powerpoint/2010/main" val="186471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766797-08FC-4B16-BE04-11F48B945E17}"/>
              </a:ext>
            </a:extLst>
          </p:cNvPr>
          <p:cNvPicPr>
            <a:picLocks noChangeAspect="1"/>
          </p:cNvPicPr>
          <p:nvPr/>
        </p:nvPicPr>
        <p:blipFill rotWithShape="1">
          <a:blip r:embed="rId3">
            <a:extLst>
              <a:ext uri="{28A0092B-C50C-407E-A947-70E740481C1C}">
                <a14:useLocalDpi xmlns:a14="http://schemas.microsoft.com/office/drawing/2010/main" val="0"/>
              </a:ext>
            </a:extLst>
          </a:blip>
          <a:srcRect l="8333" r="16667"/>
          <a:stretch/>
        </p:blipFill>
        <p:spPr>
          <a:xfrm rot="5400000">
            <a:off x="4063561" y="1551588"/>
            <a:ext cx="6282558" cy="3589285"/>
          </a:xfrm>
          <a:prstGeom prst="rect">
            <a:avLst/>
          </a:prstGeom>
        </p:spPr>
      </p:pic>
      <p:sp>
        <p:nvSpPr>
          <p:cNvPr id="2" name="Title 1">
            <a:extLst>
              <a:ext uri="{FF2B5EF4-FFF2-40B4-BE49-F238E27FC236}">
                <a16:creationId xmlns:a16="http://schemas.microsoft.com/office/drawing/2014/main" id="{CEA8DE8C-AEAD-4AA3-8A99-97BFA31F97A9}"/>
              </a:ext>
            </a:extLst>
          </p:cNvPr>
          <p:cNvSpPr>
            <a:spLocks noGrp="1"/>
          </p:cNvSpPr>
          <p:nvPr>
            <p:ph type="title"/>
          </p:nvPr>
        </p:nvSpPr>
        <p:spPr>
          <a:xfrm>
            <a:off x="381000" y="126103"/>
            <a:ext cx="4405184" cy="654290"/>
          </a:xfrm>
        </p:spPr>
        <p:txBody>
          <a:bodyPr/>
          <a:lstStyle/>
          <a:p>
            <a:r>
              <a:rPr lang="en-AU" b="1" dirty="0"/>
              <a:t>Meal Prep – How to CONT.</a:t>
            </a:r>
          </a:p>
        </p:txBody>
      </p:sp>
      <p:sp>
        <p:nvSpPr>
          <p:cNvPr id="6" name="TextBox 5">
            <a:extLst>
              <a:ext uri="{FF2B5EF4-FFF2-40B4-BE49-F238E27FC236}">
                <a16:creationId xmlns:a16="http://schemas.microsoft.com/office/drawing/2014/main" id="{E8B1324F-7C48-4A3E-9C45-43EF290DBC37}"/>
              </a:ext>
            </a:extLst>
          </p:cNvPr>
          <p:cNvSpPr txBox="1"/>
          <p:nvPr/>
        </p:nvSpPr>
        <p:spPr>
          <a:xfrm>
            <a:off x="315310" y="867529"/>
            <a:ext cx="5202621" cy="4661276"/>
          </a:xfrm>
          <a:prstGeom prst="rect">
            <a:avLst/>
          </a:prstGeom>
          <a:noFill/>
        </p:spPr>
        <p:txBody>
          <a:bodyPr wrap="square" rtlCol="0">
            <a:spAutoFit/>
          </a:bodyPr>
          <a:lstStyle/>
          <a:p>
            <a:pPr>
              <a:lnSpc>
                <a:spcPct val="150000"/>
              </a:lnSpc>
            </a:pPr>
            <a:r>
              <a:rPr lang="en-AU" sz="2000" dirty="0"/>
              <a:t>4. Shop with your </a:t>
            </a:r>
            <a:r>
              <a:rPr lang="en-AU" sz="2000" b="1" dirty="0"/>
              <a:t>grocery list </a:t>
            </a:r>
            <a:r>
              <a:rPr lang="en-AU" sz="2000" dirty="0"/>
              <a:t>– stick to the plan</a:t>
            </a:r>
          </a:p>
          <a:p>
            <a:pPr>
              <a:lnSpc>
                <a:spcPct val="150000"/>
              </a:lnSpc>
            </a:pPr>
            <a:endParaRPr lang="en-AU" sz="2000" dirty="0"/>
          </a:p>
          <a:p>
            <a:pPr>
              <a:lnSpc>
                <a:spcPct val="150000"/>
              </a:lnSpc>
            </a:pPr>
            <a:r>
              <a:rPr lang="en-AU" sz="2000" dirty="0"/>
              <a:t>5. Cut all your ingredients and put them into bowls</a:t>
            </a:r>
          </a:p>
          <a:p>
            <a:pPr>
              <a:lnSpc>
                <a:spcPct val="150000"/>
              </a:lnSpc>
            </a:pPr>
            <a:endParaRPr lang="en-AU" sz="2000" dirty="0"/>
          </a:p>
          <a:p>
            <a:pPr>
              <a:lnSpc>
                <a:spcPct val="150000"/>
              </a:lnSpc>
            </a:pPr>
            <a:r>
              <a:rPr lang="en-AU" sz="2000" dirty="0"/>
              <a:t>6. Cook through what needs to be cooked </a:t>
            </a:r>
          </a:p>
          <a:p>
            <a:pPr>
              <a:lnSpc>
                <a:spcPct val="150000"/>
              </a:lnSpc>
            </a:pPr>
            <a:r>
              <a:rPr lang="en-AU" sz="2000" dirty="0"/>
              <a:t>    (meats then vegetables and grains) </a:t>
            </a:r>
          </a:p>
          <a:p>
            <a:pPr>
              <a:lnSpc>
                <a:spcPct val="150000"/>
              </a:lnSpc>
            </a:pPr>
            <a:endParaRPr lang="en-AU" sz="2000" b="1" dirty="0"/>
          </a:p>
          <a:p>
            <a:pPr>
              <a:lnSpc>
                <a:spcPct val="150000"/>
              </a:lnSpc>
            </a:pPr>
            <a:r>
              <a:rPr lang="en-AU" sz="2000" b="1" dirty="0"/>
              <a:t>7. Mix and match </a:t>
            </a:r>
            <a:r>
              <a:rPr lang="en-AU" sz="2000" dirty="0"/>
              <a:t>them into your meal</a:t>
            </a:r>
          </a:p>
          <a:p>
            <a:pPr>
              <a:lnSpc>
                <a:spcPct val="150000"/>
              </a:lnSpc>
            </a:pPr>
            <a:r>
              <a:rPr lang="en-AU" sz="2000" dirty="0"/>
              <a:t>    containers.</a:t>
            </a:r>
          </a:p>
        </p:txBody>
      </p:sp>
      <p:pic>
        <p:nvPicPr>
          <p:cNvPr id="5" name="Logo">
            <a:extLst>
              <a:ext uri="{FF2B5EF4-FFF2-40B4-BE49-F238E27FC236}">
                <a16:creationId xmlns:a16="http://schemas.microsoft.com/office/drawing/2014/main" id="{E4ACEECC-E58A-45D4-B85D-8007E4511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517" y="5649310"/>
            <a:ext cx="1550195" cy="838200"/>
          </a:xfrm>
          <a:prstGeom prst="rect">
            <a:avLst/>
          </a:prstGeom>
        </p:spPr>
      </p:pic>
    </p:spTree>
    <p:extLst>
      <p:ext uri="{BB962C8B-B14F-4D97-AF65-F5344CB8AC3E}">
        <p14:creationId xmlns:p14="http://schemas.microsoft.com/office/powerpoint/2010/main" val="16273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28650" y="1548245"/>
            <a:ext cx="7886700" cy="1455096"/>
          </a:xfrm>
        </p:spPr>
        <p:txBody>
          <a:bodyPr>
            <a:normAutofit/>
          </a:bodyPr>
          <a:lstStyle/>
          <a:p>
            <a:r>
              <a:rPr lang="en-US" b="1" dirty="0"/>
              <a:t>Eat right 80% of the time &amp; don’t beat yourself up over the other 20% </a:t>
            </a:r>
          </a:p>
        </p:txBody>
      </p:sp>
      <p:sp>
        <p:nvSpPr>
          <p:cNvPr id="5" name="Text Placeholder 4"/>
          <p:cNvSpPr>
            <a:spLocks noGrp="1"/>
          </p:cNvSpPr>
          <p:nvPr>
            <p:ph type="subTitle" idx="1"/>
          </p:nvPr>
        </p:nvSpPr>
        <p:spPr>
          <a:xfrm>
            <a:off x="760394" y="1548236"/>
            <a:ext cx="7886700" cy="1143000"/>
          </a:xfrm>
        </p:spPr>
        <p:txBody>
          <a:bodyPr>
            <a:normAutofit/>
          </a:bodyPr>
          <a:lstStyle/>
          <a:p>
            <a:r>
              <a:rPr lang="en-US" sz="2000" b="1" dirty="0">
                <a:solidFill>
                  <a:schemeClr val="tx2"/>
                </a:solidFill>
              </a:rPr>
              <a:t>The 80/20 Rule </a:t>
            </a:r>
          </a:p>
        </p:txBody>
      </p:sp>
      <p:pic>
        <p:nvPicPr>
          <p:cNvPr id="10" name="Logo">
            <a:extLst>
              <a:ext uri="{FF2B5EF4-FFF2-40B4-BE49-F238E27FC236}">
                <a16:creationId xmlns:a16="http://schemas.microsoft.com/office/drawing/2014/main" id="{8BB40452-C4EC-4DBC-AD84-BA7F80F5B6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2946" y="435676"/>
            <a:ext cx="1550195" cy="838200"/>
          </a:xfrm>
          <a:prstGeom prst="rect">
            <a:avLst/>
          </a:prstGeom>
        </p:spPr>
      </p:pic>
      <p:pic>
        <p:nvPicPr>
          <p:cNvPr id="18" name="Picture 17">
            <a:extLst>
              <a:ext uri="{FF2B5EF4-FFF2-40B4-BE49-F238E27FC236}">
                <a16:creationId xmlns:a16="http://schemas.microsoft.com/office/drawing/2014/main" id="{AE2D8D98-6389-48E9-B373-22508E6B09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7758" y="3277701"/>
            <a:ext cx="5021317" cy="3175983"/>
          </a:xfrm>
          <a:prstGeom prst="rect">
            <a:avLst/>
          </a:prstGeom>
        </p:spPr>
      </p:pic>
    </p:spTree>
    <p:extLst>
      <p:ext uri="{BB962C8B-B14F-4D97-AF65-F5344CB8AC3E}">
        <p14:creationId xmlns:p14="http://schemas.microsoft.com/office/powerpoint/2010/main" val="319574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A61FBB-BEF7-4F80-BB2A-A25F6B405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62401">
            <a:off x="255560" y="861070"/>
            <a:ext cx="6026888" cy="4143486"/>
          </a:xfrm>
          <a:prstGeom prst="rect">
            <a:avLst/>
          </a:prstGeom>
        </p:spPr>
      </p:pic>
      <p:grpSp>
        <p:nvGrpSpPr>
          <p:cNvPr id="10" name="Group 9">
            <a:extLst>
              <a:ext uri="{FF2B5EF4-FFF2-40B4-BE49-F238E27FC236}">
                <a16:creationId xmlns:a16="http://schemas.microsoft.com/office/drawing/2014/main" id="{D6C4DBDF-DCB7-4F56-84E6-26A9B5334228}"/>
              </a:ext>
            </a:extLst>
          </p:cNvPr>
          <p:cNvGrpSpPr/>
          <p:nvPr/>
        </p:nvGrpSpPr>
        <p:grpSpPr>
          <a:xfrm>
            <a:off x="6314090" y="851338"/>
            <a:ext cx="2530321" cy="4529784"/>
            <a:chOff x="6730518" y="1123279"/>
            <a:chExt cx="2019300" cy="3895083"/>
          </a:xfrm>
        </p:grpSpPr>
        <p:pic>
          <p:nvPicPr>
            <p:cNvPr id="5" name="Logo">
              <a:extLst>
                <a:ext uri="{FF2B5EF4-FFF2-40B4-BE49-F238E27FC236}">
                  <a16:creationId xmlns:a16="http://schemas.microsoft.com/office/drawing/2014/main" id="{C3516818-5438-421A-84FE-169D2F71B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3425" y="1123279"/>
              <a:ext cx="1953487" cy="838200"/>
            </a:xfrm>
            <a:prstGeom prst="rect">
              <a:avLst/>
            </a:prstGeom>
          </p:spPr>
        </p:pic>
        <p:pic>
          <p:nvPicPr>
            <p:cNvPr id="3" name="Picture 2">
              <a:extLst>
                <a:ext uri="{FF2B5EF4-FFF2-40B4-BE49-F238E27FC236}">
                  <a16:creationId xmlns:a16="http://schemas.microsoft.com/office/drawing/2014/main" id="{BEB0E878-D8F5-434E-B58B-AB1571AFC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1313" y="2180233"/>
              <a:ext cx="1945599" cy="2320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E31959A1-9334-4B1C-8703-633FB039DA04}"/>
                </a:ext>
              </a:extLst>
            </p:cNvPr>
            <p:cNvSpPr txBox="1"/>
            <p:nvPr/>
          </p:nvSpPr>
          <p:spPr>
            <a:xfrm>
              <a:off x="6730518" y="4727245"/>
              <a:ext cx="2019300" cy="291117"/>
            </a:xfrm>
            <a:prstGeom prst="rect">
              <a:avLst/>
            </a:prstGeom>
            <a:solidFill>
              <a:schemeClr val="bg1"/>
            </a:solidFill>
            <a:ln w="38100">
              <a:solidFill>
                <a:schemeClr val="bg1"/>
              </a:solidFill>
            </a:ln>
          </p:spPr>
          <p:txBody>
            <a:bodyPr wrap="square" rtlCol="0">
              <a:spAutoFit/>
            </a:bodyPr>
            <a:lstStyle/>
            <a:p>
              <a:pPr algn="ctr"/>
              <a:r>
                <a:rPr lang="en-AU" sz="1600" b="1" i="1" dirty="0">
                  <a:latin typeface="Lucida Handwriting" panose="03010101010101010101" pitchFamily="66" charset="0"/>
                </a:rPr>
                <a:t>Ranell Hobson </a:t>
              </a:r>
            </a:p>
          </p:txBody>
        </p:sp>
      </p:grpSp>
      <p:sp>
        <p:nvSpPr>
          <p:cNvPr id="2" name="TextBox 1">
            <a:extLst>
              <a:ext uri="{FF2B5EF4-FFF2-40B4-BE49-F238E27FC236}">
                <a16:creationId xmlns:a16="http://schemas.microsoft.com/office/drawing/2014/main" id="{E4983927-2BCC-435F-A404-92EB979217B5}"/>
              </a:ext>
            </a:extLst>
          </p:cNvPr>
          <p:cNvSpPr txBox="1"/>
          <p:nvPr/>
        </p:nvSpPr>
        <p:spPr>
          <a:xfrm>
            <a:off x="3040136" y="6113555"/>
            <a:ext cx="2895600" cy="373956"/>
          </a:xfrm>
          <a:prstGeom prst="rect">
            <a:avLst/>
          </a:prstGeom>
          <a:noFill/>
        </p:spPr>
        <p:txBody>
          <a:bodyPr wrap="square" rtlCol="0">
            <a:spAutoFit/>
          </a:bodyPr>
          <a:lstStyle/>
          <a:p>
            <a:r>
              <a:rPr lang="en-AU" b="1" dirty="0"/>
              <a:t>speedyranell@bigpond.com</a:t>
            </a:r>
          </a:p>
        </p:txBody>
      </p:sp>
    </p:spTree>
    <p:extLst>
      <p:ext uri="{BB962C8B-B14F-4D97-AF65-F5344CB8AC3E}">
        <p14:creationId xmlns:p14="http://schemas.microsoft.com/office/powerpoint/2010/main" val="142225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35BAB9-3EC1-4D01-959D-338A2D85CA63}"/>
              </a:ext>
            </a:extLst>
          </p:cNvPr>
          <p:cNvSpPr txBox="1"/>
          <p:nvPr/>
        </p:nvSpPr>
        <p:spPr>
          <a:xfrm>
            <a:off x="533400" y="381000"/>
            <a:ext cx="8229600" cy="5401479"/>
          </a:xfrm>
          <a:prstGeom prst="rect">
            <a:avLst/>
          </a:prstGeom>
          <a:noFill/>
        </p:spPr>
        <p:txBody>
          <a:bodyPr wrap="square" rtlCol="0">
            <a:spAutoFit/>
          </a:bodyPr>
          <a:lstStyle/>
          <a:p>
            <a:r>
              <a:rPr lang="en-AU" b="1" dirty="0"/>
              <a:t>REFERENCES: </a:t>
            </a:r>
          </a:p>
          <a:p>
            <a:endParaRPr lang="en-AU" dirty="0"/>
          </a:p>
          <a:p>
            <a:pPr marL="285750" indent="-285750">
              <a:lnSpc>
                <a:spcPct val="150000"/>
              </a:lnSpc>
              <a:buFont typeface="Wingdings" panose="05000000000000000000" pitchFamily="2" charset="2"/>
              <a:buChar char="§"/>
            </a:pPr>
            <a:r>
              <a:rPr lang="en-AU" sz="1400" dirty="0"/>
              <a:t>Deakin, V. (2000). </a:t>
            </a:r>
            <a:r>
              <a:rPr lang="en-AU" sz="1400" i="1" dirty="0"/>
              <a:t>Clinical sports nutrition</a:t>
            </a:r>
            <a:r>
              <a:rPr lang="en-AU" sz="1400" dirty="0"/>
              <a:t> (pp. 457-459). L. Burke, &amp; V. Deakin (Eds.). Beijing, Boston: McGraw-Hill.</a:t>
            </a:r>
          </a:p>
          <a:p>
            <a:pPr marL="285750" indent="-285750">
              <a:lnSpc>
                <a:spcPct val="150000"/>
              </a:lnSpc>
              <a:buFont typeface="Wingdings" panose="05000000000000000000" pitchFamily="2" charset="2"/>
              <a:buChar char="§"/>
            </a:pPr>
            <a:r>
              <a:rPr lang="en-AU" sz="1400" dirty="0"/>
              <a:t>Eatforhealth.gov.au</a:t>
            </a:r>
          </a:p>
          <a:p>
            <a:pPr marL="285750" indent="-285750">
              <a:lnSpc>
                <a:spcPct val="150000"/>
              </a:lnSpc>
              <a:buFont typeface="Wingdings" panose="05000000000000000000" pitchFamily="2" charset="2"/>
              <a:buChar char="§"/>
            </a:pPr>
            <a:r>
              <a:rPr lang="en-AU" sz="1400" dirty="0"/>
              <a:t>Goldstein, E. R., </a:t>
            </a:r>
            <a:r>
              <a:rPr lang="en-AU" sz="1400" dirty="0" err="1"/>
              <a:t>Ziegenfuss</a:t>
            </a:r>
            <a:r>
              <a:rPr lang="en-AU" sz="1400" dirty="0"/>
              <a:t>, T., Kalman, D., Kreider, R., Campbell, B., Wilborn, C., ... &amp; Wildman, R. (2010). International society of sports nutrition position stand: caffeine and performance. </a:t>
            </a:r>
            <a:r>
              <a:rPr lang="en-AU" sz="1400" i="1" dirty="0"/>
              <a:t>Journal of the International Society of Sports Nutrition</a:t>
            </a:r>
            <a:r>
              <a:rPr lang="en-AU" sz="1400" dirty="0"/>
              <a:t>, </a:t>
            </a:r>
            <a:r>
              <a:rPr lang="en-AU" sz="1400" i="1" dirty="0"/>
              <a:t>7</a:t>
            </a:r>
            <a:r>
              <a:rPr lang="en-AU" sz="1400" dirty="0"/>
              <a:t>(1), 5.</a:t>
            </a:r>
          </a:p>
          <a:p>
            <a:pPr marL="285750" indent="-285750">
              <a:lnSpc>
                <a:spcPct val="150000"/>
              </a:lnSpc>
              <a:buFont typeface="Wingdings" panose="05000000000000000000" pitchFamily="2" charset="2"/>
              <a:buChar char="§"/>
            </a:pPr>
            <a:r>
              <a:rPr lang="en-AU" sz="1400" dirty="0"/>
              <a:t>Kleiner, S. (2014) Power Eating 4</a:t>
            </a:r>
            <a:r>
              <a:rPr lang="en-AU" sz="1400" baseline="30000" dirty="0"/>
              <a:t>th</a:t>
            </a:r>
            <a:r>
              <a:rPr lang="en-AU" sz="1400" dirty="0"/>
              <a:t> ed. </a:t>
            </a:r>
          </a:p>
          <a:p>
            <a:pPr marL="285750" indent="-285750">
              <a:lnSpc>
                <a:spcPct val="150000"/>
              </a:lnSpc>
              <a:buFont typeface="Wingdings" panose="05000000000000000000" pitchFamily="2" charset="2"/>
              <a:buChar char="§"/>
            </a:pPr>
            <a:r>
              <a:rPr lang="en-AU" sz="1400" dirty="0"/>
              <a:t>Mueller, K., &amp; </a:t>
            </a:r>
            <a:r>
              <a:rPr lang="en-AU" sz="1400" dirty="0" err="1"/>
              <a:t>Hingst</a:t>
            </a:r>
            <a:r>
              <a:rPr lang="en-AU" sz="1400" dirty="0"/>
              <a:t>, J. (2013). </a:t>
            </a:r>
            <a:r>
              <a:rPr lang="en-AU" sz="1400" i="1" dirty="0"/>
              <a:t>The athlete's guide to sports supplements</a:t>
            </a:r>
            <a:r>
              <a:rPr lang="en-AU" sz="1400" dirty="0"/>
              <a:t>. Human Kinetics.</a:t>
            </a:r>
          </a:p>
          <a:p>
            <a:pPr marL="285750" indent="-285750">
              <a:lnSpc>
                <a:spcPct val="150000"/>
              </a:lnSpc>
              <a:buFont typeface="Wingdings" panose="05000000000000000000" pitchFamily="2" charset="2"/>
              <a:buChar char="§"/>
            </a:pPr>
            <a:r>
              <a:rPr lang="en-AU" sz="1400" dirty="0"/>
              <a:t>Thomas, D. T., Erdman, K. A., &amp; Burke, L. M. (2016). American College of Sports Medicine Joint Position Statement. Nutrition and Athletic Performance. </a:t>
            </a:r>
            <a:r>
              <a:rPr lang="en-AU" sz="1400" i="1" dirty="0"/>
              <a:t>Medicine and science in sports and exercise</a:t>
            </a:r>
            <a:r>
              <a:rPr lang="en-AU" sz="1400" dirty="0"/>
              <a:t>, </a:t>
            </a:r>
            <a:r>
              <a:rPr lang="en-AU" sz="1400" i="1" dirty="0"/>
              <a:t>48</a:t>
            </a:r>
            <a:r>
              <a:rPr lang="en-AU" sz="1400" dirty="0"/>
              <a:t>(3), 543-568.</a:t>
            </a:r>
          </a:p>
          <a:p>
            <a:pPr marL="285750" indent="-285750">
              <a:lnSpc>
                <a:spcPct val="150000"/>
              </a:lnSpc>
              <a:buFont typeface="Wingdings" panose="05000000000000000000" pitchFamily="2" charset="2"/>
              <a:buChar char="§"/>
            </a:pPr>
            <a:r>
              <a:rPr lang="en-AU" sz="1400" dirty="0" err="1"/>
              <a:t>Verstegen</a:t>
            </a:r>
            <a:r>
              <a:rPr lang="en-AU" sz="1400" dirty="0"/>
              <a:t>, M., &amp; Williams, P. (2014). </a:t>
            </a:r>
            <a:r>
              <a:rPr lang="en-AU" sz="1400" i="1" dirty="0"/>
              <a:t>Every day is game day: The proven system of elite performance to win all day, every day</a:t>
            </a:r>
            <a:r>
              <a:rPr lang="en-AU" sz="1400" dirty="0"/>
              <a:t>. Avery, a member of Penguin Group (USA).</a:t>
            </a:r>
          </a:p>
          <a:p>
            <a:endParaRPr lang="en-AU" dirty="0"/>
          </a:p>
          <a:p>
            <a:pPr marL="285750" indent="-285750">
              <a:buFont typeface="Wingdings" panose="05000000000000000000" pitchFamily="2" charset="2"/>
              <a:buChar char="§"/>
            </a:pPr>
            <a:endParaRPr lang="en-AU" dirty="0"/>
          </a:p>
        </p:txBody>
      </p:sp>
    </p:spTree>
    <p:extLst>
      <p:ext uri="{BB962C8B-B14F-4D97-AF65-F5344CB8AC3E}">
        <p14:creationId xmlns:p14="http://schemas.microsoft.com/office/powerpoint/2010/main" val="271771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2931-F269-4956-8EB7-FA6D4F4FB5CA}"/>
              </a:ext>
            </a:extLst>
          </p:cNvPr>
          <p:cNvSpPr>
            <a:spLocks noGrp="1"/>
          </p:cNvSpPr>
          <p:nvPr>
            <p:ph type="title"/>
          </p:nvPr>
        </p:nvSpPr>
        <p:spPr>
          <a:xfrm>
            <a:off x="397041" y="246751"/>
            <a:ext cx="7761613" cy="616619"/>
          </a:xfrm>
        </p:spPr>
        <p:txBody>
          <a:bodyPr>
            <a:noAutofit/>
          </a:bodyPr>
          <a:lstStyle/>
          <a:p>
            <a:r>
              <a:rPr lang="en-AU" sz="4400" b="1" dirty="0"/>
              <a:t>FOOD CHOICES IMPACT YOUR: </a:t>
            </a:r>
          </a:p>
        </p:txBody>
      </p:sp>
      <p:sp>
        <p:nvSpPr>
          <p:cNvPr id="3" name="Content Placeholder 2">
            <a:extLst>
              <a:ext uri="{FF2B5EF4-FFF2-40B4-BE49-F238E27FC236}">
                <a16:creationId xmlns:a16="http://schemas.microsoft.com/office/drawing/2014/main" id="{B4AB5FE0-1EB9-4E68-9BAB-80F70FA4BD96}"/>
              </a:ext>
            </a:extLst>
          </p:cNvPr>
          <p:cNvSpPr>
            <a:spLocks noGrp="1"/>
          </p:cNvSpPr>
          <p:nvPr>
            <p:ph idx="1"/>
          </p:nvPr>
        </p:nvSpPr>
        <p:spPr>
          <a:xfrm>
            <a:off x="397042" y="1040525"/>
            <a:ext cx="6068642" cy="5312978"/>
          </a:xfrm>
        </p:spPr>
        <p:txBody>
          <a:bodyPr>
            <a:normAutofit fontScale="92500"/>
          </a:bodyPr>
          <a:lstStyle/>
          <a:p>
            <a:pPr algn="l">
              <a:lnSpc>
                <a:spcPct val="170000"/>
              </a:lnSpc>
            </a:pPr>
            <a:r>
              <a:rPr lang="en-AU" sz="2000" b="1" dirty="0">
                <a:latin typeface="Open Sans"/>
              </a:rPr>
              <a:t>Energy levels – </a:t>
            </a:r>
            <a:r>
              <a:rPr lang="en-AU" sz="2000" dirty="0">
                <a:latin typeface="Open Sans"/>
              </a:rPr>
              <a:t>you want to attend training full of energy and buzzing with enthusiasm for the session</a:t>
            </a:r>
          </a:p>
          <a:p>
            <a:pPr algn="l">
              <a:lnSpc>
                <a:spcPct val="170000"/>
              </a:lnSpc>
            </a:pPr>
            <a:r>
              <a:rPr lang="en-AU" sz="2000" b="1" dirty="0">
                <a:latin typeface="Open Sans"/>
              </a:rPr>
              <a:t>Immune system – </a:t>
            </a:r>
            <a:r>
              <a:rPr lang="en-AU" sz="2000" dirty="0">
                <a:latin typeface="Open Sans"/>
              </a:rPr>
              <a:t>prevention of illness and lessening the duration of sickness is a real benefit</a:t>
            </a:r>
          </a:p>
          <a:p>
            <a:pPr algn="l">
              <a:lnSpc>
                <a:spcPct val="170000"/>
              </a:lnSpc>
            </a:pPr>
            <a:r>
              <a:rPr lang="en-AU" sz="2000" b="1" dirty="0">
                <a:latin typeface="Open Sans"/>
              </a:rPr>
              <a:t>Mindfulness – </a:t>
            </a:r>
            <a:r>
              <a:rPr lang="en-AU" sz="2000" dirty="0">
                <a:latin typeface="Open Sans"/>
              </a:rPr>
              <a:t>increasing focus, concentration and positiveness in training</a:t>
            </a:r>
          </a:p>
          <a:p>
            <a:pPr algn="l">
              <a:lnSpc>
                <a:spcPct val="170000"/>
              </a:lnSpc>
            </a:pPr>
            <a:r>
              <a:rPr lang="en-AU" sz="2000" b="1" dirty="0">
                <a:latin typeface="Open Sans"/>
              </a:rPr>
              <a:t>Body composition – </a:t>
            </a:r>
            <a:r>
              <a:rPr lang="en-AU" sz="2000" dirty="0">
                <a:latin typeface="Open Sans"/>
              </a:rPr>
              <a:t>maintaining lean mass and decreasing fat mass </a:t>
            </a:r>
          </a:p>
          <a:p>
            <a:endParaRPr lang="en-AU" dirty="0"/>
          </a:p>
        </p:txBody>
      </p:sp>
      <p:pic>
        <p:nvPicPr>
          <p:cNvPr id="5" name="Picture 4">
            <a:extLst>
              <a:ext uri="{FF2B5EF4-FFF2-40B4-BE49-F238E27FC236}">
                <a16:creationId xmlns:a16="http://schemas.microsoft.com/office/drawing/2014/main" id="{62B90A2F-F6C8-4735-8C91-DAB9390506C9}"/>
              </a:ext>
            </a:extLst>
          </p:cNvPr>
          <p:cNvPicPr>
            <a:picLocks noChangeAspect="1"/>
          </p:cNvPicPr>
          <p:nvPr/>
        </p:nvPicPr>
        <p:blipFill>
          <a:blip r:embed="rId3"/>
          <a:stretch>
            <a:fillRect/>
          </a:stretch>
        </p:blipFill>
        <p:spPr>
          <a:xfrm>
            <a:off x="7790192" y="5818784"/>
            <a:ext cx="1161389" cy="630991"/>
          </a:xfrm>
          <a:prstGeom prst="rect">
            <a:avLst/>
          </a:prstGeom>
        </p:spPr>
      </p:pic>
      <p:pic>
        <p:nvPicPr>
          <p:cNvPr id="7" name="Picture 6">
            <a:extLst>
              <a:ext uri="{FF2B5EF4-FFF2-40B4-BE49-F238E27FC236}">
                <a16:creationId xmlns:a16="http://schemas.microsoft.com/office/drawing/2014/main" id="{1B34BD2B-3533-4AC3-88D4-97D709873746}"/>
              </a:ext>
            </a:extLst>
          </p:cNvPr>
          <p:cNvPicPr>
            <a:picLocks noChangeAspect="1"/>
          </p:cNvPicPr>
          <p:nvPr/>
        </p:nvPicPr>
        <p:blipFill rotWithShape="1">
          <a:blip r:embed="rId4">
            <a:extLst>
              <a:ext uri="{28A0092B-C50C-407E-A947-70E740481C1C}">
                <a14:useLocalDpi xmlns:a14="http://schemas.microsoft.com/office/drawing/2010/main" val="0"/>
              </a:ext>
            </a:extLst>
          </a:blip>
          <a:srcRect l="13127" r="5646"/>
          <a:stretch/>
        </p:blipFill>
        <p:spPr>
          <a:xfrm rot="5400000">
            <a:off x="6191451" y="2012196"/>
            <a:ext cx="3034364" cy="2485896"/>
          </a:xfrm>
          <a:prstGeom prst="rect">
            <a:avLst/>
          </a:prstGeom>
        </p:spPr>
      </p:pic>
    </p:spTree>
    <p:extLst>
      <p:ext uri="{BB962C8B-B14F-4D97-AF65-F5344CB8AC3E}">
        <p14:creationId xmlns:p14="http://schemas.microsoft.com/office/powerpoint/2010/main" val="30236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190A-25F2-4DD9-81BE-8E95626F16DD}"/>
              </a:ext>
            </a:extLst>
          </p:cNvPr>
          <p:cNvSpPr>
            <a:spLocks noGrp="1"/>
          </p:cNvSpPr>
          <p:nvPr>
            <p:ph type="title"/>
          </p:nvPr>
        </p:nvSpPr>
        <p:spPr>
          <a:xfrm>
            <a:off x="628650" y="847396"/>
            <a:ext cx="7886700" cy="2866615"/>
          </a:xfrm>
        </p:spPr>
        <p:txBody>
          <a:bodyPr>
            <a:normAutofit/>
          </a:bodyPr>
          <a:lstStyle/>
          <a:p>
            <a:r>
              <a:rPr lang="en-AU" sz="4950" b="1" dirty="0"/>
              <a:t>Eat Fresh….. </a:t>
            </a:r>
            <a:br>
              <a:rPr lang="en-AU" sz="4950" b="1" dirty="0"/>
            </a:br>
            <a:br>
              <a:rPr lang="en-AU" sz="4950" b="1" dirty="0"/>
            </a:br>
            <a:r>
              <a:rPr lang="en-AU" sz="4950" b="1" dirty="0"/>
              <a:t>“If it has a food label, </a:t>
            </a:r>
            <a:br>
              <a:rPr lang="en-AU" sz="4950" b="1" dirty="0"/>
            </a:br>
            <a:r>
              <a:rPr lang="en-AU" sz="4950" b="1" dirty="0"/>
              <a:t>it’s probably not food”</a:t>
            </a:r>
            <a:endParaRPr lang="en-AU" sz="4950" dirty="0"/>
          </a:p>
        </p:txBody>
      </p:sp>
      <p:pic>
        <p:nvPicPr>
          <p:cNvPr id="6" name="Picture 5">
            <a:extLst>
              <a:ext uri="{FF2B5EF4-FFF2-40B4-BE49-F238E27FC236}">
                <a16:creationId xmlns:a16="http://schemas.microsoft.com/office/drawing/2014/main" id="{CB4FEB9A-01D8-4A43-90CE-B477A324C05E}"/>
              </a:ext>
            </a:extLst>
          </p:cNvPr>
          <p:cNvPicPr>
            <a:picLocks noChangeAspect="1"/>
          </p:cNvPicPr>
          <p:nvPr/>
        </p:nvPicPr>
        <p:blipFill>
          <a:blip r:embed="rId3"/>
          <a:stretch>
            <a:fillRect/>
          </a:stretch>
        </p:blipFill>
        <p:spPr>
          <a:xfrm>
            <a:off x="924283" y="4648548"/>
            <a:ext cx="2143125" cy="1377512"/>
          </a:xfrm>
          <a:prstGeom prst="rect">
            <a:avLst/>
          </a:prstGeom>
        </p:spPr>
      </p:pic>
      <p:pic>
        <p:nvPicPr>
          <p:cNvPr id="7" name="Picture 6">
            <a:extLst>
              <a:ext uri="{FF2B5EF4-FFF2-40B4-BE49-F238E27FC236}">
                <a16:creationId xmlns:a16="http://schemas.microsoft.com/office/drawing/2014/main" id="{855E2811-E88D-4D36-A353-BFBF989FE8FC}"/>
              </a:ext>
            </a:extLst>
          </p:cNvPr>
          <p:cNvPicPr>
            <a:picLocks noChangeAspect="1"/>
          </p:cNvPicPr>
          <p:nvPr/>
        </p:nvPicPr>
        <p:blipFill>
          <a:blip r:embed="rId4"/>
          <a:stretch>
            <a:fillRect/>
          </a:stretch>
        </p:blipFill>
        <p:spPr>
          <a:xfrm>
            <a:off x="6076591" y="4633092"/>
            <a:ext cx="2143125" cy="1338221"/>
          </a:xfrm>
          <a:prstGeom prst="rect">
            <a:avLst/>
          </a:prstGeom>
        </p:spPr>
      </p:pic>
      <p:pic>
        <p:nvPicPr>
          <p:cNvPr id="8" name="Picture 7">
            <a:extLst>
              <a:ext uri="{FF2B5EF4-FFF2-40B4-BE49-F238E27FC236}">
                <a16:creationId xmlns:a16="http://schemas.microsoft.com/office/drawing/2014/main" id="{2427B1DA-09B6-4037-B563-E035EB29977E}"/>
              </a:ext>
            </a:extLst>
          </p:cNvPr>
          <p:cNvPicPr>
            <a:picLocks noChangeAspect="1"/>
          </p:cNvPicPr>
          <p:nvPr/>
        </p:nvPicPr>
        <p:blipFill>
          <a:blip r:embed="rId5"/>
          <a:stretch>
            <a:fillRect/>
          </a:stretch>
        </p:blipFill>
        <p:spPr>
          <a:xfrm>
            <a:off x="3500437" y="4648548"/>
            <a:ext cx="2143125" cy="1322765"/>
          </a:xfrm>
          <a:prstGeom prst="rect">
            <a:avLst/>
          </a:prstGeom>
        </p:spPr>
      </p:pic>
      <p:pic>
        <p:nvPicPr>
          <p:cNvPr id="4" name="Logo">
            <a:extLst>
              <a:ext uri="{FF2B5EF4-FFF2-40B4-BE49-F238E27FC236}">
                <a16:creationId xmlns:a16="http://schemas.microsoft.com/office/drawing/2014/main" id="{839D7AF7-AB53-4A6F-B6CC-2859705B58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8393" y="431581"/>
            <a:ext cx="1162646" cy="628650"/>
          </a:xfrm>
          <a:prstGeom prst="rect">
            <a:avLst/>
          </a:prstGeom>
        </p:spPr>
      </p:pic>
    </p:spTree>
    <p:extLst>
      <p:ext uri="{BB962C8B-B14F-4D97-AF65-F5344CB8AC3E}">
        <p14:creationId xmlns:p14="http://schemas.microsoft.com/office/powerpoint/2010/main" val="14313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72F1-4575-4CF6-92BD-9BA94755C46D}"/>
              </a:ext>
            </a:extLst>
          </p:cNvPr>
          <p:cNvSpPr>
            <a:spLocks noGrp="1"/>
          </p:cNvSpPr>
          <p:nvPr>
            <p:ph type="title"/>
          </p:nvPr>
        </p:nvSpPr>
        <p:spPr>
          <a:xfrm>
            <a:off x="1032641" y="473689"/>
            <a:ext cx="6858000" cy="804041"/>
          </a:xfrm>
        </p:spPr>
        <p:txBody>
          <a:bodyPr>
            <a:normAutofit/>
          </a:bodyPr>
          <a:lstStyle/>
          <a:p>
            <a:r>
              <a:rPr lang="en-AU" sz="4400" b="1" dirty="0"/>
              <a:t>EAT CLEAN</a:t>
            </a:r>
          </a:p>
        </p:txBody>
      </p:sp>
      <p:sp>
        <p:nvSpPr>
          <p:cNvPr id="4" name="Content Placeholder 3">
            <a:extLst>
              <a:ext uri="{FF2B5EF4-FFF2-40B4-BE49-F238E27FC236}">
                <a16:creationId xmlns:a16="http://schemas.microsoft.com/office/drawing/2014/main" id="{0C47DCD9-02D1-4768-9BF9-F457C6D0224A}"/>
              </a:ext>
            </a:extLst>
          </p:cNvPr>
          <p:cNvSpPr>
            <a:spLocks noGrp="1"/>
          </p:cNvSpPr>
          <p:nvPr>
            <p:ph idx="1"/>
          </p:nvPr>
        </p:nvSpPr>
        <p:spPr>
          <a:xfrm>
            <a:off x="2349062" y="1190297"/>
            <a:ext cx="6607722" cy="5194014"/>
          </a:xfrm>
        </p:spPr>
        <p:txBody>
          <a:bodyPr>
            <a:normAutofit/>
          </a:bodyPr>
          <a:lstStyle/>
          <a:p>
            <a:pPr>
              <a:lnSpc>
                <a:spcPct val="200000"/>
              </a:lnSpc>
            </a:pPr>
            <a:r>
              <a:rPr lang="en-AU" sz="2000" dirty="0"/>
              <a:t>Whole foods – Unprocessed, Unrefined </a:t>
            </a:r>
          </a:p>
          <a:p>
            <a:pPr>
              <a:lnSpc>
                <a:spcPct val="200000"/>
              </a:lnSpc>
            </a:pPr>
            <a:r>
              <a:rPr lang="en-AU" sz="2000" dirty="0"/>
              <a:t>Do not contain added sugar, salt or fat. </a:t>
            </a:r>
          </a:p>
          <a:p>
            <a:pPr>
              <a:lnSpc>
                <a:spcPct val="200000"/>
              </a:lnSpc>
            </a:pPr>
            <a:r>
              <a:rPr lang="en-AU" sz="2000" dirty="0"/>
              <a:t>Shopping – food is located on the perimeter of the grocery store. Whole foods have a short shelf life. </a:t>
            </a:r>
          </a:p>
          <a:p>
            <a:pPr>
              <a:lnSpc>
                <a:spcPct val="200000"/>
              </a:lnSpc>
            </a:pPr>
            <a:r>
              <a:rPr lang="en-AU" sz="2000" dirty="0"/>
              <a:t>Eat foods that are ALIVE</a:t>
            </a:r>
          </a:p>
          <a:p>
            <a:pPr>
              <a:lnSpc>
                <a:spcPct val="200000"/>
              </a:lnSpc>
            </a:pPr>
            <a:r>
              <a:rPr lang="en-AU" sz="2000" dirty="0"/>
              <a:t>Middle aisles contain ‘foods’ which can last on the shelves for months</a:t>
            </a:r>
          </a:p>
        </p:txBody>
      </p:sp>
      <p:pic>
        <p:nvPicPr>
          <p:cNvPr id="5" name="Picture 4">
            <a:extLst>
              <a:ext uri="{FF2B5EF4-FFF2-40B4-BE49-F238E27FC236}">
                <a16:creationId xmlns:a16="http://schemas.microsoft.com/office/drawing/2014/main" id="{1C051983-608A-4821-B259-069552D43A64}"/>
              </a:ext>
            </a:extLst>
          </p:cNvPr>
          <p:cNvPicPr>
            <a:picLocks noChangeAspect="1"/>
          </p:cNvPicPr>
          <p:nvPr/>
        </p:nvPicPr>
        <p:blipFill>
          <a:blip r:embed="rId3"/>
          <a:stretch>
            <a:fillRect/>
          </a:stretch>
        </p:blipFill>
        <p:spPr>
          <a:xfrm>
            <a:off x="265979" y="1769679"/>
            <a:ext cx="2264386" cy="4122682"/>
          </a:xfrm>
          <a:prstGeom prst="rect">
            <a:avLst/>
          </a:prstGeom>
        </p:spPr>
      </p:pic>
      <p:pic>
        <p:nvPicPr>
          <p:cNvPr id="8" name="Picture 7">
            <a:extLst>
              <a:ext uri="{FF2B5EF4-FFF2-40B4-BE49-F238E27FC236}">
                <a16:creationId xmlns:a16="http://schemas.microsoft.com/office/drawing/2014/main" id="{18892237-D46B-4AE0-A080-7BB27F1FBB3B}"/>
              </a:ext>
            </a:extLst>
          </p:cNvPr>
          <p:cNvPicPr>
            <a:picLocks noChangeAspect="1"/>
          </p:cNvPicPr>
          <p:nvPr/>
        </p:nvPicPr>
        <p:blipFill>
          <a:blip r:embed="rId4"/>
          <a:stretch>
            <a:fillRect/>
          </a:stretch>
        </p:blipFill>
        <p:spPr>
          <a:xfrm>
            <a:off x="7637740" y="249292"/>
            <a:ext cx="1161389" cy="626418"/>
          </a:xfrm>
          <a:prstGeom prst="rect">
            <a:avLst/>
          </a:prstGeom>
        </p:spPr>
      </p:pic>
    </p:spTree>
    <p:extLst>
      <p:ext uri="{BB962C8B-B14F-4D97-AF65-F5344CB8AC3E}">
        <p14:creationId xmlns:p14="http://schemas.microsoft.com/office/powerpoint/2010/main" val="105351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96138C-8C29-4BB0-9C81-306F2139838D}"/>
              </a:ext>
            </a:extLst>
          </p:cNvPr>
          <p:cNvSpPr>
            <a:spLocks noGrp="1"/>
          </p:cNvSpPr>
          <p:nvPr>
            <p:ph idx="1"/>
          </p:nvPr>
        </p:nvSpPr>
        <p:spPr>
          <a:xfrm>
            <a:off x="478878" y="244366"/>
            <a:ext cx="6093373" cy="6180082"/>
          </a:xfrm>
        </p:spPr>
        <p:txBody>
          <a:bodyPr>
            <a:normAutofit/>
          </a:bodyPr>
          <a:lstStyle/>
          <a:p>
            <a:pPr marL="257175" indent="-257175">
              <a:buFont typeface="Wingdings" panose="05000000000000000000" pitchFamily="2" charset="2"/>
              <a:buChar char="Ø"/>
            </a:pPr>
            <a:r>
              <a:rPr lang="en-AU" sz="2400" dirty="0">
                <a:solidFill>
                  <a:schemeClr val="accent1">
                    <a:lumMod val="75000"/>
                  </a:schemeClr>
                </a:solidFill>
              </a:rPr>
              <a:t>The way we fuel ourselves between training sessions dictates how quickly and completely we recover. </a:t>
            </a:r>
          </a:p>
          <a:p>
            <a:pPr marL="257175" indent="-257175">
              <a:buFont typeface="Wingdings" panose="05000000000000000000" pitchFamily="2" charset="2"/>
              <a:buChar char="Ø"/>
            </a:pPr>
            <a:endParaRPr lang="en-AU" sz="2400" dirty="0">
              <a:solidFill>
                <a:schemeClr val="accent1">
                  <a:lumMod val="75000"/>
                </a:schemeClr>
              </a:solidFill>
            </a:endParaRPr>
          </a:p>
          <a:p>
            <a:pPr marL="257175" indent="-257175">
              <a:buFont typeface="Wingdings" panose="05000000000000000000" pitchFamily="2" charset="2"/>
              <a:buChar char="Ø"/>
            </a:pPr>
            <a:r>
              <a:rPr lang="en-AU" sz="2400" dirty="0">
                <a:solidFill>
                  <a:schemeClr val="accent1">
                    <a:lumMod val="75000"/>
                  </a:schemeClr>
                </a:solidFill>
              </a:rPr>
              <a:t>An athlete who eats well performs and recovers well. </a:t>
            </a:r>
          </a:p>
          <a:p>
            <a:pPr marL="34290" indent="0">
              <a:buNone/>
            </a:pPr>
            <a:endParaRPr lang="en-AU" sz="2400" dirty="0">
              <a:solidFill>
                <a:schemeClr val="accent1">
                  <a:lumMod val="75000"/>
                </a:schemeClr>
              </a:solidFill>
            </a:endParaRPr>
          </a:p>
          <a:p>
            <a:pPr marL="257175" indent="-257175">
              <a:buFont typeface="Wingdings" panose="05000000000000000000" pitchFamily="2" charset="2"/>
              <a:buChar char="Ø"/>
            </a:pPr>
            <a:r>
              <a:rPr lang="en-AU" sz="2400" dirty="0">
                <a:solidFill>
                  <a:schemeClr val="accent1">
                    <a:lumMod val="75000"/>
                  </a:schemeClr>
                </a:solidFill>
              </a:rPr>
              <a:t>Nutrition cannot be an afterthought.</a:t>
            </a:r>
          </a:p>
          <a:p>
            <a:pPr marL="257175" indent="-257175">
              <a:buFont typeface="Wingdings" panose="05000000000000000000" pitchFamily="2" charset="2"/>
              <a:buChar char="Ø"/>
            </a:pPr>
            <a:endParaRPr lang="en-AU" sz="2400" dirty="0">
              <a:solidFill>
                <a:schemeClr val="accent1">
                  <a:lumMod val="75000"/>
                </a:schemeClr>
              </a:solidFill>
            </a:endParaRPr>
          </a:p>
          <a:p>
            <a:pPr marL="257175" indent="-257175">
              <a:buFont typeface="Wingdings" panose="05000000000000000000" pitchFamily="2" charset="2"/>
              <a:buChar char="Ø"/>
            </a:pPr>
            <a:r>
              <a:rPr lang="en-AU" sz="2400" dirty="0">
                <a:solidFill>
                  <a:schemeClr val="accent1">
                    <a:lumMod val="75000"/>
                  </a:schemeClr>
                </a:solidFill>
              </a:rPr>
              <a:t>You need to take control of your nutrition and not be at the whim of hunger and cravings.</a:t>
            </a:r>
          </a:p>
          <a:p>
            <a:pPr marL="0" indent="0">
              <a:buNone/>
            </a:pPr>
            <a:endParaRPr lang="en-AU" sz="2400" dirty="0">
              <a:solidFill>
                <a:schemeClr val="accent1">
                  <a:lumMod val="75000"/>
                </a:schemeClr>
              </a:solidFill>
            </a:endParaRPr>
          </a:p>
          <a:p>
            <a:pPr marL="0" indent="0" algn="r">
              <a:buNone/>
            </a:pPr>
            <a:r>
              <a:rPr lang="en-AU" sz="2400" dirty="0">
                <a:solidFill>
                  <a:schemeClr val="accent1">
                    <a:lumMod val="75000"/>
                  </a:schemeClr>
                </a:solidFill>
              </a:rPr>
              <a:t>………….</a:t>
            </a:r>
            <a:r>
              <a:rPr lang="en-AU" sz="2400" b="1" dirty="0">
                <a:solidFill>
                  <a:schemeClr val="accent1">
                    <a:lumMod val="75000"/>
                  </a:schemeClr>
                </a:solidFill>
              </a:rPr>
              <a:t>Education is the answer </a:t>
            </a:r>
          </a:p>
          <a:p>
            <a:endParaRPr lang="en-AU" dirty="0"/>
          </a:p>
        </p:txBody>
      </p:sp>
      <p:pic>
        <p:nvPicPr>
          <p:cNvPr id="4" name="Picture 3">
            <a:extLst>
              <a:ext uri="{FF2B5EF4-FFF2-40B4-BE49-F238E27FC236}">
                <a16:creationId xmlns:a16="http://schemas.microsoft.com/office/drawing/2014/main" id="{DE764AEA-AB49-48D4-9AEA-1D3B24F63E98}"/>
              </a:ext>
            </a:extLst>
          </p:cNvPr>
          <p:cNvPicPr>
            <a:picLocks noChangeAspect="1"/>
          </p:cNvPicPr>
          <p:nvPr/>
        </p:nvPicPr>
        <p:blipFill>
          <a:blip r:embed="rId3"/>
          <a:stretch>
            <a:fillRect/>
          </a:stretch>
        </p:blipFill>
        <p:spPr>
          <a:xfrm>
            <a:off x="7299434" y="321360"/>
            <a:ext cx="1629881" cy="5677418"/>
          </a:xfrm>
          <a:prstGeom prst="rect">
            <a:avLst/>
          </a:prstGeom>
        </p:spPr>
      </p:pic>
    </p:spTree>
    <p:extLst>
      <p:ext uri="{BB962C8B-B14F-4D97-AF65-F5344CB8AC3E}">
        <p14:creationId xmlns:p14="http://schemas.microsoft.com/office/powerpoint/2010/main" val="214150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6CFA8-76B7-42D6-A6E0-636CE0733010}"/>
              </a:ext>
            </a:extLst>
          </p:cNvPr>
          <p:cNvSpPr>
            <a:spLocks noGrp="1"/>
          </p:cNvSpPr>
          <p:nvPr>
            <p:ph type="ctrTitle"/>
          </p:nvPr>
        </p:nvSpPr>
        <p:spPr>
          <a:xfrm>
            <a:off x="469025" y="2421124"/>
            <a:ext cx="4914900" cy="528638"/>
          </a:xfrm>
        </p:spPr>
        <p:txBody>
          <a:bodyPr>
            <a:noAutofit/>
          </a:bodyPr>
          <a:lstStyle/>
          <a:p>
            <a:r>
              <a:rPr lang="en-AU" sz="4500" b="1" dirty="0"/>
              <a:t>What Macro’s </a:t>
            </a:r>
            <a:br>
              <a:rPr lang="en-AU" sz="4500" b="1" dirty="0"/>
            </a:br>
            <a:r>
              <a:rPr lang="en-AU" sz="4500" b="1" dirty="0"/>
              <a:t>and How Much </a:t>
            </a:r>
          </a:p>
        </p:txBody>
      </p:sp>
      <p:pic>
        <p:nvPicPr>
          <p:cNvPr id="3" name="Logo">
            <a:extLst>
              <a:ext uri="{FF2B5EF4-FFF2-40B4-BE49-F238E27FC236}">
                <a16:creationId xmlns:a16="http://schemas.microsoft.com/office/drawing/2014/main" id="{EF75BE67-6CA1-4643-A58A-D77A2DA6D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185" y="504497"/>
            <a:ext cx="1162646" cy="628650"/>
          </a:xfrm>
          <a:prstGeom prst="rect">
            <a:avLst/>
          </a:prstGeom>
        </p:spPr>
      </p:pic>
      <p:pic>
        <p:nvPicPr>
          <p:cNvPr id="5" name="Picture 4">
            <a:extLst>
              <a:ext uri="{FF2B5EF4-FFF2-40B4-BE49-F238E27FC236}">
                <a16:creationId xmlns:a16="http://schemas.microsoft.com/office/drawing/2014/main" id="{A76CDD06-9C83-4EF6-A001-D6AFC6AC3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5950" y="2949762"/>
            <a:ext cx="5491034" cy="3473079"/>
          </a:xfrm>
          <a:prstGeom prst="rect">
            <a:avLst/>
          </a:prstGeom>
        </p:spPr>
      </p:pic>
    </p:spTree>
    <p:extLst>
      <p:ext uri="{BB962C8B-B14F-4D97-AF65-F5344CB8AC3E}">
        <p14:creationId xmlns:p14="http://schemas.microsoft.com/office/powerpoint/2010/main" val="5056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3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1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ealth Fitness 16x9">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 and fitness presentation (widescreen).potx" id="{ABFD658B-2256-413B-9244-0F977A0B2D12}" vid="{E4CB021D-C859-4C82-BDBB-2F2FACCF0D80}"/>
    </a:ext>
  </a:extLst>
</a:theme>
</file>

<file path=ppt/theme/theme2.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Health and fitness presentation (widescreen)</Template>
  <TotalTime>442</TotalTime>
  <Words>4972</Words>
  <Application>Microsoft Office PowerPoint</Application>
  <PresentationFormat>On-screen Show (4:3)</PresentationFormat>
  <Paragraphs>460</Paragraphs>
  <Slides>47</Slides>
  <Notes>34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47</vt:i4>
      </vt:variant>
    </vt:vector>
  </HeadingPairs>
  <TitlesOfParts>
    <vt:vector size="62" baseType="lpstr">
      <vt:lpstr>Arial</vt:lpstr>
      <vt:lpstr>Arial</vt:lpstr>
      <vt:lpstr>Calibri</vt:lpstr>
      <vt:lpstr>Calibri Light</vt:lpstr>
      <vt:lpstr>Helvetica Neue</vt:lpstr>
      <vt:lpstr>inherit</vt:lpstr>
      <vt:lpstr>Lucida Handwriting</vt:lpstr>
      <vt:lpstr>Open Sans</vt:lpstr>
      <vt:lpstr>Proxima Nova</vt:lpstr>
      <vt:lpstr>Raleway</vt:lpstr>
      <vt:lpstr>robotolight</vt:lpstr>
      <vt:lpstr>sofia-pro</vt:lpstr>
      <vt:lpstr>Univers Pro Condensed</vt:lpstr>
      <vt:lpstr>Wingdings</vt:lpstr>
      <vt:lpstr>Health Fitness 16x9</vt:lpstr>
      <vt:lpstr>ATHLETIC NUTRITION 24</vt:lpstr>
      <vt:lpstr>NUTRITIONAL ADVICE FOR ATHLETES</vt:lpstr>
      <vt:lpstr>WHAT YOU WILL LEARN</vt:lpstr>
      <vt:lpstr>  A Rich Culinary Experience OR Fuel for High Performance  </vt:lpstr>
      <vt:lpstr>FOOD CHOICES IMPACT YOUR: </vt:lpstr>
      <vt:lpstr>Eat Fresh…..   “If it has a food label,  it’s probably not food”</vt:lpstr>
      <vt:lpstr>EAT CLEAN</vt:lpstr>
      <vt:lpstr>PowerPoint Presentation</vt:lpstr>
      <vt:lpstr>What Macro’s  and How Much </vt:lpstr>
      <vt:lpstr>Carbohydrates</vt:lpstr>
      <vt:lpstr>Examples: </vt:lpstr>
      <vt:lpstr>Carbohydrate: How Much?</vt:lpstr>
      <vt:lpstr>What about Fruit ? </vt:lpstr>
      <vt:lpstr>Proteins</vt:lpstr>
      <vt:lpstr>Examples: </vt:lpstr>
      <vt:lpstr>Protein: How Much? </vt:lpstr>
      <vt:lpstr>Fats</vt:lpstr>
      <vt:lpstr>Examples: </vt:lpstr>
      <vt:lpstr>Water &amp; Hydration</vt:lpstr>
      <vt:lpstr>H2O Advice</vt:lpstr>
      <vt:lpstr>Urine Colour Chart</vt:lpstr>
      <vt:lpstr>PowerPoint Presentation</vt:lpstr>
      <vt:lpstr>Before Training / Game - </vt:lpstr>
      <vt:lpstr>What to Eat Before </vt:lpstr>
      <vt:lpstr>PowerPoint Presentation</vt:lpstr>
      <vt:lpstr>What can go wrong ?</vt:lpstr>
      <vt:lpstr>How Much and How Often ? </vt:lpstr>
      <vt:lpstr>Post Training / COMPETITION </vt:lpstr>
      <vt:lpstr>Post Training / COMPETITION - </vt:lpstr>
      <vt:lpstr>CARBOHYDRATE &amp; Protein</vt:lpstr>
      <vt:lpstr>Recovery Shake: My choice</vt:lpstr>
      <vt:lpstr>Vegetarianism</vt:lpstr>
      <vt:lpstr>Customising for YOUR Success</vt:lpstr>
      <vt:lpstr>Personalise your Nutrition: CHO &amp; PRO</vt:lpstr>
      <vt:lpstr>Personalise your Nutrition: Fat</vt:lpstr>
      <vt:lpstr>Example of fat needs: </vt:lpstr>
      <vt:lpstr> We are all different</vt:lpstr>
      <vt:lpstr>Complete Example</vt:lpstr>
      <vt:lpstr>RANELL’S TIPS FOR</vt:lpstr>
      <vt:lpstr>PowerPoint Presentation</vt:lpstr>
      <vt:lpstr>PowerPoint Presentation</vt:lpstr>
      <vt:lpstr>MEAL PLANNING TIPS</vt:lpstr>
      <vt:lpstr>Meal Prep: How to </vt:lpstr>
      <vt:lpstr>Meal Prep – How to CONT.</vt:lpstr>
      <vt:lpstr>Eat right 80% of the time &amp; don’t beat yourself up over the other 20%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ATHLETIC NUTRITION</dc:title>
  <dc:creator>User</dc:creator>
  <cp:lastModifiedBy>kipsta hobson</cp:lastModifiedBy>
  <cp:revision>63</cp:revision>
  <dcterms:created xsi:type="dcterms:W3CDTF">2020-10-16T03:35:10Z</dcterms:created>
  <dcterms:modified xsi:type="dcterms:W3CDTF">2024-07-22T03:52:27Z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