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7"/>
  </p:notesMasterIdLst>
  <p:sldIdLst>
    <p:sldId id="256" r:id="rId2"/>
    <p:sldId id="257" r:id="rId3"/>
    <p:sldId id="264" r:id="rId4"/>
    <p:sldId id="262" r:id="rId5"/>
    <p:sldId id="261" r:id="rId6"/>
    <p:sldId id="258" r:id="rId7"/>
    <p:sldId id="263" r:id="rId8"/>
    <p:sldId id="259" r:id="rId9"/>
    <p:sldId id="260" r:id="rId10"/>
    <p:sldId id="266" r:id="rId11"/>
    <p:sldId id="268" r:id="rId12"/>
    <p:sldId id="270" r:id="rId13"/>
    <p:sldId id="269" r:id="rId14"/>
    <p:sldId id="265"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74DABB-DED6-4871-8EDB-93ED245F6AEB}" type="datetimeFigureOut">
              <a:rPr lang="en-AU" smtClean="0"/>
              <a:t>22/07/2024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A7F8F-6210-43AE-89CA-FEB07C08C77D}" type="slidenum">
              <a:rPr lang="en-AU" smtClean="0"/>
              <a:t>‹#›</a:t>
            </a:fld>
            <a:endParaRPr lang="en-AU"/>
          </a:p>
        </p:txBody>
      </p:sp>
    </p:spTree>
    <p:extLst>
      <p:ext uri="{BB962C8B-B14F-4D97-AF65-F5344CB8AC3E}">
        <p14:creationId xmlns:p14="http://schemas.microsoft.com/office/powerpoint/2010/main" val="284734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E624559-301D-4C2F-948F-98DDD66EC71A}" type="datetime1">
              <a:rPr lang="en-AU" smtClean="0"/>
              <a:t>22/07/2024</a:t>
            </a:fld>
            <a:endParaRPr lang="en-AU"/>
          </a:p>
        </p:txBody>
      </p:sp>
      <p:sp>
        <p:nvSpPr>
          <p:cNvPr id="5" name="Footer Placeholder 4"/>
          <p:cNvSpPr>
            <a:spLocks noGrp="1"/>
          </p:cNvSpPr>
          <p:nvPr>
            <p:ph type="ftr" sz="quarter" idx="11"/>
          </p:nvPr>
        </p:nvSpPr>
        <p:spPr/>
        <p:txBody>
          <a:bodyPr/>
          <a:lstStyle/>
          <a:p>
            <a:r>
              <a:rPr lang="en-AU"/>
              <a:t>ASSA presentations - Ranell Hobson - Training director</a:t>
            </a: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5483BA6-B0D2-48A0-BE6C-AA8D9EB17E1C}" type="slidenum">
              <a:rPr lang="en-AU" smtClean="0"/>
              <a:t>‹#›</a:t>
            </a:fld>
            <a:endParaRPr lang="en-A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F3528D-B3F4-4FAF-8429-1649CD5A4099}" type="datetime1">
              <a:rPr lang="en-AU" smtClean="0"/>
              <a:t>22/07/2024</a:t>
            </a:fld>
            <a:endParaRPr lang="en-AU"/>
          </a:p>
        </p:txBody>
      </p:sp>
      <p:sp>
        <p:nvSpPr>
          <p:cNvPr id="5" name="Footer Placeholder 4"/>
          <p:cNvSpPr>
            <a:spLocks noGrp="1"/>
          </p:cNvSpPr>
          <p:nvPr>
            <p:ph type="ftr" sz="quarter" idx="11"/>
          </p:nvPr>
        </p:nvSpPr>
        <p:spPr/>
        <p:txBody>
          <a:bodyPr/>
          <a:lstStyle/>
          <a:p>
            <a:r>
              <a:rPr lang="en-AU"/>
              <a:t>ASSA presentations - Ranell Hobson - Training director</a:t>
            </a:r>
          </a:p>
        </p:txBody>
      </p:sp>
      <p:sp>
        <p:nvSpPr>
          <p:cNvPr id="6" name="Slide Number Placeholder 5"/>
          <p:cNvSpPr>
            <a:spLocks noGrp="1"/>
          </p:cNvSpPr>
          <p:nvPr>
            <p:ph type="sldNum" sz="quarter" idx="12"/>
          </p:nvPr>
        </p:nvSpPr>
        <p:spPr/>
        <p:txBody>
          <a:bodyPr/>
          <a:lstStyle/>
          <a:p>
            <a:fld id="{E5483BA6-B0D2-48A0-BE6C-AA8D9EB17E1C}"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64471E-94DF-454A-A700-7A3D3C9EA6EC}" type="datetime1">
              <a:rPr lang="en-AU" smtClean="0"/>
              <a:t>22/07/2024</a:t>
            </a:fld>
            <a:endParaRPr lang="en-AU"/>
          </a:p>
        </p:txBody>
      </p:sp>
      <p:sp>
        <p:nvSpPr>
          <p:cNvPr id="5" name="Footer Placeholder 4"/>
          <p:cNvSpPr>
            <a:spLocks noGrp="1"/>
          </p:cNvSpPr>
          <p:nvPr>
            <p:ph type="ftr" sz="quarter" idx="11"/>
          </p:nvPr>
        </p:nvSpPr>
        <p:spPr/>
        <p:txBody>
          <a:bodyPr/>
          <a:lstStyle/>
          <a:p>
            <a:r>
              <a:rPr lang="en-AU"/>
              <a:t>ASSA presentations - Ranell Hobson - Training director</a:t>
            </a:r>
          </a:p>
        </p:txBody>
      </p:sp>
      <p:sp>
        <p:nvSpPr>
          <p:cNvPr id="6" name="Slide Number Placeholder 5"/>
          <p:cNvSpPr>
            <a:spLocks noGrp="1"/>
          </p:cNvSpPr>
          <p:nvPr>
            <p:ph type="sldNum" sz="quarter" idx="12"/>
          </p:nvPr>
        </p:nvSpPr>
        <p:spPr/>
        <p:txBody>
          <a:bodyPr/>
          <a:lstStyle/>
          <a:p>
            <a:fld id="{E5483BA6-B0D2-48A0-BE6C-AA8D9EB17E1C}"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992C4-28AF-4D78-9638-41F9900457FA}" type="datetime1">
              <a:rPr lang="en-AU" smtClean="0"/>
              <a:t>22/07/2024</a:t>
            </a:fld>
            <a:endParaRPr lang="en-AU"/>
          </a:p>
        </p:txBody>
      </p:sp>
      <p:sp>
        <p:nvSpPr>
          <p:cNvPr id="5" name="Footer Placeholder 4"/>
          <p:cNvSpPr>
            <a:spLocks noGrp="1"/>
          </p:cNvSpPr>
          <p:nvPr>
            <p:ph type="ftr" sz="quarter" idx="11"/>
          </p:nvPr>
        </p:nvSpPr>
        <p:spPr/>
        <p:txBody>
          <a:bodyPr/>
          <a:lstStyle/>
          <a:p>
            <a:r>
              <a:rPr lang="en-AU"/>
              <a:t>ASSA presentations - Ranell Hobson - Training director</a:t>
            </a:r>
          </a:p>
        </p:txBody>
      </p:sp>
      <p:sp>
        <p:nvSpPr>
          <p:cNvPr id="6" name="Slide Number Placeholder 5"/>
          <p:cNvSpPr>
            <a:spLocks noGrp="1"/>
          </p:cNvSpPr>
          <p:nvPr>
            <p:ph type="sldNum" sz="quarter" idx="12"/>
          </p:nvPr>
        </p:nvSpPr>
        <p:spPr/>
        <p:txBody>
          <a:bodyPr/>
          <a:lstStyle/>
          <a:p>
            <a:fld id="{E5483BA6-B0D2-48A0-BE6C-AA8D9EB17E1C}"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316663B-8F92-4ED1-A35E-F6973274784D}" type="datetime1">
              <a:rPr lang="en-AU" smtClean="0"/>
              <a:t>22/07/2024</a:t>
            </a:fld>
            <a:endParaRPr lang="en-A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AU"/>
              <a:t>ASSA presentations - Ranell Hobson - Training director</a:t>
            </a:r>
          </a:p>
        </p:txBody>
      </p:sp>
      <p:sp>
        <p:nvSpPr>
          <p:cNvPr id="6" name="Slide Number Placeholder 5"/>
          <p:cNvSpPr>
            <a:spLocks noGrp="1"/>
          </p:cNvSpPr>
          <p:nvPr>
            <p:ph type="sldNum" sz="quarter" idx="12"/>
          </p:nvPr>
        </p:nvSpPr>
        <p:spPr/>
        <p:txBody>
          <a:bodyPr/>
          <a:lstStyle/>
          <a:p>
            <a:fld id="{E5483BA6-B0D2-48A0-BE6C-AA8D9EB17E1C}" type="slidenum">
              <a:rPr lang="en-AU" smtClean="0"/>
              <a:t>‹#›</a:t>
            </a:fld>
            <a:endParaRPr lang="en-A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FD0769-7B5E-499A-9D61-802199A340E2}" type="datetime1">
              <a:rPr lang="en-AU" smtClean="0"/>
              <a:t>22/07/2024</a:t>
            </a:fld>
            <a:endParaRPr lang="en-AU"/>
          </a:p>
        </p:txBody>
      </p:sp>
      <p:sp>
        <p:nvSpPr>
          <p:cNvPr id="6" name="Footer Placeholder 5"/>
          <p:cNvSpPr>
            <a:spLocks noGrp="1"/>
          </p:cNvSpPr>
          <p:nvPr>
            <p:ph type="ftr" sz="quarter" idx="11"/>
          </p:nvPr>
        </p:nvSpPr>
        <p:spPr/>
        <p:txBody>
          <a:bodyPr/>
          <a:lstStyle/>
          <a:p>
            <a:r>
              <a:rPr lang="en-AU"/>
              <a:t>ASSA presentations - Ranell Hobson - Training director</a:t>
            </a:r>
          </a:p>
        </p:txBody>
      </p:sp>
      <p:sp>
        <p:nvSpPr>
          <p:cNvPr id="7" name="Slide Number Placeholder 6"/>
          <p:cNvSpPr>
            <a:spLocks noGrp="1"/>
          </p:cNvSpPr>
          <p:nvPr>
            <p:ph type="sldNum" sz="quarter" idx="12"/>
          </p:nvPr>
        </p:nvSpPr>
        <p:spPr/>
        <p:txBody>
          <a:bodyPr/>
          <a:lstStyle/>
          <a:p>
            <a:fld id="{E5483BA6-B0D2-48A0-BE6C-AA8D9EB17E1C}"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1CE8C-EC05-4726-8D3B-CC1FDE99D65F}" type="datetime1">
              <a:rPr lang="en-AU" smtClean="0"/>
              <a:t>22/07/2024</a:t>
            </a:fld>
            <a:endParaRPr lang="en-AU"/>
          </a:p>
        </p:txBody>
      </p:sp>
      <p:sp>
        <p:nvSpPr>
          <p:cNvPr id="8" name="Footer Placeholder 7"/>
          <p:cNvSpPr>
            <a:spLocks noGrp="1"/>
          </p:cNvSpPr>
          <p:nvPr>
            <p:ph type="ftr" sz="quarter" idx="11"/>
          </p:nvPr>
        </p:nvSpPr>
        <p:spPr/>
        <p:txBody>
          <a:bodyPr/>
          <a:lstStyle/>
          <a:p>
            <a:r>
              <a:rPr lang="en-AU"/>
              <a:t>ASSA presentations - Ranell Hobson - Training director</a:t>
            </a:r>
          </a:p>
        </p:txBody>
      </p:sp>
      <p:sp>
        <p:nvSpPr>
          <p:cNvPr id="9" name="Slide Number Placeholder 8"/>
          <p:cNvSpPr>
            <a:spLocks noGrp="1"/>
          </p:cNvSpPr>
          <p:nvPr>
            <p:ph type="sldNum" sz="quarter" idx="12"/>
          </p:nvPr>
        </p:nvSpPr>
        <p:spPr/>
        <p:txBody>
          <a:bodyPr/>
          <a:lstStyle/>
          <a:p>
            <a:fld id="{E5483BA6-B0D2-48A0-BE6C-AA8D9EB17E1C}"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71C302-57D8-4979-A6BE-50D997538C45}" type="datetime1">
              <a:rPr lang="en-AU" smtClean="0"/>
              <a:t>22/07/2024</a:t>
            </a:fld>
            <a:endParaRPr lang="en-AU"/>
          </a:p>
        </p:txBody>
      </p:sp>
      <p:sp>
        <p:nvSpPr>
          <p:cNvPr id="4" name="Footer Placeholder 3"/>
          <p:cNvSpPr>
            <a:spLocks noGrp="1"/>
          </p:cNvSpPr>
          <p:nvPr>
            <p:ph type="ftr" sz="quarter" idx="11"/>
          </p:nvPr>
        </p:nvSpPr>
        <p:spPr/>
        <p:txBody>
          <a:bodyPr/>
          <a:lstStyle/>
          <a:p>
            <a:r>
              <a:rPr lang="en-AU"/>
              <a:t>ASSA presentations - Ranell Hobson - Training director</a:t>
            </a:r>
          </a:p>
        </p:txBody>
      </p:sp>
      <p:sp>
        <p:nvSpPr>
          <p:cNvPr id="5" name="Slide Number Placeholder 4"/>
          <p:cNvSpPr>
            <a:spLocks noGrp="1"/>
          </p:cNvSpPr>
          <p:nvPr>
            <p:ph type="sldNum" sz="quarter" idx="12"/>
          </p:nvPr>
        </p:nvSpPr>
        <p:spPr/>
        <p:txBody>
          <a:bodyPr/>
          <a:lstStyle/>
          <a:p>
            <a:fld id="{E5483BA6-B0D2-48A0-BE6C-AA8D9EB17E1C}"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2ACF574-3BC7-479B-99C1-5DCC24ED2381}" type="datetime1">
              <a:rPr lang="en-AU" smtClean="0"/>
              <a:t>22/07/2024</a:t>
            </a:fld>
            <a:endParaRPr lang="en-AU"/>
          </a:p>
        </p:txBody>
      </p:sp>
      <p:sp>
        <p:nvSpPr>
          <p:cNvPr id="3" name="Footer Placeholder 2"/>
          <p:cNvSpPr>
            <a:spLocks noGrp="1"/>
          </p:cNvSpPr>
          <p:nvPr>
            <p:ph type="ftr" sz="quarter" idx="11"/>
          </p:nvPr>
        </p:nvSpPr>
        <p:spPr/>
        <p:txBody>
          <a:bodyPr/>
          <a:lstStyle/>
          <a:p>
            <a:r>
              <a:rPr lang="en-AU"/>
              <a:t>ASSA presentations - Ranell Hobson - Training director</a:t>
            </a:r>
          </a:p>
        </p:txBody>
      </p:sp>
      <p:sp>
        <p:nvSpPr>
          <p:cNvPr id="4" name="Slide Number Placeholder 3"/>
          <p:cNvSpPr>
            <a:spLocks noGrp="1"/>
          </p:cNvSpPr>
          <p:nvPr>
            <p:ph type="sldNum" sz="quarter" idx="12"/>
          </p:nvPr>
        </p:nvSpPr>
        <p:spPr/>
        <p:txBody>
          <a:bodyPr/>
          <a:lstStyle/>
          <a:p>
            <a:fld id="{E5483BA6-B0D2-48A0-BE6C-AA8D9EB17E1C}"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3D8686-F873-4795-BDA3-57099A78DD6F}" type="datetime1">
              <a:rPr lang="en-AU" smtClean="0"/>
              <a:t>22/07/2024</a:t>
            </a:fld>
            <a:endParaRPr lang="en-AU"/>
          </a:p>
        </p:txBody>
      </p:sp>
      <p:sp>
        <p:nvSpPr>
          <p:cNvPr id="6" name="Footer Placeholder 5"/>
          <p:cNvSpPr>
            <a:spLocks noGrp="1"/>
          </p:cNvSpPr>
          <p:nvPr>
            <p:ph type="ftr" sz="quarter" idx="11"/>
          </p:nvPr>
        </p:nvSpPr>
        <p:spPr/>
        <p:txBody>
          <a:bodyPr/>
          <a:lstStyle/>
          <a:p>
            <a:r>
              <a:rPr lang="en-AU"/>
              <a:t>ASSA presentations - Ranell Hobson - Training director</a:t>
            </a:r>
          </a:p>
        </p:txBody>
      </p:sp>
      <p:sp>
        <p:nvSpPr>
          <p:cNvPr id="7" name="Slide Number Placeholder 6"/>
          <p:cNvSpPr>
            <a:spLocks noGrp="1"/>
          </p:cNvSpPr>
          <p:nvPr>
            <p:ph type="sldNum" sz="quarter" idx="12"/>
          </p:nvPr>
        </p:nvSpPr>
        <p:spPr/>
        <p:txBody>
          <a:bodyPr/>
          <a:lstStyle/>
          <a:p>
            <a:fld id="{E5483BA6-B0D2-48A0-BE6C-AA8D9EB17E1C}" type="slidenum">
              <a:rPr lang="en-AU" smtClean="0"/>
              <a:t>‹#›</a:t>
            </a:fld>
            <a:endParaRPr lang="en-A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13C621B2-409A-46A6-B0DA-DC8AE7B0CB3B}" type="datetime1">
              <a:rPr lang="en-AU" smtClean="0"/>
              <a:t>22/07/2024</a:t>
            </a:fld>
            <a:endParaRPr lang="en-AU"/>
          </a:p>
        </p:txBody>
      </p:sp>
      <p:sp>
        <p:nvSpPr>
          <p:cNvPr id="7" name="Slide Number Placeholder 6"/>
          <p:cNvSpPr>
            <a:spLocks noGrp="1"/>
          </p:cNvSpPr>
          <p:nvPr>
            <p:ph type="sldNum" sz="quarter" idx="12"/>
          </p:nvPr>
        </p:nvSpPr>
        <p:spPr/>
        <p:txBody>
          <a:bodyPr/>
          <a:lstStyle/>
          <a:p>
            <a:fld id="{E5483BA6-B0D2-48A0-BE6C-AA8D9EB17E1C}" type="slidenum">
              <a:rPr lang="en-AU" smtClean="0"/>
              <a:t>‹#›</a:t>
            </a:fld>
            <a:endParaRPr lang="en-A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AU"/>
              <a:t>ASSA presentations - Ranell Hobson - Training director</a:t>
            </a: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B3C3DDA-D2A2-4F13-84A0-4DA437261A7B}" type="datetime1">
              <a:rPr lang="en-AU" smtClean="0"/>
              <a:t>22/07/2024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AU"/>
              <a:t>ASSA presentations - Ranell Hobson - Training director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5483BA6-B0D2-48A0-BE6C-AA8D9EB17E1C}" type="slidenum">
              <a:rPr lang="en-AU" smtClean="0"/>
              <a:t>‹#›</a:t>
            </a:fld>
            <a:endParaRPr lang="en-A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academyofsportspeed.com/"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AU" dirty="0"/>
              <a:t>Correct &amp; effective recovery increases adaptations from training</a:t>
            </a:r>
          </a:p>
        </p:txBody>
      </p:sp>
      <p:sp>
        <p:nvSpPr>
          <p:cNvPr id="2" name="Title 1"/>
          <p:cNvSpPr>
            <a:spLocks noGrp="1"/>
          </p:cNvSpPr>
          <p:nvPr>
            <p:ph type="ctrTitle"/>
          </p:nvPr>
        </p:nvSpPr>
        <p:spPr/>
        <p:txBody>
          <a:bodyPr/>
          <a:lstStyle/>
          <a:p>
            <a:r>
              <a:rPr lang="en-AU" dirty="0"/>
              <a:t>ATHLETE RECOVERY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2823484" cy="864096"/>
          </a:xfrm>
          <a:prstGeom prst="rect">
            <a:avLst/>
          </a:prstGeom>
          <a:ln>
            <a:noFill/>
          </a:ln>
          <a:effectLst>
            <a:softEdge rad="112500"/>
          </a:effectLst>
        </p:spPr>
      </p:pic>
    </p:spTree>
    <p:extLst>
      <p:ext uri="{BB962C8B-B14F-4D97-AF65-F5344CB8AC3E}">
        <p14:creationId xmlns:p14="http://schemas.microsoft.com/office/powerpoint/2010/main" val="98533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628800"/>
            <a:ext cx="2381250" cy="3744416"/>
          </a:xfrm>
          <a:prstGeom prst="rect">
            <a:avLst/>
          </a:prstGeom>
        </p:spPr>
      </p:pic>
      <p:sp>
        <p:nvSpPr>
          <p:cNvPr id="3" name="Content Placeholder 2"/>
          <p:cNvSpPr>
            <a:spLocks noGrp="1"/>
          </p:cNvSpPr>
          <p:nvPr>
            <p:ph idx="4294967295"/>
          </p:nvPr>
        </p:nvSpPr>
        <p:spPr>
          <a:xfrm>
            <a:off x="323528" y="1412776"/>
            <a:ext cx="6148387" cy="4525962"/>
          </a:xfrm>
        </p:spPr>
        <p:txBody>
          <a:bodyPr/>
          <a:lstStyle/>
          <a:p>
            <a:pPr marL="0" indent="0">
              <a:lnSpc>
                <a:spcPct val="150000"/>
              </a:lnSpc>
              <a:buNone/>
            </a:pPr>
            <a:r>
              <a:rPr lang="en-AU" sz="2400" b="1" dirty="0"/>
              <a:t>During</a:t>
            </a:r>
            <a:r>
              <a:rPr lang="en-AU" sz="2400" dirty="0"/>
              <a:t> – lots of water </a:t>
            </a:r>
          </a:p>
          <a:p>
            <a:pPr marL="0" indent="0">
              <a:lnSpc>
                <a:spcPct val="150000"/>
              </a:lnSpc>
              <a:buNone/>
            </a:pPr>
            <a:r>
              <a:rPr lang="en-AU" sz="2400" dirty="0"/>
              <a:t>Depending on length and type of training / game - glucose polymer and amino acid mix</a:t>
            </a:r>
          </a:p>
          <a:p>
            <a:pPr marL="0" indent="0">
              <a:lnSpc>
                <a:spcPct val="150000"/>
              </a:lnSpc>
              <a:buNone/>
            </a:pPr>
            <a:r>
              <a:rPr lang="en-AU" sz="2400" dirty="0"/>
              <a:t>Avoid fats and too much protein as it takes too long to digest.</a:t>
            </a:r>
          </a:p>
          <a:p>
            <a:endParaRPr lang="en-AU" dirty="0"/>
          </a:p>
        </p:txBody>
      </p:sp>
    </p:spTree>
    <p:extLst>
      <p:ext uri="{BB962C8B-B14F-4D97-AF65-F5344CB8AC3E}">
        <p14:creationId xmlns:p14="http://schemas.microsoft.com/office/powerpoint/2010/main" val="6845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Post training nutrition</a:t>
            </a:r>
          </a:p>
        </p:txBody>
      </p:sp>
      <p:sp>
        <p:nvSpPr>
          <p:cNvPr id="3" name="Content Placeholder 2"/>
          <p:cNvSpPr>
            <a:spLocks noGrp="1"/>
          </p:cNvSpPr>
          <p:nvPr>
            <p:ph idx="1"/>
          </p:nvPr>
        </p:nvSpPr>
        <p:spPr>
          <a:xfrm>
            <a:off x="395536" y="1700808"/>
            <a:ext cx="8352928" cy="4899174"/>
          </a:xfrm>
        </p:spPr>
        <p:txBody>
          <a:bodyPr>
            <a:noAutofit/>
          </a:bodyPr>
          <a:lstStyle/>
          <a:p>
            <a:pPr marL="0" indent="0">
              <a:buNone/>
            </a:pPr>
            <a:r>
              <a:rPr lang="en-AU" sz="1600" b="1" dirty="0"/>
              <a:t>Water for hydration </a:t>
            </a:r>
            <a:r>
              <a:rPr lang="en-AU" sz="1600" dirty="0"/>
              <a:t>(a good idea is to weigh before and after training), get into the habit of sipping small amounts of water all day, every day. </a:t>
            </a:r>
          </a:p>
          <a:p>
            <a:pPr marL="0" indent="0">
              <a:buNone/>
            </a:pPr>
            <a:r>
              <a:rPr lang="en-AU" sz="1600" dirty="0"/>
              <a:t>Carbohydrate – 1 gram of CHO per kg of bodyweight within 15 mins post training</a:t>
            </a:r>
          </a:p>
          <a:p>
            <a:pPr marL="0" indent="0">
              <a:buNone/>
            </a:pPr>
            <a:endParaRPr lang="en-AU" sz="1600" dirty="0"/>
          </a:p>
          <a:p>
            <a:pPr marL="0" indent="0">
              <a:buNone/>
            </a:pPr>
            <a:r>
              <a:rPr lang="en-AU" sz="1600" b="1" dirty="0"/>
              <a:t>Carbohydrate Plus Protein Speeds Recovery</a:t>
            </a:r>
          </a:p>
          <a:p>
            <a:pPr marL="0" indent="0">
              <a:buNone/>
            </a:pPr>
            <a:br>
              <a:rPr lang="en-AU" sz="1600" dirty="0"/>
            </a:br>
            <a:r>
              <a:rPr lang="en-AU" sz="1600" dirty="0"/>
              <a:t>Research shows that combining protein with carbohydrate within 30 mins of exercise nearly doubles the insulin response, which results in more stored glycogen. </a:t>
            </a:r>
          </a:p>
          <a:p>
            <a:endParaRPr lang="en-AU" sz="1600" dirty="0"/>
          </a:p>
          <a:p>
            <a:pPr marL="0" indent="0">
              <a:buNone/>
            </a:pPr>
            <a:r>
              <a:rPr lang="en-AU" sz="1600" dirty="0"/>
              <a:t>The optimal carbohydrate to protein ratio for this effect is 4:1 (four grams of carbohydrate for every one gram of protein). Eating more protein than that has a negative impact as it slows rehydration and glycogen replenishment. </a:t>
            </a:r>
          </a:p>
          <a:p>
            <a:pPr marL="0" indent="0">
              <a:buNone/>
            </a:pPr>
            <a:endParaRPr lang="en-AU" sz="1600" dirty="0"/>
          </a:p>
          <a:p>
            <a:pPr marL="0" indent="0">
              <a:buNone/>
            </a:pPr>
            <a:r>
              <a:rPr lang="en-AU" sz="1600" dirty="0"/>
              <a:t>One study found that athletes who refuelled with carbohydrate and protein had 100% greater muscle glycogen stores than those who only ate carbohydrate. Insulin was also highest in those who consumed a carbohydrate and protein drink.</a:t>
            </a:r>
          </a:p>
        </p:txBody>
      </p:sp>
    </p:spTree>
    <p:extLst>
      <p:ext uri="{BB962C8B-B14F-4D97-AF65-F5344CB8AC3E}">
        <p14:creationId xmlns:p14="http://schemas.microsoft.com/office/powerpoint/2010/main" val="30719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5085184"/>
            <a:ext cx="489585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AU" dirty="0"/>
              <a:t>Chocolate Milk </a:t>
            </a:r>
          </a:p>
        </p:txBody>
      </p:sp>
      <p:sp>
        <p:nvSpPr>
          <p:cNvPr id="3" name="Content Placeholder 2"/>
          <p:cNvSpPr>
            <a:spLocks noGrp="1"/>
          </p:cNvSpPr>
          <p:nvPr>
            <p:ph idx="1"/>
          </p:nvPr>
        </p:nvSpPr>
        <p:spPr/>
        <p:txBody>
          <a:bodyPr>
            <a:normAutofit/>
          </a:bodyPr>
          <a:lstStyle/>
          <a:p>
            <a:pPr marL="0" indent="0">
              <a:buNone/>
            </a:pPr>
            <a:r>
              <a:rPr lang="en-AU" sz="1800" dirty="0"/>
              <a:t>A new study, published in the International Journal of Sport Nutrition and Exercise Metabolism, reports that athletes who drank chocolate milk after an intense bout of exercise were able to workout longer and with more power during a second workout compared to athletes who drank commercial sports beverages.</a:t>
            </a:r>
          </a:p>
          <a:p>
            <a:pPr marL="0" indent="0">
              <a:buNone/>
            </a:pPr>
            <a:r>
              <a:rPr lang="en-AU" sz="1800" dirty="0"/>
              <a:t>“Our study indicates that chocolate milk is a strong alternative to other commercial sports drinks in helping athletes recover from strenuous, energy-depleting exercise,” according to co-author Joel M. Stager, PhD, professor of kinesiology at Indiana University. “Chocolate milk contains an optimal carbohydrate to protein ratio, which is critical for helping refuel tired muscles after strenuous exercise and can enable athletes to exercise at a high intensity during subsequent workouts.”</a:t>
            </a:r>
          </a:p>
        </p:txBody>
      </p:sp>
    </p:spTree>
    <p:extLst>
      <p:ext uri="{BB962C8B-B14F-4D97-AF65-F5344CB8AC3E}">
        <p14:creationId xmlns:p14="http://schemas.microsoft.com/office/powerpoint/2010/main" val="332122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Importance of protein</a:t>
            </a:r>
          </a:p>
        </p:txBody>
      </p:sp>
      <p:sp>
        <p:nvSpPr>
          <p:cNvPr id="3" name="Content Placeholder 2"/>
          <p:cNvSpPr>
            <a:spLocks noGrp="1"/>
          </p:cNvSpPr>
          <p:nvPr>
            <p:ph idx="1"/>
          </p:nvPr>
        </p:nvSpPr>
        <p:spPr>
          <a:xfrm>
            <a:off x="467544" y="1554163"/>
            <a:ext cx="8524056" cy="2738934"/>
          </a:xfrm>
        </p:spPr>
        <p:txBody>
          <a:bodyPr>
            <a:normAutofit fontScale="92500"/>
          </a:bodyPr>
          <a:lstStyle/>
          <a:p>
            <a:pPr marL="0" indent="0">
              <a:buNone/>
            </a:pPr>
            <a:r>
              <a:rPr lang="en-AU" sz="2400" dirty="0"/>
              <a:t>Protein provides the amino acids necessary to rebuild muscle tissue that is damaged during intense, prolonged exercise. </a:t>
            </a:r>
          </a:p>
          <a:p>
            <a:pPr marL="0" indent="0">
              <a:buNone/>
            </a:pPr>
            <a:r>
              <a:rPr lang="en-AU" sz="2400" dirty="0"/>
              <a:t>It can also increase the absorption of water from the intestines and improve muscle hydration. </a:t>
            </a:r>
          </a:p>
          <a:p>
            <a:pPr marL="0" indent="0">
              <a:buNone/>
            </a:pPr>
            <a:r>
              <a:rPr lang="en-AU" sz="2400" dirty="0"/>
              <a:t>The amino acids in protein can also stimulate the immune system, making you more resistant to colds and other infections.</a:t>
            </a:r>
          </a:p>
          <a:p>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93096"/>
            <a:ext cx="3145532" cy="22542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293096"/>
            <a:ext cx="2193032" cy="22588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293096"/>
            <a:ext cx="2627313" cy="2219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29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Purpose of recovery</a:t>
            </a:r>
          </a:p>
        </p:txBody>
      </p:sp>
      <p:sp>
        <p:nvSpPr>
          <p:cNvPr id="3" name="Content Placeholder 2"/>
          <p:cNvSpPr>
            <a:spLocks noGrp="1"/>
          </p:cNvSpPr>
          <p:nvPr>
            <p:ph idx="1"/>
          </p:nvPr>
        </p:nvSpPr>
        <p:spPr/>
        <p:txBody>
          <a:bodyPr/>
          <a:lstStyle/>
          <a:p>
            <a:pPr marL="0" indent="0">
              <a:buNone/>
            </a:pPr>
            <a:r>
              <a:rPr lang="en-AU" dirty="0"/>
              <a:t>Its purpose is to accelerate an athlete’s capacity to adapt to the physical and mental demands of their training and competition schedule……faster recovery means an athlete can work harder more often.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356992"/>
            <a:ext cx="5410572" cy="3016002"/>
          </a:xfrm>
          <a:prstGeom prst="rect">
            <a:avLst/>
          </a:prstGeom>
        </p:spPr>
      </p:pic>
    </p:spTree>
    <p:extLst>
      <p:ext uri="{BB962C8B-B14F-4D97-AF65-F5344CB8AC3E}">
        <p14:creationId xmlns:p14="http://schemas.microsoft.com/office/powerpoint/2010/main" val="110005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recovery plan</a:t>
            </a:r>
          </a:p>
        </p:txBody>
      </p:sp>
      <p:sp>
        <p:nvSpPr>
          <p:cNvPr id="6" name="Text Placeholder 5"/>
          <p:cNvSpPr>
            <a:spLocks noGrp="1"/>
          </p:cNvSpPr>
          <p:nvPr>
            <p:ph type="body" idx="1"/>
          </p:nvPr>
        </p:nvSpPr>
        <p:spPr/>
        <p:txBody>
          <a:bodyPr/>
          <a:lstStyle/>
          <a:p>
            <a:r>
              <a:rPr lang="en-AU" dirty="0"/>
              <a:t>Physical	</a:t>
            </a:r>
          </a:p>
        </p:txBody>
      </p:sp>
      <p:sp>
        <p:nvSpPr>
          <p:cNvPr id="7" name="Content Placeholder 6"/>
          <p:cNvSpPr>
            <a:spLocks noGrp="1"/>
          </p:cNvSpPr>
          <p:nvPr>
            <p:ph sz="half" idx="2"/>
          </p:nvPr>
        </p:nvSpPr>
        <p:spPr/>
        <p:txBody>
          <a:bodyPr>
            <a:normAutofit fontScale="92500"/>
          </a:bodyPr>
          <a:lstStyle/>
          <a:p>
            <a:r>
              <a:rPr lang="en-AU" dirty="0"/>
              <a:t>Conduct an effective cool down including a decent amount of stretching and foam rolling</a:t>
            </a:r>
          </a:p>
          <a:p>
            <a:r>
              <a:rPr lang="en-AU" dirty="0"/>
              <a:t>Put on compression gear</a:t>
            </a:r>
          </a:p>
          <a:p>
            <a:r>
              <a:rPr lang="en-AU" dirty="0"/>
              <a:t>Sleep in a dark room without electronic stimulation for 90 mins before sleep time</a:t>
            </a:r>
          </a:p>
        </p:txBody>
      </p:sp>
      <p:sp>
        <p:nvSpPr>
          <p:cNvPr id="8" name="Text Placeholder 7"/>
          <p:cNvSpPr>
            <a:spLocks noGrp="1"/>
          </p:cNvSpPr>
          <p:nvPr>
            <p:ph type="body" sz="quarter" idx="3"/>
          </p:nvPr>
        </p:nvSpPr>
        <p:spPr/>
        <p:txBody>
          <a:bodyPr/>
          <a:lstStyle/>
          <a:p>
            <a:r>
              <a:rPr lang="en-AU" dirty="0"/>
              <a:t>Nutritional</a:t>
            </a:r>
          </a:p>
        </p:txBody>
      </p:sp>
      <p:sp>
        <p:nvSpPr>
          <p:cNvPr id="9" name="Content Placeholder 8"/>
          <p:cNvSpPr>
            <a:spLocks noGrp="1"/>
          </p:cNvSpPr>
          <p:nvPr>
            <p:ph sz="quarter" idx="4"/>
          </p:nvPr>
        </p:nvSpPr>
        <p:spPr/>
        <p:txBody>
          <a:bodyPr>
            <a:normAutofit/>
          </a:bodyPr>
          <a:lstStyle/>
          <a:p>
            <a:r>
              <a:rPr lang="en-AU"/>
              <a:t>Protein </a:t>
            </a:r>
            <a:r>
              <a:rPr lang="en-AU" dirty="0"/>
              <a:t>/ CHO mix 4:1 within 20 mins</a:t>
            </a:r>
          </a:p>
          <a:p>
            <a:r>
              <a:rPr lang="en-AU" dirty="0"/>
              <a:t>All meals should be CHO / Protein mix</a:t>
            </a:r>
          </a:p>
          <a:p>
            <a:r>
              <a:rPr lang="en-AU" dirty="0"/>
              <a:t>Essential fatty acids (omega 3) to decrease inflammation </a:t>
            </a:r>
          </a:p>
          <a:p>
            <a:pPr marL="114300" indent="0">
              <a:buNone/>
            </a:pPr>
            <a:endParaRPr lang="en-AU" dirty="0"/>
          </a:p>
        </p:txBody>
      </p:sp>
    </p:spTree>
    <p:extLst>
      <p:ext uri="{BB962C8B-B14F-4D97-AF65-F5344CB8AC3E}">
        <p14:creationId xmlns:p14="http://schemas.microsoft.com/office/powerpoint/2010/main" val="350600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Athlete recovery</a:t>
            </a:r>
            <a:br>
              <a:rPr lang="en-AU" dirty="0"/>
            </a:br>
            <a:endParaRPr lang="en-AU" dirty="0"/>
          </a:p>
        </p:txBody>
      </p:sp>
      <p:sp>
        <p:nvSpPr>
          <p:cNvPr id="3" name="Content Placeholder 2"/>
          <p:cNvSpPr>
            <a:spLocks noGrp="1"/>
          </p:cNvSpPr>
          <p:nvPr>
            <p:ph idx="1"/>
          </p:nvPr>
        </p:nvSpPr>
        <p:spPr>
          <a:xfrm>
            <a:off x="323528" y="1628800"/>
            <a:ext cx="8686800" cy="2808312"/>
          </a:xfrm>
        </p:spPr>
        <p:txBody>
          <a:bodyPr>
            <a:normAutofit fontScale="92500" lnSpcReduction="10000"/>
          </a:bodyPr>
          <a:lstStyle/>
          <a:p>
            <a:pPr marL="0" indent="0" algn="just">
              <a:buNone/>
            </a:pPr>
            <a:r>
              <a:rPr lang="en-AU" sz="2800" dirty="0"/>
              <a:t>Recovery should be aimed at increasing an athletes capacity to manage the physical and mental demands of training and competition. </a:t>
            </a:r>
          </a:p>
          <a:p>
            <a:pPr marL="0" indent="0" algn="just">
              <a:buNone/>
            </a:pPr>
            <a:endParaRPr lang="en-AU" sz="2800" dirty="0"/>
          </a:p>
          <a:p>
            <a:pPr marL="0" indent="0" algn="just">
              <a:buNone/>
            </a:pPr>
            <a:r>
              <a:rPr lang="en-AU" sz="2800" dirty="0"/>
              <a:t>To insure the highest quality training and to prevent overtraining, recovery must be planned as part of the training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725144"/>
            <a:ext cx="3672408" cy="1904231"/>
          </a:xfrm>
          <a:prstGeom prst="rect">
            <a:avLst/>
          </a:prstGeom>
          <a:ln>
            <a:noFill/>
          </a:ln>
          <a:effectLst>
            <a:softEdge rad="112500"/>
          </a:effectLst>
        </p:spPr>
      </p:pic>
    </p:spTree>
    <p:extLst>
      <p:ext uri="{BB962C8B-B14F-4D97-AF65-F5344CB8AC3E}">
        <p14:creationId xmlns:p14="http://schemas.microsoft.com/office/powerpoint/2010/main" val="229890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Importance of recovery</a:t>
            </a:r>
          </a:p>
        </p:txBody>
      </p:sp>
      <p:sp>
        <p:nvSpPr>
          <p:cNvPr id="3" name="Content Placeholder 2"/>
          <p:cNvSpPr>
            <a:spLocks noGrp="1"/>
          </p:cNvSpPr>
          <p:nvPr>
            <p:ph idx="1"/>
          </p:nvPr>
        </p:nvSpPr>
        <p:spPr/>
        <p:txBody>
          <a:bodyPr>
            <a:normAutofit lnSpcReduction="10000"/>
          </a:bodyPr>
          <a:lstStyle/>
          <a:p>
            <a:pPr marL="0" indent="0" algn="just">
              <a:buNone/>
            </a:pPr>
            <a:r>
              <a:rPr lang="en-AU" dirty="0"/>
              <a:t>Building recovery time into any training program is important because this is the time that the body adapts to the stress of exercise and the real training effect takes place.</a:t>
            </a:r>
          </a:p>
          <a:p>
            <a:pPr marL="114300" indent="0" algn="just">
              <a:buNone/>
            </a:pPr>
            <a:endParaRPr lang="en-AU" dirty="0"/>
          </a:p>
          <a:p>
            <a:pPr marL="0" indent="0" algn="just">
              <a:buNone/>
            </a:pPr>
            <a:r>
              <a:rPr lang="en-AU" dirty="0"/>
              <a:t>Recovery also allows the body to replenish energy stores and repair damaged tissues.</a:t>
            </a:r>
          </a:p>
          <a:p>
            <a:pPr marL="0" indent="0" algn="just">
              <a:buNone/>
            </a:pPr>
            <a:r>
              <a:rPr lang="en-AU" dirty="0"/>
              <a:t> </a:t>
            </a:r>
          </a:p>
          <a:p>
            <a:pPr marL="0" indent="0" algn="just">
              <a:buNone/>
            </a:pPr>
            <a:r>
              <a:rPr lang="en-AU" dirty="0"/>
              <a:t>Exercise or any other physical work causes changes in the body such as muscle tissue breakdown and the depletion of energy stores (muscle glycogen) as well as fluid loss. </a:t>
            </a:r>
          </a:p>
        </p:txBody>
      </p:sp>
    </p:spTree>
    <p:extLst>
      <p:ext uri="{BB962C8B-B14F-4D97-AF65-F5344CB8AC3E}">
        <p14:creationId xmlns:p14="http://schemas.microsoft.com/office/powerpoint/2010/main" val="25507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Overtraining</a:t>
            </a:r>
          </a:p>
        </p:txBody>
      </p:sp>
      <p:sp>
        <p:nvSpPr>
          <p:cNvPr id="3" name="Content Placeholder 2"/>
          <p:cNvSpPr>
            <a:spLocks noGrp="1"/>
          </p:cNvSpPr>
          <p:nvPr>
            <p:ph idx="1"/>
          </p:nvPr>
        </p:nvSpPr>
        <p:spPr/>
        <p:txBody>
          <a:bodyPr>
            <a:normAutofit fontScale="92500" lnSpcReduction="10000"/>
          </a:bodyPr>
          <a:lstStyle/>
          <a:p>
            <a:pPr marL="0" indent="0" algn="just">
              <a:buNone/>
            </a:pPr>
            <a:r>
              <a:rPr lang="en-AU" dirty="0"/>
              <a:t>Overtraining frequently occurs in athletes who are training for competition or a specific event and train beyond the body's ability to recover. </a:t>
            </a:r>
          </a:p>
          <a:p>
            <a:pPr algn="just"/>
            <a:endParaRPr lang="en-AU" dirty="0"/>
          </a:p>
          <a:p>
            <a:pPr marL="0" indent="0" algn="just">
              <a:buNone/>
            </a:pPr>
            <a:r>
              <a:rPr lang="en-AU" dirty="0"/>
              <a:t>Athletes often exercise longer and harder so they can improve. Without adequate rest and recovery, these training regimens can backfire, and actually decrease performance. </a:t>
            </a:r>
          </a:p>
          <a:p>
            <a:pPr marL="0" indent="0" algn="just">
              <a:buNone/>
            </a:pPr>
            <a:endParaRPr lang="en-AU" dirty="0"/>
          </a:p>
          <a:p>
            <a:pPr marL="0" indent="0" algn="just">
              <a:buNone/>
            </a:pPr>
            <a:r>
              <a:rPr lang="en-AU" dirty="0"/>
              <a:t>Conditioning requires a balance between overload and recovery. Too much overload and/or too little recovery may result in both physical and psychology symptoms of overtraining.</a:t>
            </a:r>
          </a:p>
        </p:txBody>
      </p:sp>
    </p:spTree>
    <p:extLst>
      <p:ext uri="{BB962C8B-B14F-4D97-AF65-F5344CB8AC3E}">
        <p14:creationId xmlns:p14="http://schemas.microsoft.com/office/powerpoint/2010/main" val="406703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Overtraining signs &amp; symptoms</a:t>
            </a:r>
          </a:p>
        </p:txBody>
      </p:sp>
      <p:sp>
        <p:nvSpPr>
          <p:cNvPr id="3" name="Content Placeholder 2"/>
          <p:cNvSpPr>
            <a:spLocks noGrp="1"/>
          </p:cNvSpPr>
          <p:nvPr>
            <p:ph idx="1"/>
          </p:nvPr>
        </p:nvSpPr>
        <p:spPr>
          <a:xfrm>
            <a:off x="457200" y="1752600"/>
            <a:ext cx="5987008" cy="4373563"/>
          </a:xfrm>
        </p:spPr>
        <p:txBody>
          <a:bodyPr>
            <a:normAutofit fontScale="77500" lnSpcReduction="20000"/>
          </a:bodyPr>
          <a:lstStyle/>
          <a:p>
            <a:pPr marL="0" indent="0">
              <a:buNone/>
            </a:pPr>
            <a:endParaRPr lang="en-AU" dirty="0"/>
          </a:p>
          <a:p>
            <a:pPr lvl="0"/>
            <a:r>
              <a:rPr lang="en-AU" dirty="0"/>
              <a:t>Washed-out feeling, tired, drained, lack of energy </a:t>
            </a:r>
          </a:p>
          <a:p>
            <a:pPr lvl="0"/>
            <a:r>
              <a:rPr lang="en-AU" dirty="0"/>
              <a:t>Mild leg soreness, general aches and pains </a:t>
            </a:r>
          </a:p>
          <a:p>
            <a:pPr lvl="0"/>
            <a:r>
              <a:rPr lang="en-AU" dirty="0"/>
              <a:t>Pain in muscles and joints </a:t>
            </a:r>
          </a:p>
          <a:p>
            <a:pPr lvl="0"/>
            <a:r>
              <a:rPr lang="en-AU" dirty="0"/>
              <a:t>Sudden drop in performance </a:t>
            </a:r>
          </a:p>
          <a:p>
            <a:pPr lvl="0"/>
            <a:r>
              <a:rPr lang="en-AU" dirty="0"/>
              <a:t>Insomnia </a:t>
            </a:r>
          </a:p>
          <a:p>
            <a:pPr lvl="0"/>
            <a:r>
              <a:rPr lang="en-AU" dirty="0"/>
              <a:t>Headaches </a:t>
            </a:r>
          </a:p>
          <a:p>
            <a:pPr lvl="0"/>
            <a:r>
              <a:rPr lang="en-AU" dirty="0"/>
              <a:t>Decreased immunity (increased number of colds, </a:t>
            </a:r>
          </a:p>
          <a:p>
            <a:pPr marL="0" lvl="0" indent="0">
              <a:buNone/>
            </a:pPr>
            <a:r>
              <a:rPr lang="en-AU" dirty="0"/>
              <a:t>and sore throats) </a:t>
            </a:r>
          </a:p>
          <a:p>
            <a:pPr lvl="0"/>
            <a:r>
              <a:rPr lang="en-AU" dirty="0"/>
              <a:t>Decrease in training capacity / intensity </a:t>
            </a:r>
          </a:p>
          <a:p>
            <a:pPr lvl="0"/>
            <a:r>
              <a:rPr lang="en-AU" dirty="0"/>
              <a:t>Moodiness and irritability </a:t>
            </a:r>
          </a:p>
          <a:p>
            <a:pPr lvl="0"/>
            <a:r>
              <a:rPr lang="en-AU" dirty="0"/>
              <a:t>Decreased appetite </a:t>
            </a:r>
          </a:p>
          <a:p>
            <a:pPr lvl="0"/>
            <a:r>
              <a:rPr lang="en-AU" dirty="0"/>
              <a:t>Increased incidence of injuries </a:t>
            </a:r>
          </a:p>
          <a:p>
            <a:pPr marL="114300" indent="0">
              <a:buNone/>
            </a:pP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060848"/>
            <a:ext cx="2337048" cy="36808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97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Physiological adaptations </a:t>
            </a:r>
          </a:p>
        </p:txBody>
      </p:sp>
      <p:sp>
        <p:nvSpPr>
          <p:cNvPr id="3" name="Content Placeholder 2"/>
          <p:cNvSpPr>
            <a:spLocks noGrp="1"/>
          </p:cNvSpPr>
          <p:nvPr>
            <p:ph idx="1"/>
          </p:nvPr>
        </p:nvSpPr>
        <p:spPr>
          <a:xfrm>
            <a:off x="461194" y="1899729"/>
            <a:ext cx="8229600" cy="4373563"/>
          </a:xfrm>
        </p:spPr>
        <p:txBody>
          <a:bodyPr>
            <a:normAutofit/>
          </a:bodyPr>
          <a:lstStyle/>
          <a:p>
            <a:r>
              <a:rPr lang="en-AU" dirty="0"/>
              <a:t>Recovery is when the body reorganises its physical capacities to meet the demands of training.</a:t>
            </a:r>
          </a:p>
          <a:p>
            <a:endParaRPr lang="en-AU" dirty="0"/>
          </a:p>
          <a:p>
            <a:r>
              <a:rPr lang="en-AU" dirty="0"/>
              <a:t>Skeletal system adaptations</a:t>
            </a:r>
          </a:p>
          <a:p>
            <a:pPr marL="0" indent="0">
              <a:buNone/>
            </a:pPr>
            <a:endParaRPr lang="en-AU" dirty="0"/>
          </a:p>
          <a:p>
            <a:r>
              <a:rPr lang="en-AU" dirty="0"/>
              <a:t>Cardio-vascular system adaptations</a:t>
            </a:r>
          </a:p>
          <a:p>
            <a:pPr marL="0" indent="0">
              <a:buNone/>
            </a:pPr>
            <a:endParaRPr lang="en-AU" dirty="0"/>
          </a:p>
          <a:p>
            <a:r>
              <a:rPr lang="en-AU" dirty="0"/>
              <a:t>Muscular system adaptations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952" y="3212976"/>
            <a:ext cx="2761905" cy="3038095"/>
          </a:xfrm>
          <a:prstGeom prst="rect">
            <a:avLst/>
          </a:prstGeom>
        </p:spPr>
      </p:pic>
    </p:spTree>
    <p:extLst>
      <p:ext uri="{BB962C8B-B14F-4D97-AF65-F5344CB8AC3E}">
        <p14:creationId xmlns:p14="http://schemas.microsoft.com/office/powerpoint/2010/main" val="385994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Recovery time frames</a:t>
            </a:r>
          </a:p>
        </p:txBody>
      </p:sp>
      <p:sp>
        <p:nvSpPr>
          <p:cNvPr id="3" name="Content Placeholder 2"/>
          <p:cNvSpPr>
            <a:spLocks noGrp="1"/>
          </p:cNvSpPr>
          <p:nvPr>
            <p:ph idx="1"/>
          </p:nvPr>
        </p:nvSpPr>
        <p:spPr>
          <a:xfrm>
            <a:off x="457200" y="1752600"/>
            <a:ext cx="5266928" cy="4373563"/>
          </a:xfrm>
        </p:spPr>
        <p:txBody>
          <a:bodyPr>
            <a:normAutofit fontScale="92500"/>
          </a:bodyPr>
          <a:lstStyle/>
          <a:p>
            <a:pPr>
              <a:lnSpc>
                <a:spcPct val="200000"/>
              </a:lnSpc>
            </a:pPr>
            <a:r>
              <a:rPr lang="en-AU" sz="1800" dirty="0"/>
              <a:t>Cardiovascular exercise – 8 </a:t>
            </a:r>
            <a:r>
              <a:rPr lang="en-AU" sz="1800" dirty="0" err="1"/>
              <a:t>hrs</a:t>
            </a:r>
            <a:endParaRPr lang="en-AU" sz="1800" dirty="0"/>
          </a:p>
          <a:p>
            <a:pPr>
              <a:lnSpc>
                <a:spcPct val="200000"/>
              </a:lnSpc>
            </a:pPr>
            <a:r>
              <a:rPr lang="en-AU" sz="1800" dirty="0"/>
              <a:t>Resistance training – 24 to 48 </a:t>
            </a:r>
            <a:r>
              <a:rPr lang="en-AU" sz="1800" dirty="0" err="1"/>
              <a:t>hrs</a:t>
            </a:r>
            <a:endParaRPr lang="en-AU" sz="1800" dirty="0"/>
          </a:p>
          <a:p>
            <a:pPr>
              <a:lnSpc>
                <a:spcPct val="200000"/>
              </a:lnSpc>
            </a:pPr>
            <a:r>
              <a:rPr lang="en-AU" sz="1800" dirty="0"/>
              <a:t>Plyometrics and power training – 48 to 72 </a:t>
            </a:r>
            <a:r>
              <a:rPr lang="en-AU" sz="1800" dirty="0" err="1"/>
              <a:t>hrs</a:t>
            </a:r>
            <a:endParaRPr lang="en-AU" sz="1800" dirty="0"/>
          </a:p>
          <a:p>
            <a:pPr>
              <a:lnSpc>
                <a:spcPct val="200000"/>
              </a:lnSpc>
            </a:pPr>
            <a:r>
              <a:rPr lang="en-AU" sz="1800" dirty="0"/>
              <a:t>Sports training ???? </a:t>
            </a:r>
          </a:p>
          <a:p>
            <a:pPr marL="0" indent="0">
              <a:lnSpc>
                <a:spcPct val="200000"/>
              </a:lnSpc>
              <a:buNone/>
            </a:pPr>
            <a:r>
              <a:rPr lang="en-AU" sz="1800" dirty="0"/>
              <a:t>Depends on what is involved in the session.</a:t>
            </a:r>
          </a:p>
          <a:p>
            <a:pPr>
              <a:lnSpc>
                <a:spcPct val="200000"/>
              </a:lnSpc>
            </a:pPr>
            <a:r>
              <a:rPr lang="en-AU" sz="1800" dirty="0"/>
              <a:t>Talk to your athlete, ask the important questions.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44824"/>
            <a:ext cx="3129201" cy="41371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28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recovery methods</a:t>
            </a:r>
          </a:p>
        </p:txBody>
      </p:sp>
      <p:sp>
        <p:nvSpPr>
          <p:cNvPr id="3" name="Content Placeholder 2"/>
          <p:cNvSpPr>
            <a:spLocks noGrp="1"/>
          </p:cNvSpPr>
          <p:nvPr>
            <p:ph idx="1"/>
          </p:nvPr>
        </p:nvSpPr>
        <p:spPr/>
        <p:txBody>
          <a:bodyPr>
            <a:normAutofit/>
          </a:bodyPr>
          <a:lstStyle/>
          <a:p>
            <a:pPr marL="0" indent="0">
              <a:buNone/>
            </a:pPr>
            <a:r>
              <a:rPr lang="en-AU" sz="1400" dirty="0"/>
              <a:t>Wayne Goldsmith proposed the acronym WASHUP to remember the recovery techniques.</a:t>
            </a:r>
          </a:p>
          <a:p>
            <a:pPr marL="0" indent="0">
              <a:buNone/>
            </a:pPr>
            <a:r>
              <a:rPr lang="en-AU" sz="2000" dirty="0"/>
              <a:t>WATER – different forms of water (ice, contrast showers, swimming pool)</a:t>
            </a:r>
          </a:p>
          <a:p>
            <a:pPr marL="0" indent="0">
              <a:buNone/>
            </a:pPr>
            <a:r>
              <a:rPr lang="en-AU" sz="2000" dirty="0"/>
              <a:t>ACTIVE REST – walking, swimming, cycling</a:t>
            </a:r>
          </a:p>
          <a:p>
            <a:pPr marL="0" indent="0">
              <a:buNone/>
            </a:pPr>
            <a:r>
              <a:rPr lang="en-AU" sz="2000" dirty="0"/>
              <a:t>SLEEP – ensuring adequate quality &amp; quantity of sleep.</a:t>
            </a:r>
          </a:p>
          <a:p>
            <a:pPr marL="0" indent="0">
              <a:buNone/>
            </a:pPr>
            <a:r>
              <a:rPr lang="en-AU" sz="2000" dirty="0"/>
              <a:t>HYDRATION &amp; REFUELING – correct nutrition taking into account both quantity and timing of foods and liquids</a:t>
            </a:r>
          </a:p>
          <a:p>
            <a:pPr marL="0" indent="0">
              <a:buNone/>
            </a:pPr>
            <a:r>
              <a:rPr lang="en-AU" sz="2000" dirty="0"/>
              <a:t>UNWIND -  Mental and emotional recovery </a:t>
            </a:r>
          </a:p>
          <a:p>
            <a:pPr marL="0" indent="0">
              <a:buNone/>
            </a:pPr>
            <a:r>
              <a:rPr lang="en-AU" sz="2000" dirty="0"/>
              <a:t>PHYSICAL THERAPIES – massage, stretching, yoga, physiotherapy, compression gear </a:t>
            </a:r>
            <a:r>
              <a:rPr lang="en-AU" sz="2000" dirty="0" err="1"/>
              <a:t>etc</a:t>
            </a:r>
            <a:endParaRPr lang="en-AU" sz="2000" dirty="0"/>
          </a:p>
        </p:txBody>
      </p:sp>
      <p:sp>
        <p:nvSpPr>
          <p:cNvPr id="7" name="Footer Placeholder 6"/>
          <p:cNvSpPr>
            <a:spLocks noGrp="1"/>
          </p:cNvSpPr>
          <p:nvPr>
            <p:ph type="ftr" sz="quarter" idx="11"/>
          </p:nvPr>
        </p:nvSpPr>
        <p:spPr>
          <a:xfrm>
            <a:off x="3923928" y="44624"/>
            <a:ext cx="5023048" cy="288925"/>
          </a:xfrm>
        </p:spPr>
        <p:txBody>
          <a:bodyPr/>
          <a:lstStyle/>
          <a:p>
            <a:r>
              <a:rPr lang="en-AU" sz="1000" dirty="0">
                <a:hlinkClick r:id="rId2"/>
              </a:rPr>
              <a:t>www.academyofsportspeed.com</a:t>
            </a:r>
            <a:r>
              <a:rPr lang="en-AU" sz="1000" dirty="0"/>
              <a:t> - © </a:t>
            </a:r>
            <a:r>
              <a:rPr lang="en-AU" sz="1000" dirty="0" err="1"/>
              <a:t>Ranell</a:t>
            </a:r>
            <a:r>
              <a:rPr lang="en-AU" sz="1000" dirty="0"/>
              <a:t> Hobson CSCS - Training director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930" t="7035" r="3558" b="17939"/>
          <a:stretch/>
        </p:blipFill>
        <p:spPr>
          <a:xfrm>
            <a:off x="324928" y="5301208"/>
            <a:ext cx="3094944" cy="1112912"/>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5013176"/>
            <a:ext cx="1428750" cy="1428750"/>
          </a:xfrm>
          <a:prstGeom prst="rect">
            <a:avLst/>
          </a:prstGeom>
          <a:ln>
            <a:noFill/>
          </a:ln>
          <a:effectLst>
            <a:softEdge rad="112500"/>
          </a:effectLst>
        </p:spPr>
      </p:pic>
    </p:spTree>
    <p:extLst>
      <p:ext uri="{BB962C8B-B14F-4D97-AF65-F5344CB8AC3E}">
        <p14:creationId xmlns:p14="http://schemas.microsoft.com/office/powerpoint/2010/main" val="267337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Tips for Nutritional recovery</a:t>
            </a:r>
          </a:p>
        </p:txBody>
      </p:sp>
      <p:sp>
        <p:nvSpPr>
          <p:cNvPr id="3" name="Content Placeholder 2"/>
          <p:cNvSpPr>
            <a:spLocks noGrp="1"/>
          </p:cNvSpPr>
          <p:nvPr>
            <p:ph idx="1"/>
          </p:nvPr>
        </p:nvSpPr>
        <p:spPr/>
        <p:txBody>
          <a:bodyPr>
            <a:normAutofit/>
          </a:bodyPr>
          <a:lstStyle/>
          <a:p>
            <a:pPr marL="0" indent="0">
              <a:buNone/>
            </a:pPr>
            <a:r>
              <a:rPr lang="en-AU" sz="1800" b="1" dirty="0"/>
              <a:t>Before – </a:t>
            </a:r>
            <a:r>
              <a:rPr lang="en-AU" sz="1800" dirty="0"/>
              <a:t>Top up liver glycogen stores but maintain a level blood glucose level, muscle glycogen provides fuel whereas the blood sugar level controls functioning of the brain and nervous system, hence if blood sugar levels fall reaction time will be adversely affected.</a:t>
            </a:r>
          </a:p>
          <a:p>
            <a:pPr marL="0" indent="0">
              <a:buNone/>
            </a:pPr>
            <a:r>
              <a:rPr lang="en-AU" sz="1800" dirty="0"/>
              <a:t>Example – wheat biscuit with bananas, low fat milk, water or diluted juice.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717032"/>
            <a:ext cx="32575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179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251</TotalTime>
  <Words>1000</Words>
  <Application>Microsoft Office PowerPoint</Application>
  <PresentationFormat>On-screen Show (4:3)</PresentationFormat>
  <Paragraphs>90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Book Antiqua</vt:lpstr>
      <vt:lpstr>Calibri</vt:lpstr>
      <vt:lpstr>Century Gothic</vt:lpstr>
      <vt:lpstr>Apothecary</vt:lpstr>
      <vt:lpstr>ATHLETE RECOVERY</vt:lpstr>
      <vt:lpstr>Athlete recovery </vt:lpstr>
      <vt:lpstr>Importance of recovery</vt:lpstr>
      <vt:lpstr>Overtraining</vt:lpstr>
      <vt:lpstr>Overtraining signs &amp; symptoms</vt:lpstr>
      <vt:lpstr>Physiological adaptations </vt:lpstr>
      <vt:lpstr>Recovery time frames</vt:lpstr>
      <vt:lpstr>recovery methods</vt:lpstr>
      <vt:lpstr>Tips for Nutritional recovery</vt:lpstr>
      <vt:lpstr>PowerPoint Presentation</vt:lpstr>
      <vt:lpstr>Post training nutrition</vt:lpstr>
      <vt:lpstr>Chocolate Milk </vt:lpstr>
      <vt:lpstr>Importance of protein</vt:lpstr>
      <vt:lpstr>Purpose of recovery</vt:lpstr>
      <vt:lpstr>recovery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ATHLETE RECOVERY</dc:title>
  <dc:creator>User</dc:creator>
  <cp:lastModifiedBy>kipsta hobson</cp:lastModifiedBy>
  <cp:revision>40</cp:revision>
  <dcterms:created xsi:type="dcterms:W3CDTF">2013-04-22T01:05:02Z</dcterms:created>
  <dcterms:modified xsi:type="dcterms:W3CDTF">2024-07-22T03:52:01Z</dcterms:modified>
</cp:coreProperties>
</file>